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1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51.jpg" ContentType="image/jpeg"/>
  <Override PartName="/ppt/media/image52.jpg" ContentType="image/jpeg"/>
  <Override PartName="/ppt/media/image55.jpg" ContentType="image/jpeg"/>
  <Override PartName="/ppt/notesSlides/notesSlide3.xml" ContentType="application/vnd.openxmlformats-officedocument.presentationml.notesSlide+xml"/>
  <Override PartName="/ppt/media/image5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24"/>
  </p:notesMasterIdLst>
  <p:sldIdLst>
    <p:sldId id="256" r:id="rId2"/>
    <p:sldId id="288" r:id="rId3"/>
    <p:sldId id="257" r:id="rId4"/>
    <p:sldId id="287" r:id="rId5"/>
    <p:sldId id="265" r:id="rId6"/>
    <p:sldId id="266" r:id="rId7"/>
    <p:sldId id="269" r:id="rId8"/>
    <p:sldId id="268" r:id="rId9"/>
    <p:sldId id="283" r:id="rId10"/>
    <p:sldId id="271" r:id="rId11"/>
    <p:sldId id="272" r:id="rId12"/>
    <p:sldId id="275" r:id="rId13"/>
    <p:sldId id="284" r:id="rId14"/>
    <p:sldId id="285" r:id="rId15"/>
    <p:sldId id="286" r:id="rId16"/>
    <p:sldId id="274" r:id="rId17"/>
    <p:sldId id="273" r:id="rId18"/>
    <p:sldId id="279" r:id="rId19"/>
    <p:sldId id="280" r:id="rId20"/>
    <p:sldId id="281" r:id="rId21"/>
    <p:sldId id="282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663300"/>
    <a:srgbClr val="336600"/>
    <a:srgbClr val="333300"/>
    <a:srgbClr val="800000"/>
    <a:srgbClr val="CC9900"/>
    <a:srgbClr val="808000"/>
    <a:srgbClr val="669900"/>
    <a:srgbClr val="3600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68979-7E5E-4006-848B-F38388EBFE00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25E0F-CBB9-4E68-AF49-FB6C48789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362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25E0F-CBB9-4E68-AF49-FB6C4878912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171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25E0F-CBB9-4E68-AF49-FB6C4878912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337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25E0F-CBB9-4E68-AF49-FB6C4878912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33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1D921-C4BE-400A-80DA-E5BAF6970AB1}" type="datetime1">
              <a:rPr lang="ru-RU" smtClean="0"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490F8-62ED-4362-B680-E0915007584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0CD3-1328-47C1-9D0F-78CD20BBACF4}" type="datetime1">
              <a:rPr lang="ru-RU" smtClean="0"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490F8-62ED-4362-B680-E091500758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DEAD2-C97E-40C2-9753-965470961C93}" type="datetime1">
              <a:rPr lang="ru-RU" smtClean="0"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490F8-62ED-4362-B680-E091500758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4AE31-AE8A-4735-925F-0D7F68BDEC06}" type="datetime1">
              <a:rPr lang="ru-RU" smtClean="0"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490F8-62ED-4362-B680-E0915007584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7B153-1517-4EC6-88B6-FEED61C0A406}" type="datetime1">
              <a:rPr lang="ru-RU" smtClean="0"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490F8-62ED-4362-B680-E091500758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817CE-7FC8-4D1F-BEB9-39190225C06C}" type="datetime1">
              <a:rPr lang="ru-RU" smtClean="0"/>
              <a:t>05.12.2016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490F8-62ED-4362-B680-E0915007584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1D19-7395-45A3-A77B-ABE81B3D100C}" type="datetime1">
              <a:rPr lang="ru-RU" smtClean="0"/>
              <a:t>05.12.2016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490F8-62ED-4362-B680-E0915007584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736F8-FB6D-4C41-A99B-7903271462E8}" type="datetime1">
              <a:rPr lang="ru-RU" smtClean="0"/>
              <a:t>05.12.2016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490F8-62ED-4362-B680-E091500758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27B8-A2C5-4758-BB77-F9450EA1369B}" type="datetime1">
              <a:rPr lang="ru-RU" smtClean="0"/>
              <a:t>05.12.2016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490F8-62ED-4362-B680-E091500758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E482-4BB2-4539-B234-4A518D3DAF62}" type="datetime1">
              <a:rPr lang="ru-RU" smtClean="0"/>
              <a:t>05.12.2016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490F8-62ED-4362-B680-E091500758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83C0-D485-4B33-88D0-C807E4C77B87}" type="datetime1">
              <a:rPr lang="ru-RU" smtClean="0"/>
              <a:t>05.12.2016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490F8-62ED-4362-B680-E0915007584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55196F6-242F-440E-82AA-EED1A7B3762B}" type="datetime1">
              <a:rPr lang="ru-RU" smtClean="0"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20490F8-62ED-4362-B680-E0915007584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1.gif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gif"/><Relationship Id="rId5" Type="http://schemas.openxmlformats.org/officeDocument/2006/relationships/image" Target="../media/image2.gif"/><Relationship Id="rId4" Type="http://schemas.openxmlformats.org/officeDocument/2006/relationships/image" Target="../media/image4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7" Type="http://schemas.openxmlformats.org/officeDocument/2006/relationships/image" Target="../media/image50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image" Target="../media/image6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gif"/><Relationship Id="rId4" Type="http://schemas.openxmlformats.org/officeDocument/2006/relationships/image" Target="../media/image6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gif"/><Relationship Id="rId4" Type="http://schemas.openxmlformats.org/officeDocument/2006/relationships/image" Target="../media/image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0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377" y="23168"/>
            <a:ext cx="6804000" cy="6804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847822" y="3050502"/>
            <a:ext cx="6738668" cy="68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81473" y="3115834"/>
            <a:ext cx="6738668" cy="68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44053" y="94019"/>
            <a:ext cx="5832648" cy="1989713"/>
          </a:xfrm>
          <a:prstGeom prst="flowChartPunchedTap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7030A0"/>
                </a:solidFill>
              </a:rPr>
              <a:t>Авторское логопедическое пособие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35266" y="2356833"/>
            <a:ext cx="6095884" cy="220200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Артикуляционная сказка</a:t>
            </a:r>
          </a:p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«Как колобок готовился к Новому году»</a:t>
            </a:r>
            <a:endParaRPr lang="ru-RU" sz="3200" b="1" i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54916" y="4877416"/>
            <a:ext cx="5256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Автор работы: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Логопед-дефектолог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Стаценко Л.В.</a:t>
            </a:r>
          </a:p>
          <a:p>
            <a:endParaRPr lang="ru-RU" sz="2400" b="1" dirty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Краснодар 2016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5013176"/>
            <a:ext cx="1645717" cy="1440000"/>
          </a:xfrm>
          <a:prstGeom prst="rect">
            <a:avLst/>
          </a:prstGeom>
        </p:spPr>
      </p:pic>
      <p:pic>
        <p:nvPicPr>
          <p:cNvPr id="2" name="Novogodnyaya_muzyka_-_kolokolchiki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3913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2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33" y="685800"/>
            <a:ext cx="1590000" cy="28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364984"/>
            <a:ext cx="2141525" cy="144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284984"/>
            <a:ext cx="1211428" cy="108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34450" y="5954673"/>
            <a:ext cx="4427984" cy="903327"/>
          </a:xfrm>
          <a:prstGeom prst="snip2SameRect">
            <a:avLst/>
          </a:prstGeom>
          <a:solidFill>
            <a:srgbClr val="66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Вот часы пробили девять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Влево-вправо тики-так!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00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97">
            <a:off x="2472273" y="1858096"/>
            <a:ext cx="3661382" cy="30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780928"/>
            <a:ext cx="1800000" cy="18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232" y="3654319"/>
            <a:ext cx="1656000" cy="144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606289"/>
            <a:ext cx="1728000" cy="180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20072" y="5012218"/>
            <a:ext cx="3811488" cy="1785104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Время чай попить с вареньем.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Папа с мамой ждут ребят…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«Горячо!» – сказал наш папа.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Все подули на чаёк.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«Ах, как вкусно!» – облизнулся колобок.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«А грибочки просто чудо!» – восхитился язычок.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52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385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3" y="2132856"/>
            <a:ext cx="4140033" cy="378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6106" y="5973208"/>
            <a:ext cx="3960440" cy="830997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Посидели, посидели…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Разошлись, когда поели.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65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383"/>
            <a:ext cx="6840000" cy="684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96" y="288383"/>
            <a:ext cx="7764072" cy="63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775814" y="3096383"/>
            <a:ext cx="6738668" cy="684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76622" y="3146665"/>
            <a:ext cx="6738668" cy="684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808" y="4221088"/>
            <a:ext cx="1687107" cy="1872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12" y="4149080"/>
            <a:ext cx="561975" cy="7524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47" y="5132576"/>
            <a:ext cx="4984606" cy="180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16508" y="69049"/>
            <a:ext cx="3973572" cy="126498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</a:rPr>
              <a:t>Колобок во двор идёт…</a:t>
            </a:r>
          </a:p>
          <a:p>
            <a:r>
              <a:rPr lang="ru-RU" sz="1600" b="1" dirty="0" smtClean="0">
                <a:solidFill>
                  <a:srgbClr val="7030A0"/>
                </a:solidFill>
              </a:rPr>
              <a:t>Снег лопатой убирает.</a:t>
            </a:r>
            <a:endParaRPr lang="ru-RU" sz="1600" b="1" dirty="0" smtClean="0">
              <a:solidFill>
                <a:srgbClr val="7030A0"/>
              </a:solidFill>
            </a:endParaRPr>
          </a:p>
          <a:p>
            <a:r>
              <a:rPr lang="ru-RU" sz="1600" b="1" dirty="0" smtClean="0">
                <a:solidFill>
                  <a:srgbClr val="7030A0"/>
                </a:solidFill>
              </a:rPr>
              <a:t>Там и ёлку наряжает.</a:t>
            </a: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72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749"/>
            <a:ext cx="9100800" cy="56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3" y="0"/>
            <a:ext cx="8866670" cy="9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2" y="5924713"/>
            <a:ext cx="8866670" cy="9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221088"/>
            <a:ext cx="3600000" cy="144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4088" y="831727"/>
            <a:ext cx="3491187" cy="1827193"/>
          </a:xfrm>
          <a:prstGeom prst="cloud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Маме с папой помогает.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Стены красит, дом, забор.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37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" y="1700808"/>
            <a:ext cx="1767285" cy="25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69000"/>
            <a:ext cx="2756532" cy="43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972" y="5091831"/>
            <a:ext cx="1959497" cy="18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016832"/>
            <a:ext cx="2934249" cy="180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44469" y="5922013"/>
            <a:ext cx="4211960" cy="903327"/>
          </a:xfrm>
          <a:prstGeom prst="snip2Same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Мусор в доме подметает,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Окна моет, пол и стол.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469" y="2946122"/>
            <a:ext cx="2860800" cy="2880000"/>
          </a:xfrm>
          <a:prstGeom prst="rect">
            <a:avLst/>
          </a:prstGeom>
        </p:spPr>
      </p:pic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45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581128"/>
            <a:ext cx="1344302" cy="18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8584" y="116632"/>
            <a:ext cx="3960440" cy="1639788"/>
          </a:xfrm>
          <a:prstGeom prst="cloud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663300"/>
                </a:solidFill>
              </a:rPr>
              <a:t>Много сделано, ребята.</a:t>
            </a:r>
          </a:p>
          <a:p>
            <a:r>
              <a:rPr lang="ru-RU" sz="1600" b="1" dirty="0" smtClean="0">
                <a:solidFill>
                  <a:srgbClr val="663300"/>
                </a:solidFill>
              </a:rPr>
              <a:t>Много сделано, друзья.</a:t>
            </a:r>
          </a:p>
          <a:p>
            <a:r>
              <a:rPr lang="ru-RU" sz="1600" b="1" dirty="0" smtClean="0">
                <a:solidFill>
                  <a:srgbClr val="663300"/>
                </a:solidFill>
              </a:rPr>
              <a:t>Поиграю я сегодня:</a:t>
            </a:r>
          </a:p>
          <a:p>
            <a:r>
              <a:rPr lang="ru-RU" sz="1600" b="1" dirty="0" smtClean="0">
                <a:solidFill>
                  <a:srgbClr val="663300"/>
                </a:solidFill>
              </a:rPr>
              <a:t>Футболистом стану я.</a:t>
            </a:r>
            <a:endParaRPr lang="ru-RU" sz="1600" b="1" dirty="0">
              <a:solidFill>
                <a:srgbClr val="6633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09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9"/>
          <a:stretch/>
        </p:blipFill>
        <p:spPr>
          <a:xfrm>
            <a:off x="0" y="91241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373216"/>
            <a:ext cx="2250000" cy="180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4970" y="100369"/>
            <a:ext cx="3444373" cy="2509242"/>
          </a:xfrm>
          <a:prstGeom prst="snip2SameRect">
            <a:avLst/>
          </a:prstGeom>
          <a:solidFill>
            <a:srgbClr val="6633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Покатился колобок…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Резко мячик он гоняет,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Гол за голом забивает.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Не задача вдруг случилась: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Ваза мамина разбилась!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Что сказать? Не знаю я?!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Попрошу простить меня!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Вазу эту уберу.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Лучше я во двор пойду.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800241"/>
            <a:ext cx="1245600" cy="1440000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71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2137500" cy="18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077072"/>
            <a:ext cx="1687500" cy="18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725144"/>
            <a:ext cx="2002806" cy="180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23928" y="116632"/>
            <a:ext cx="4968552" cy="1827193"/>
          </a:xfrm>
          <a:prstGeom prst="cloud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Покачаюсь на </a:t>
            </a:r>
            <a:r>
              <a:rPr lang="ru-RU" b="1" dirty="0" err="1" smtClean="0">
                <a:solidFill>
                  <a:srgbClr val="7030A0"/>
                </a:solidFill>
              </a:rPr>
              <a:t>качеле</a:t>
            </a:r>
            <a:r>
              <a:rPr lang="ru-RU" b="1" dirty="0" smtClean="0">
                <a:solidFill>
                  <a:srgbClr val="7030A0"/>
                </a:solidFill>
              </a:rPr>
              <a:t> - </a:t>
            </a:r>
          </a:p>
          <a:p>
            <a:r>
              <a:rPr lang="ru-RU" b="1" dirty="0">
                <a:solidFill>
                  <a:srgbClr val="7030A0"/>
                </a:solidFill>
              </a:rPr>
              <a:t>В</a:t>
            </a:r>
            <a:r>
              <a:rPr lang="ru-RU" b="1" dirty="0" smtClean="0">
                <a:solidFill>
                  <a:srgbClr val="7030A0"/>
                </a:solidFill>
              </a:rPr>
              <a:t>верх и вниз повыше ели.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Прокачусь на санках я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Прямо с горки – раз и два.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95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348880"/>
            <a:ext cx="790575" cy="8096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17032"/>
            <a:ext cx="2053824" cy="183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698" y="4000388"/>
            <a:ext cx="1685925" cy="14573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623" y="4091546"/>
            <a:ext cx="3340353" cy="162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07149" y="16737"/>
            <a:ext cx="4296932" cy="1639788"/>
          </a:xfrm>
          <a:prstGeom prst="cloud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</a:rPr>
              <a:t>А когда устану, Барабанить громко стану.</a:t>
            </a:r>
          </a:p>
          <a:p>
            <a:r>
              <a:rPr lang="ru-RU" sz="1600" b="1" dirty="0" smtClean="0">
                <a:solidFill>
                  <a:srgbClr val="7030A0"/>
                </a:solidFill>
              </a:rPr>
              <a:t>Марширую я вперёд,</a:t>
            </a:r>
          </a:p>
          <a:p>
            <a:r>
              <a:rPr lang="ru-RU" sz="1600" b="1" dirty="0" smtClean="0">
                <a:solidFill>
                  <a:srgbClr val="7030A0"/>
                </a:solidFill>
              </a:rPr>
              <a:t>А за мною целый взвод.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7616" y="5728692"/>
            <a:ext cx="3456384" cy="1129308"/>
          </a:xfrm>
          <a:prstGeom prst="round2SameRect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</a:rPr>
              <a:t>А теперь я на коне</a:t>
            </a:r>
          </a:p>
          <a:p>
            <a:r>
              <a:rPr lang="ru-RU" sz="1600" b="1" dirty="0" smtClean="0">
                <a:solidFill>
                  <a:srgbClr val="7030A0"/>
                </a:solidFill>
              </a:rPr>
              <a:t>И никто не страшен мне.</a:t>
            </a:r>
          </a:p>
          <a:p>
            <a:r>
              <a:rPr lang="ru-RU" sz="1600" b="1" dirty="0" smtClean="0">
                <a:solidFill>
                  <a:srgbClr val="7030A0"/>
                </a:solidFill>
              </a:rPr>
              <a:t>Как же весело скакать –</a:t>
            </a:r>
          </a:p>
          <a:p>
            <a:r>
              <a:rPr lang="ru-RU" sz="1600" b="1" dirty="0" smtClean="0">
                <a:solidFill>
                  <a:srgbClr val="7030A0"/>
                </a:solidFill>
              </a:rPr>
              <a:t>Раз, два, три, четыре, пять!</a:t>
            </a: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4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8910"/>
            <a:ext cx="7495885" cy="68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908204" y="3157576"/>
            <a:ext cx="6738668" cy="684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32666" y="3143156"/>
            <a:ext cx="6738668" cy="68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3608" y="221754"/>
            <a:ext cx="705678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</a:rPr>
              <a:t>Уважаемые коллеги</a:t>
            </a:r>
            <a:r>
              <a:rPr lang="ru-RU" sz="2800" b="1" i="1" dirty="0" smtClean="0">
                <a:solidFill>
                  <a:schemeClr val="bg1"/>
                </a:solidFill>
              </a:rPr>
              <a:t>!</a:t>
            </a:r>
          </a:p>
          <a:p>
            <a:pPr algn="ctr"/>
            <a:endParaRPr lang="ru-RU" sz="2800" b="1" i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i="1" dirty="0" smtClean="0">
                <a:solidFill>
                  <a:schemeClr val="bg1"/>
                </a:solidFill>
              </a:rPr>
              <a:t>Предлагаю Вашему вниманию авторское логопедическое пособие, которое поможет Вам провести столь обыденную артикуляционную гимнастику </a:t>
            </a:r>
            <a:r>
              <a:rPr lang="ru-RU" sz="2400" b="1" i="1" dirty="0" smtClean="0">
                <a:solidFill>
                  <a:schemeClr val="bg1"/>
                </a:solidFill>
              </a:rPr>
              <a:t>                      в </a:t>
            </a:r>
            <a:r>
              <a:rPr lang="ru-RU" sz="2400" b="1" i="1" dirty="0" smtClean="0">
                <a:solidFill>
                  <a:schemeClr val="bg1"/>
                </a:solidFill>
              </a:rPr>
              <a:t>занимательной для ребёнка форме: читайте сказку про колобка в стихах и выполняйте с анимированными персонажами зарядку для язычка. </a:t>
            </a:r>
          </a:p>
          <a:p>
            <a:pPr algn="ctr"/>
            <a:r>
              <a:rPr lang="ru-RU" sz="2400" b="1" i="1" dirty="0" smtClean="0">
                <a:solidFill>
                  <a:schemeClr val="bg1"/>
                </a:solidFill>
              </a:rPr>
              <a:t>Работая по этому пособию, </a:t>
            </a:r>
            <a:r>
              <a:rPr lang="ru-RU" sz="2400" b="1" i="1" dirty="0" smtClean="0">
                <a:solidFill>
                  <a:schemeClr val="bg1"/>
                </a:solidFill>
              </a:rPr>
              <a:t>ребёнок           не </a:t>
            </a:r>
            <a:r>
              <a:rPr lang="ru-RU" sz="2400" b="1" i="1" dirty="0" smtClean="0">
                <a:solidFill>
                  <a:schemeClr val="bg1"/>
                </a:solidFill>
              </a:rPr>
              <a:t>заметит, как пролетит время.</a:t>
            </a:r>
          </a:p>
          <a:p>
            <a:pPr algn="ctr"/>
            <a:r>
              <a:rPr lang="ru-RU" sz="2400" b="1" i="1" dirty="0" smtClean="0">
                <a:solidFill>
                  <a:schemeClr val="bg1"/>
                </a:solidFill>
              </a:rPr>
              <a:t>Занятие пройдёт незаметно и результативно!</a:t>
            </a:r>
          </a:p>
          <a:p>
            <a:pPr algn="ctr"/>
            <a:endParaRPr lang="ru-RU" sz="2400" b="1" i="1" dirty="0" smtClean="0">
              <a:solidFill>
                <a:schemeClr val="bg1"/>
              </a:solidFill>
            </a:endParaRPr>
          </a:p>
          <a:p>
            <a:pPr algn="r"/>
            <a:r>
              <a:rPr lang="ru-RU" sz="2400" b="1" i="1" dirty="0" smtClean="0">
                <a:solidFill>
                  <a:schemeClr val="bg1"/>
                </a:solidFill>
              </a:rPr>
              <a:t>С уважением Стаценко Лариса Викторовна</a:t>
            </a:r>
          </a:p>
        </p:txBody>
      </p:sp>
    </p:spTree>
    <p:extLst>
      <p:ext uri="{BB962C8B-B14F-4D97-AF65-F5344CB8AC3E}">
        <p14:creationId xmlns:p14="http://schemas.microsoft.com/office/powerpoint/2010/main" val="44245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8990"/>
            <a:ext cx="8616642" cy="676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96449" y="3110197"/>
            <a:ext cx="6738668" cy="684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2666" y="3095409"/>
            <a:ext cx="6738668" cy="684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607" y="3390748"/>
            <a:ext cx="1260000" cy="126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16660" y="5935563"/>
            <a:ext cx="3703893" cy="871180"/>
          </a:xfrm>
          <a:prstGeom prst="round2Same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Мама вышла на порог.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В дом меня </a:t>
            </a:r>
            <a:r>
              <a:rPr lang="ru-RU" sz="2400" b="1" dirty="0" smtClean="0">
                <a:solidFill>
                  <a:srgbClr val="7030A0"/>
                </a:solidFill>
              </a:rPr>
              <a:t>она зовёт</a:t>
            </a:r>
            <a:r>
              <a:rPr lang="ru-RU" sz="2400" b="1" dirty="0" smtClean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025318"/>
            <a:ext cx="2205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2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18" y="41501"/>
            <a:ext cx="7456433" cy="680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836" y="59501"/>
            <a:ext cx="5076000" cy="676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19830" y="3027334"/>
            <a:ext cx="6738668" cy="684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38260" y="3146666"/>
            <a:ext cx="6738668" cy="68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2" y="128325"/>
            <a:ext cx="2281864" cy="1116000"/>
          </a:xfrm>
          <a:prstGeom prst="rect">
            <a:avLst/>
          </a:prstGeom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619672" y="119332"/>
            <a:ext cx="1944216" cy="1931491"/>
          </a:xfrm>
          <a:prstGeom prst="star7">
            <a:avLst/>
          </a:prstGeom>
          <a:solidFill>
            <a:srgbClr val="FFFF00"/>
          </a:solidFill>
          <a:ln>
            <a:noFill/>
          </a:ln>
          <a:effectLst>
            <a:glow rad="381000">
              <a:srgbClr val="FFFF00"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Завтра будет Новый год!</a:t>
            </a:r>
            <a:endParaRPr lang="ru-RU" sz="1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77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57" y="74511"/>
            <a:ext cx="6768000" cy="676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16482" y="3078580"/>
            <a:ext cx="6384001" cy="64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04399" y="3078580"/>
            <a:ext cx="6384001" cy="648000"/>
          </a:xfrm>
          <a:prstGeom prst="rect">
            <a:avLst/>
          </a:prstGeom>
        </p:spPr>
      </p:pic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691680" y="692696"/>
            <a:ext cx="5688632" cy="220200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 наступающим Новым Годом</a:t>
            </a:r>
            <a:endParaRPr lang="ru-RU" sz="44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382" y="3370972"/>
            <a:ext cx="2921150" cy="2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3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0"/>
            <a:ext cx="6840000" cy="6840000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65012"/>
            <a:ext cx="838769" cy="86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703807" y="3146667"/>
            <a:ext cx="6738668" cy="684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17074" y="3146666"/>
            <a:ext cx="6738668" cy="68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19872" y="5929958"/>
            <a:ext cx="4552559" cy="871180"/>
          </a:xfrm>
          <a:prstGeom prst="round2Same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Солнце радостно встаёт,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Будет светлым наш денёк!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720" y="4654966"/>
            <a:ext cx="909473" cy="54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427192"/>
            <a:ext cx="909473" cy="54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34" y="4711626"/>
            <a:ext cx="909473" cy="54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1988840"/>
            <a:ext cx="710525" cy="54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309958"/>
            <a:ext cx="1538321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3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2"/>
            <a:ext cx="5040000" cy="3600000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756" y="2996952"/>
            <a:ext cx="2990162" cy="28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86325" y="19294"/>
            <a:ext cx="4176464" cy="1377494"/>
          </a:xfrm>
          <a:prstGeom prst="flowChartPunchedTape">
            <a:avLst/>
          </a:prstGeom>
          <a:solidFill>
            <a:srgbClr val="CC66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Колобок проснулся рано…</a:t>
            </a:r>
          </a:p>
          <a:p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987774"/>
            <a:ext cx="258342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4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140968"/>
            <a:ext cx="1499178" cy="136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405" y="3212976"/>
            <a:ext cx="1269557" cy="10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04" y="3284976"/>
            <a:ext cx="1925596" cy="18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5896" y="0"/>
            <a:ext cx="3245113" cy="1683603"/>
          </a:xfrm>
          <a:prstGeom prst="flowChartPunchedTap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Улыбнулся широко.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Губы выдвинул трубою,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Подудел слегка в неё.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8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1" y="17291"/>
            <a:ext cx="915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917" y="4094883"/>
            <a:ext cx="1156100" cy="154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10797" y="5924252"/>
            <a:ext cx="3960440" cy="923330"/>
          </a:xfrm>
          <a:prstGeom prst="rect">
            <a:avLst/>
          </a:prstGeom>
          <a:solidFill>
            <a:srgbClr val="33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Вот он весело шагает,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Чистить зубки он идёт!</a:t>
            </a:r>
          </a:p>
          <a:p>
            <a:r>
              <a:rPr lang="ru-RU" sz="1400" b="1" i="1" dirty="0" smtClean="0">
                <a:solidFill>
                  <a:schemeClr val="bg1"/>
                </a:solidFill>
              </a:rPr>
              <a:t>(пальчиками  обеих рук шагаем по столу)</a:t>
            </a:r>
            <a:endParaRPr lang="ru-RU" sz="1400" b="1" i="1" dirty="0">
              <a:solidFill>
                <a:schemeClr val="bg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09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68" y="3645024"/>
            <a:ext cx="1583996" cy="100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364" y="3612410"/>
            <a:ext cx="1908217" cy="194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26085" y="5933315"/>
            <a:ext cx="4718992" cy="903327"/>
          </a:xfrm>
          <a:prstGeom prst="snip2SameRect">
            <a:avLst/>
          </a:prstGeom>
          <a:solidFill>
            <a:srgbClr val="6633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Сверху-снизу, вправо-влево</a:t>
            </a:r>
          </a:p>
          <a:p>
            <a:pPr marL="342900" indent="-342900">
              <a:buFontTx/>
              <a:buChar char="-"/>
            </a:pPr>
            <a:r>
              <a:rPr lang="ru-RU" sz="2400" b="1" dirty="0" smtClean="0">
                <a:solidFill>
                  <a:schemeClr val="bg1"/>
                </a:solidFill>
              </a:rPr>
              <a:t>Всё почистит колобок.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71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6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41083"/>
            <a:ext cx="1524000" cy="13906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977" y="4049796"/>
            <a:ext cx="882000" cy="9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586" y="4544984"/>
            <a:ext cx="2152650" cy="809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55977" y="42244"/>
            <a:ext cx="3312366" cy="1973937"/>
          </a:xfrm>
          <a:prstGeom prst="snip2SameRect">
            <a:avLst/>
          </a:prstGeom>
          <a:solidFill>
            <a:srgbClr val="6633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Широко он улыбнётся,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Позовёт свой язычок.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На губу его </a:t>
            </a:r>
            <a:r>
              <a:rPr lang="ru-RU" sz="1600" b="1" dirty="0" err="1" smtClean="0">
                <a:solidFill>
                  <a:schemeClr val="bg1"/>
                </a:solidFill>
              </a:rPr>
              <a:t>положет</a:t>
            </a:r>
            <a:r>
              <a:rPr lang="ru-RU" sz="1600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Блинчик быстро испечёт.</a:t>
            </a:r>
          </a:p>
          <a:p>
            <a:r>
              <a:rPr lang="ru-RU" sz="1600" b="1" dirty="0" err="1" smtClean="0">
                <a:solidFill>
                  <a:schemeClr val="bg1"/>
                </a:solidFill>
              </a:rPr>
              <a:t>Пя-пя-пя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</a:rPr>
              <a:t>он строго скажет,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Язычок слегка накажет.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А затем засунет в рот.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638" y="3089138"/>
            <a:ext cx="2387362" cy="1440000"/>
          </a:xfrm>
          <a:prstGeom prst="rect">
            <a:avLst/>
          </a:prstGeom>
        </p:spPr>
      </p:pic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92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" y="8531"/>
            <a:ext cx="9105095" cy="680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9766">
            <a:off x="5076056" y="3238500"/>
            <a:ext cx="1800000" cy="144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725144"/>
            <a:ext cx="2382351" cy="18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534" y="116632"/>
            <a:ext cx="4205127" cy="1438632"/>
          </a:xfrm>
          <a:prstGeom prst="snip2SameRect">
            <a:avLst/>
          </a:prstGeom>
          <a:solidFill>
            <a:srgbClr val="66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А потом его причешет быстро гребнем взад-вперёд.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Будет чистым и красивым наш весёлый колобок.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СТАЦЕНКО ЛАРИСА ВИКТОРОВНА Краснодар логопед-дефектолог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37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1391</TotalTime>
  <Words>537</Words>
  <Application>Microsoft Office PowerPoint</Application>
  <PresentationFormat>Экран (4:3)</PresentationFormat>
  <Paragraphs>104</Paragraphs>
  <Slides>22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74</cp:revision>
  <dcterms:created xsi:type="dcterms:W3CDTF">2016-12-03T19:39:59Z</dcterms:created>
  <dcterms:modified xsi:type="dcterms:W3CDTF">2016-12-05T23:50:45Z</dcterms:modified>
</cp:coreProperties>
</file>