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76" r:id="rId3"/>
    <p:sldId id="275" r:id="rId4"/>
    <p:sldId id="280" r:id="rId5"/>
    <p:sldId id="290" r:id="rId6"/>
    <p:sldId id="326" r:id="rId7"/>
    <p:sldId id="328" r:id="rId8"/>
    <p:sldId id="301" r:id="rId9"/>
    <p:sldId id="271" r:id="rId10"/>
    <p:sldId id="284" r:id="rId11"/>
    <p:sldId id="321" r:id="rId12"/>
    <p:sldId id="304" r:id="rId13"/>
    <p:sldId id="305" r:id="rId14"/>
    <p:sldId id="296" r:id="rId15"/>
    <p:sldId id="308" r:id="rId16"/>
    <p:sldId id="32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CF0C87D-62CB-4C9F-850A-EE068EDD5541}">
          <p14:sldIdLst>
            <p14:sldId id="274"/>
            <p14:sldId id="276"/>
            <p14:sldId id="275"/>
            <p14:sldId id="280"/>
            <p14:sldId id="290"/>
            <p14:sldId id="326"/>
            <p14:sldId id="328"/>
            <p14:sldId id="301"/>
            <p14:sldId id="271"/>
            <p14:sldId id="284"/>
            <p14:sldId id="321"/>
            <p14:sldId id="304"/>
            <p14:sldId id="305"/>
            <p14:sldId id="296"/>
            <p14:sldId id="308"/>
            <p14:sldId id="3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F8DF"/>
    <a:srgbClr val="74B230"/>
    <a:srgbClr val="F0F52B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07" autoAdjust="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outlineViewPr>
    <p:cViewPr>
      <p:scale>
        <a:sx n="33" d="100"/>
        <a:sy n="33" d="100"/>
      </p:scale>
      <p:origin x="0" y="-27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B3F8F8-E19E-4E03-AF33-EC03266ABB87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D3E05BF-7778-4E91-93FA-4030CD73141D}" type="pres">
      <dgm:prSet presAssocID="{8DB3F8F8-E19E-4E03-AF33-EC03266ABB8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F777483-8A5F-4D87-91E9-2A1007ED3D63}" type="presOf" srcId="{8DB3F8F8-E19E-4E03-AF33-EC03266ABB87}" destId="{9D3E05BF-7778-4E91-93FA-4030CD73141D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DF66E5-AA76-4CB1-B15A-7145628E0592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27A6AA52-725F-4E24-A7C8-0BC31CDC2EF2}">
      <dgm:prSet phldrT="[Текст]" custT="1"/>
      <dgm:spPr>
        <a:solidFill>
          <a:schemeClr val="accent3"/>
        </a:solidFill>
      </dgm:spPr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Муниципальное бюджетное дошкольное образовательное учреждение детский сад «Ласточка» г. Котовска Тамбовской области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D28AC0-1E26-4258-9786-555387EF3C84}" type="parTrans" cxnId="{752B486C-1C0C-41CB-A28F-45430B646B07}">
      <dgm:prSet/>
      <dgm:spPr/>
      <dgm:t>
        <a:bodyPr/>
        <a:lstStyle/>
        <a:p>
          <a:endParaRPr lang="ru-RU"/>
        </a:p>
      </dgm:t>
    </dgm:pt>
    <dgm:pt modelId="{9C843E39-5460-4042-84B0-ABC700CDD2CD}" type="sibTrans" cxnId="{752B486C-1C0C-41CB-A28F-45430B646B07}">
      <dgm:prSet/>
      <dgm:spPr/>
      <dgm:t>
        <a:bodyPr/>
        <a:lstStyle/>
        <a:p>
          <a:endParaRPr lang="ru-RU"/>
        </a:p>
      </dgm:t>
    </dgm:pt>
    <dgm:pt modelId="{95913EC9-269B-45F2-B1FA-B0338D14B9AE}">
      <dgm:prSet phldrT="[Текст]" custT="1"/>
      <dgm:spPr>
        <a:solidFill>
          <a:schemeClr val="accent3"/>
        </a:solidFill>
      </dgm:spPr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Педагогический проект «Дошкольникам о правилах дорожного движения»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5AFC1F-AB08-4507-819F-64D28F536EEF}" type="parTrans" cxnId="{510B5523-3574-42C1-A46E-E8A86DB26138}">
      <dgm:prSet/>
      <dgm:spPr/>
      <dgm:t>
        <a:bodyPr/>
        <a:lstStyle/>
        <a:p>
          <a:endParaRPr lang="ru-RU"/>
        </a:p>
      </dgm:t>
    </dgm:pt>
    <dgm:pt modelId="{8972D9A0-8B52-4F91-A2C9-33C04EE68D69}" type="sibTrans" cxnId="{510B5523-3574-42C1-A46E-E8A86DB26138}">
      <dgm:prSet/>
      <dgm:spPr/>
      <dgm:t>
        <a:bodyPr/>
        <a:lstStyle/>
        <a:p>
          <a:endParaRPr lang="ru-RU"/>
        </a:p>
      </dgm:t>
    </dgm:pt>
    <dgm:pt modelId="{07B534A7-96DC-470A-9DC2-08EAB57C7292}">
      <dgm:prSet phldrT="[Текст]" custT="1"/>
      <dgm:spPr>
        <a:solidFill>
          <a:schemeClr val="accent3"/>
        </a:solidFill>
      </dgm:spPr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Автор проекта:</a:t>
          </a:r>
        </a:p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воспитатель </a:t>
          </a:r>
          <a:r>
            <a:rPr lang="ru-RU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Тулупова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Виктория Викторовна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4C2320-0574-4082-9D1C-91F898440E8C}" type="parTrans" cxnId="{4282B382-9D5F-43D1-8BA6-757E0CDDB638}">
      <dgm:prSet/>
      <dgm:spPr/>
      <dgm:t>
        <a:bodyPr/>
        <a:lstStyle/>
        <a:p>
          <a:endParaRPr lang="ru-RU"/>
        </a:p>
      </dgm:t>
    </dgm:pt>
    <dgm:pt modelId="{67651125-A356-4F4C-AC98-889C00FB1414}" type="sibTrans" cxnId="{4282B382-9D5F-43D1-8BA6-757E0CDDB638}">
      <dgm:prSet/>
      <dgm:spPr/>
      <dgm:t>
        <a:bodyPr/>
        <a:lstStyle/>
        <a:p>
          <a:endParaRPr lang="ru-RU"/>
        </a:p>
      </dgm:t>
    </dgm:pt>
    <dgm:pt modelId="{97D59CC4-BA04-4D6F-9D39-416B153D8E91}" type="pres">
      <dgm:prSet presAssocID="{76DF66E5-AA76-4CB1-B15A-7145628E0592}" presName="Name0" presStyleCnt="0">
        <dgm:presLayoutVars>
          <dgm:dir/>
          <dgm:resizeHandles val="exact"/>
        </dgm:presLayoutVars>
      </dgm:prSet>
      <dgm:spPr/>
    </dgm:pt>
    <dgm:pt modelId="{D6E349B3-B64E-47F8-90E5-1F3F4F22E687}" type="pres">
      <dgm:prSet presAssocID="{76DF66E5-AA76-4CB1-B15A-7145628E0592}" presName="fgShape" presStyleLbl="fgShp" presStyleIdx="0" presStyleCnt="1" custScaleY="88889"/>
      <dgm:spPr>
        <a:solidFill>
          <a:schemeClr val="bg1">
            <a:lumMod val="75000"/>
          </a:schemeClr>
        </a:solidFill>
      </dgm:spPr>
    </dgm:pt>
    <dgm:pt modelId="{CC368E88-5C72-45AB-93A7-65C08A62437E}" type="pres">
      <dgm:prSet presAssocID="{76DF66E5-AA76-4CB1-B15A-7145628E0592}" presName="linComp" presStyleCnt="0"/>
      <dgm:spPr/>
    </dgm:pt>
    <dgm:pt modelId="{120E011A-ACEA-4740-A054-669A6E84BF19}" type="pres">
      <dgm:prSet presAssocID="{27A6AA52-725F-4E24-A7C8-0BC31CDC2EF2}" presName="compNode" presStyleCnt="0"/>
      <dgm:spPr/>
    </dgm:pt>
    <dgm:pt modelId="{EDEC6488-6DA4-49FF-A3AD-C27AF309122C}" type="pres">
      <dgm:prSet presAssocID="{27A6AA52-725F-4E24-A7C8-0BC31CDC2EF2}" presName="bkgdShape" presStyleLbl="node1" presStyleIdx="0" presStyleCnt="3"/>
      <dgm:spPr/>
      <dgm:t>
        <a:bodyPr/>
        <a:lstStyle/>
        <a:p>
          <a:endParaRPr lang="ru-RU"/>
        </a:p>
      </dgm:t>
    </dgm:pt>
    <dgm:pt modelId="{1DCCECFA-EA3E-40A6-B45D-111E8818E118}" type="pres">
      <dgm:prSet presAssocID="{27A6AA52-725F-4E24-A7C8-0BC31CDC2EF2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BCC945-F6BC-4A0B-89CD-991B4078CECE}" type="pres">
      <dgm:prSet presAssocID="{27A6AA52-725F-4E24-A7C8-0BC31CDC2EF2}" presName="invisiNode" presStyleLbl="node1" presStyleIdx="0" presStyleCnt="3"/>
      <dgm:spPr/>
    </dgm:pt>
    <dgm:pt modelId="{F6AF95D3-99A5-40C2-BE8F-1FDD88E021B2}" type="pres">
      <dgm:prSet presAssocID="{27A6AA52-725F-4E24-A7C8-0BC31CDC2EF2}" presName="imagNode" presStyleLbl="fgImgPlace1" presStyleIdx="0" presStyleCnt="3"/>
      <dgm:spPr>
        <a:solidFill>
          <a:srgbClr val="FF0000"/>
        </a:solidFill>
      </dgm:spPr>
    </dgm:pt>
    <dgm:pt modelId="{DC060CD3-DEB1-4381-8519-A03538B1AFC4}" type="pres">
      <dgm:prSet presAssocID="{9C843E39-5460-4042-84B0-ABC700CDD2C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DB9B43F-5A9A-4368-B86D-AE4AFE460F9F}" type="pres">
      <dgm:prSet presAssocID="{95913EC9-269B-45F2-B1FA-B0338D14B9AE}" presName="compNode" presStyleCnt="0"/>
      <dgm:spPr/>
    </dgm:pt>
    <dgm:pt modelId="{E57F5320-1AEE-4C7B-A1EC-67748015A9B1}" type="pres">
      <dgm:prSet presAssocID="{95913EC9-269B-45F2-B1FA-B0338D14B9AE}" presName="bkgdShape" presStyleLbl="node1" presStyleIdx="1" presStyleCnt="3"/>
      <dgm:spPr/>
      <dgm:t>
        <a:bodyPr/>
        <a:lstStyle/>
        <a:p>
          <a:endParaRPr lang="ru-RU"/>
        </a:p>
      </dgm:t>
    </dgm:pt>
    <dgm:pt modelId="{A804029C-7ED2-4B88-9695-071FBD395F5C}" type="pres">
      <dgm:prSet presAssocID="{95913EC9-269B-45F2-B1FA-B0338D14B9AE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C7EF98-EC1C-41E0-BD63-7ED88A7044BF}" type="pres">
      <dgm:prSet presAssocID="{95913EC9-269B-45F2-B1FA-B0338D14B9AE}" presName="invisiNode" presStyleLbl="node1" presStyleIdx="1" presStyleCnt="3"/>
      <dgm:spPr/>
    </dgm:pt>
    <dgm:pt modelId="{22480634-2977-44DB-A501-2F1EFA23C3A5}" type="pres">
      <dgm:prSet presAssocID="{95913EC9-269B-45F2-B1FA-B0338D14B9AE}" presName="imagNode" presStyleLbl="fgImgPlace1" presStyleIdx="1" presStyleCnt="3"/>
      <dgm:spPr>
        <a:solidFill>
          <a:srgbClr val="F0F52B"/>
        </a:solidFill>
      </dgm:spPr>
    </dgm:pt>
    <dgm:pt modelId="{6CF85AD0-0A58-417B-BC65-9FF960041F9C}" type="pres">
      <dgm:prSet presAssocID="{8972D9A0-8B52-4F91-A2C9-33C04EE68D6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AB61958-F9BF-401F-98FB-5998F2EF806B}" type="pres">
      <dgm:prSet presAssocID="{07B534A7-96DC-470A-9DC2-08EAB57C7292}" presName="compNode" presStyleCnt="0"/>
      <dgm:spPr/>
    </dgm:pt>
    <dgm:pt modelId="{7FCC1DB4-ED12-46C5-8EE1-AEEB9F14BB8D}" type="pres">
      <dgm:prSet presAssocID="{07B534A7-96DC-470A-9DC2-08EAB57C7292}" presName="bkgdShape" presStyleLbl="node1" presStyleIdx="2" presStyleCnt="3"/>
      <dgm:spPr/>
      <dgm:t>
        <a:bodyPr/>
        <a:lstStyle/>
        <a:p>
          <a:endParaRPr lang="ru-RU"/>
        </a:p>
      </dgm:t>
    </dgm:pt>
    <dgm:pt modelId="{C3190BD0-5BA9-420A-810B-056F8D9F3B77}" type="pres">
      <dgm:prSet presAssocID="{07B534A7-96DC-470A-9DC2-08EAB57C7292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3E3943-A567-4BD5-A931-6F027AAD8709}" type="pres">
      <dgm:prSet presAssocID="{07B534A7-96DC-470A-9DC2-08EAB57C7292}" presName="invisiNode" presStyleLbl="node1" presStyleIdx="2" presStyleCnt="3"/>
      <dgm:spPr/>
    </dgm:pt>
    <dgm:pt modelId="{7E8E02D4-8900-4125-81E9-C3C34C964C0A}" type="pres">
      <dgm:prSet presAssocID="{07B534A7-96DC-470A-9DC2-08EAB57C7292}" presName="imagNode" presStyleLbl="fgImgPlace1" presStyleIdx="2" presStyleCnt="3"/>
      <dgm:spPr>
        <a:solidFill>
          <a:srgbClr val="74B230"/>
        </a:solidFill>
      </dgm:spPr>
    </dgm:pt>
  </dgm:ptLst>
  <dgm:cxnLst>
    <dgm:cxn modelId="{5E9D9754-F1FF-4964-AAF2-D83807CE59EA}" type="presOf" srcId="{27A6AA52-725F-4E24-A7C8-0BC31CDC2EF2}" destId="{EDEC6488-6DA4-49FF-A3AD-C27AF309122C}" srcOrd="0" destOrd="0" presId="urn:microsoft.com/office/officeart/2005/8/layout/hList7"/>
    <dgm:cxn modelId="{5B3EDE71-63B5-4358-82E1-8C882080A68F}" type="presOf" srcId="{95913EC9-269B-45F2-B1FA-B0338D14B9AE}" destId="{A804029C-7ED2-4B88-9695-071FBD395F5C}" srcOrd="1" destOrd="0" presId="urn:microsoft.com/office/officeart/2005/8/layout/hList7"/>
    <dgm:cxn modelId="{1A7A8E37-8A05-4B15-80AE-E57310CB81A8}" type="presOf" srcId="{07B534A7-96DC-470A-9DC2-08EAB57C7292}" destId="{C3190BD0-5BA9-420A-810B-056F8D9F3B77}" srcOrd="1" destOrd="0" presId="urn:microsoft.com/office/officeart/2005/8/layout/hList7"/>
    <dgm:cxn modelId="{D8548E09-A92A-4115-BED4-1245A8EC49A5}" type="presOf" srcId="{27A6AA52-725F-4E24-A7C8-0BC31CDC2EF2}" destId="{1DCCECFA-EA3E-40A6-B45D-111E8818E118}" srcOrd="1" destOrd="0" presId="urn:microsoft.com/office/officeart/2005/8/layout/hList7"/>
    <dgm:cxn modelId="{DC7159D1-056E-434C-BC69-70F937D8A399}" type="presOf" srcId="{95913EC9-269B-45F2-B1FA-B0338D14B9AE}" destId="{E57F5320-1AEE-4C7B-A1EC-67748015A9B1}" srcOrd="0" destOrd="0" presId="urn:microsoft.com/office/officeart/2005/8/layout/hList7"/>
    <dgm:cxn modelId="{93208C08-1D7F-4225-BB27-409B788EC31C}" type="presOf" srcId="{07B534A7-96DC-470A-9DC2-08EAB57C7292}" destId="{7FCC1DB4-ED12-46C5-8EE1-AEEB9F14BB8D}" srcOrd="0" destOrd="0" presId="urn:microsoft.com/office/officeart/2005/8/layout/hList7"/>
    <dgm:cxn modelId="{20445FE9-484E-4B00-939F-9CC3583987CD}" type="presOf" srcId="{76DF66E5-AA76-4CB1-B15A-7145628E0592}" destId="{97D59CC4-BA04-4D6F-9D39-416B153D8E91}" srcOrd="0" destOrd="0" presId="urn:microsoft.com/office/officeart/2005/8/layout/hList7"/>
    <dgm:cxn modelId="{752B486C-1C0C-41CB-A28F-45430B646B07}" srcId="{76DF66E5-AA76-4CB1-B15A-7145628E0592}" destId="{27A6AA52-725F-4E24-A7C8-0BC31CDC2EF2}" srcOrd="0" destOrd="0" parTransId="{33D28AC0-1E26-4258-9786-555387EF3C84}" sibTransId="{9C843E39-5460-4042-84B0-ABC700CDD2CD}"/>
    <dgm:cxn modelId="{4282B382-9D5F-43D1-8BA6-757E0CDDB638}" srcId="{76DF66E5-AA76-4CB1-B15A-7145628E0592}" destId="{07B534A7-96DC-470A-9DC2-08EAB57C7292}" srcOrd="2" destOrd="0" parTransId="{864C2320-0574-4082-9D1C-91F898440E8C}" sibTransId="{67651125-A356-4F4C-AC98-889C00FB1414}"/>
    <dgm:cxn modelId="{9FE2A95A-9254-4277-A09D-E339747590AC}" type="presOf" srcId="{8972D9A0-8B52-4F91-A2C9-33C04EE68D69}" destId="{6CF85AD0-0A58-417B-BC65-9FF960041F9C}" srcOrd="0" destOrd="0" presId="urn:microsoft.com/office/officeart/2005/8/layout/hList7"/>
    <dgm:cxn modelId="{510B5523-3574-42C1-A46E-E8A86DB26138}" srcId="{76DF66E5-AA76-4CB1-B15A-7145628E0592}" destId="{95913EC9-269B-45F2-B1FA-B0338D14B9AE}" srcOrd="1" destOrd="0" parTransId="{915AFC1F-AB08-4507-819F-64D28F536EEF}" sibTransId="{8972D9A0-8B52-4F91-A2C9-33C04EE68D69}"/>
    <dgm:cxn modelId="{0E19C309-965B-4C2A-AC4D-E28FBE56ADDF}" type="presOf" srcId="{9C843E39-5460-4042-84B0-ABC700CDD2CD}" destId="{DC060CD3-DEB1-4381-8519-A03538B1AFC4}" srcOrd="0" destOrd="0" presId="urn:microsoft.com/office/officeart/2005/8/layout/hList7"/>
    <dgm:cxn modelId="{22ADDCC5-95D6-453C-B6B7-29C296BCAFEC}" type="presParOf" srcId="{97D59CC4-BA04-4D6F-9D39-416B153D8E91}" destId="{D6E349B3-B64E-47F8-90E5-1F3F4F22E687}" srcOrd="0" destOrd="0" presId="urn:microsoft.com/office/officeart/2005/8/layout/hList7"/>
    <dgm:cxn modelId="{C46DEE8B-5CEC-4626-8EA0-6D05DB5A190D}" type="presParOf" srcId="{97D59CC4-BA04-4D6F-9D39-416B153D8E91}" destId="{CC368E88-5C72-45AB-93A7-65C08A62437E}" srcOrd="1" destOrd="0" presId="urn:microsoft.com/office/officeart/2005/8/layout/hList7"/>
    <dgm:cxn modelId="{75CD3420-3D48-4C81-B384-89F5841D2A7A}" type="presParOf" srcId="{CC368E88-5C72-45AB-93A7-65C08A62437E}" destId="{120E011A-ACEA-4740-A054-669A6E84BF19}" srcOrd="0" destOrd="0" presId="urn:microsoft.com/office/officeart/2005/8/layout/hList7"/>
    <dgm:cxn modelId="{A389EB99-C838-46D8-A965-7CAD25FA6B63}" type="presParOf" srcId="{120E011A-ACEA-4740-A054-669A6E84BF19}" destId="{EDEC6488-6DA4-49FF-A3AD-C27AF309122C}" srcOrd="0" destOrd="0" presId="urn:microsoft.com/office/officeart/2005/8/layout/hList7"/>
    <dgm:cxn modelId="{AA3EF7BD-B3B6-47F3-9C42-B599E909F5F0}" type="presParOf" srcId="{120E011A-ACEA-4740-A054-669A6E84BF19}" destId="{1DCCECFA-EA3E-40A6-B45D-111E8818E118}" srcOrd="1" destOrd="0" presId="urn:microsoft.com/office/officeart/2005/8/layout/hList7"/>
    <dgm:cxn modelId="{3716487B-5691-4476-B865-236DEF41D525}" type="presParOf" srcId="{120E011A-ACEA-4740-A054-669A6E84BF19}" destId="{4ABCC945-F6BC-4A0B-89CD-991B4078CECE}" srcOrd="2" destOrd="0" presId="urn:microsoft.com/office/officeart/2005/8/layout/hList7"/>
    <dgm:cxn modelId="{16F7DB8D-8D1E-4599-AD43-6F4A5F51F234}" type="presParOf" srcId="{120E011A-ACEA-4740-A054-669A6E84BF19}" destId="{F6AF95D3-99A5-40C2-BE8F-1FDD88E021B2}" srcOrd="3" destOrd="0" presId="urn:microsoft.com/office/officeart/2005/8/layout/hList7"/>
    <dgm:cxn modelId="{5D436C8A-FA5E-48F5-B49D-04CBA1C137ED}" type="presParOf" srcId="{CC368E88-5C72-45AB-93A7-65C08A62437E}" destId="{DC060CD3-DEB1-4381-8519-A03538B1AFC4}" srcOrd="1" destOrd="0" presId="urn:microsoft.com/office/officeart/2005/8/layout/hList7"/>
    <dgm:cxn modelId="{5154DF31-614A-4415-95B6-A343CC47DBE3}" type="presParOf" srcId="{CC368E88-5C72-45AB-93A7-65C08A62437E}" destId="{FDB9B43F-5A9A-4368-B86D-AE4AFE460F9F}" srcOrd="2" destOrd="0" presId="urn:microsoft.com/office/officeart/2005/8/layout/hList7"/>
    <dgm:cxn modelId="{1E4013AF-5104-4AD1-8F55-6BF39EE927AB}" type="presParOf" srcId="{FDB9B43F-5A9A-4368-B86D-AE4AFE460F9F}" destId="{E57F5320-1AEE-4C7B-A1EC-67748015A9B1}" srcOrd="0" destOrd="0" presId="urn:microsoft.com/office/officeart/2005/8/layout/hList7"/>
    <dgm:cxn modelId="{66250407-5E98-45BB-85EB-59CDBAF78ADB}" type="presParOf" srcId="{FDB9B43F-5A9A-4368-B86D-AE4AFE460F9F}" destId="{A804029C-7ED2-4B88-9695-071FBD395F5C}" srcOrd="1" destOrd="0" presId="urn:microsoft.com/office/officeart/2005/8/layout/hList7"/>
    <dgm:cxn modelId="{CB8E103F-8300-4D7C-A65E-A6EF4094FC3F}" type="presParOf" srcId="{FDB9B43F-5A9A-4368-B86D-AE4AFE460F9F}" destId="{7DC7EF98-EC1C-41E0-BD63-7ED88A7044BF}" srcOrd="2" destOrd="0" presId="urn:microsoft.com/office/officeart/2005/8/layout/hList7"/>
    <dgm:cxn modelId="{A8F6F231-9B93-428A-B627-C635AD5D29E5}" type="presParOf" srcId="{FDB9B43F-5A9A-4368-B86D-AE4AFE460F9F}" destId="{22480634-2977-44DB-A501-2F1EFA23C3A5}" srcOrd="3" destOrd="0" presId="urn:microsoft.com/office/officeart/2005/8/layout/hList7"/>
    <dgm:cxn modelId="{691D98CD-A962-4F6D-81E9-5F0E6C312E03}" type="presParOf" srcId="{CC368E88-5C72-45AB-93A7-65C08A62437E}" destId="{6CF85AD0-0A58-417B-BC65-9FF960041F9C}" srcOrd="3" destOrd="0" presId="urn:microsoft.com/office/officeart/2005/8/layout/hList7"/>
    <dgm:cxn modelId="{325F2E10-DB5C-435C-8699-EC521A2BD454}" type="presParOf" srcId="{CC368E88-5C72-45AB-93A7-65C08A62437E}" destId="{6AB61958-F9BF-401F-98FB-5998F2EF806B}" srcOrd="4" destOrd="0" presId="urn:microsoft.com/office/officeart/2005/8/layout/hList7"/>
    <dgm:cxn modelId="{8E5A1723-DDD8-44BD-93E9-E8FECC1AF9B9}" type="presParOf" srcId="{6AB61958-F9BF-401F-98FB-5998F2EF806B}" destId="{7FCC1DB4-ED12-46C5-8EE1-AEEB9F14BB8D}" srcOrd="0" destOrd="0" presId="urn:microsoft.com/office/officeart/2005/8/layout/hList7"/>
    <dgm:cxn modelId="{0327829F-6514-44F1-B19D-6EFB5C337CD8}" type="presParOf" srcId="{6AB61958-F9BF-401F-98FB-5998F2EF806B}" destId="{C3190BD0-5BA9-420A-810B-056F8D9F3B77}" srcOrd="1" destOrd="0" presId="urn:microsoft.com/office/officeart/2005/8/layout/hList7"/>
    <dgm:cxn modelId="{630D2CE5-396F-40F3-B59F-2C6BCF36E32F}" type="presParOf" srcId="{6AB61958-F9BF-401F-98FB-5998F2EF806B}" destId="{523E3943-A567-4BD5-A931-6F027AAD8709}" srcOrd="2" destOrd="0" presId="urn:microsoft.com/office/officeart/2005/8/layout/hList7"/>
    <dgm:cxn modelId="{509DCBA3-1034-49E5-ABE9-E2A7C21C78F7}" type="presParOf" srcId="{6AB61958-F9BF-401F-98FB-5998F2EF806B}" destId="{7E8E02D4-8900-4125-81E9-C3C34C964C0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EC6488-6DA4-49FF-A3AD-C27AF309122C}">
      <dsp:nvSpPr>
        <dsp:cNvPr id="0" name=""/>
        <dsp:cNvSpPr/>
      </dsp:nvSpPr>
      <dsp:spPr>
        <a:xfrm>
          <a:off x="1156" y="0"/>
          <a:ext cx="1799244" cy="3024000"/>
        </a:xfrm>
        <a:prstGeom prst="roundRect">
          <a:avLst>
            <a:gd name="adj" fmla="val 10000"/>
          </a:avLst>
        </a:prstGeom>
        <a:solidFill>
          <a:schemeClr val="accent3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Муниципальное бюджетное дошкольное образовательное учреждение детский сад «Ласточка» г. Котовска Тамбовской области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6" y="1209600"/>
        <a:ext cx="1799244" cy="1209600"/>
      </dsp:txXfrm>
    </dsp:sp>
    <dsp:sp modelId="{F6AF95D3-99A5-40C2-BE8F-1FDD88E021B2}">
      <dsp:nvSpPr>
        <dsp:cNvPr id="0" name=""/>
        <dsp:cNvSpPr/>
      </dsp:nvSpPr>
      <dsp:spPr>
        <a:xfrm>
          <a:off x="397282" y="181439"/>
          <a:ext cx="1006992" cy="1006992"/>
        </a:xfrm>
        <a:prstGeom prst="ellipse">
          <a:avLst/>
        </a:prstGeom>
        <a:solidFill>
          <a:srgbClr val="FF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7F5320-1AEE-4C7B-A1EC-67748015A9B1}">
      <dsp:nvSpPr>
        <dsp:cNvPr id="0" name=""/>
        <dsp:cNvSpPr/>
      </dsp:nvSpPr>
      <dsp:spPr>
        <a:xfrm>
          <a:off x="1854377" y="0"/>
          <a:ext cx="1799244" cy="3024000"/>
        </a:xfrm>
        <a:prstGeom prst="roundRect">
          <a:avLst>
            <a:gd name="adj" fmla="val 10000"/>
          </a:avLst>
        </a:prstGeom>
        <a:solidFill>
          <a:schemeClr val="accent3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Педагогический проект «Дошкольникам о правилах дорожного движения»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54377" y="1209600"/>
        <a:ext cx="1799244" cy="1209600"/>
      </dsp:txXfrm>
    </dsp:sp>
    <dsp:sp modelId="{22480634-2977-44DB-A501-2F1EFA23C3A5}">
      <dsp:nvSpPr>
        <dsp:cNvPr id="0" name=""/>
        <dsp:cNvSpPr/>
      </dsp:nvSpPr>
      <dsp:spPr>
        <a:xfrm>
          <a:off x="2250504" y="181439"/>
          <a:ext cx="1006992" cy="1006992"/>
        </a:xfrm>
        <a:prstGeom prst="ellipse">
          <a:avLst/>
        </a:prstGeom>
        <a:solidFill>
          <a:srgbClr val="F0F52B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CC1DB4-ED12-46C5-8EE1-AEEB9F14BB8D}">
      <dsp:nvSpPr>
        <dsp:cNvPr id="0" name=""/>
        <dsp:cNvSpPr/>
      </dsp:nvSpPr>
      <dsp:spPr>
        <a:xfrm>
          <a:off x="3707599" y="0"/>
          <a:ext cx="1799244" cy="3024000"/>
        </a:xfrm>
        <a:prstGeom prst="roundRect">
          <a:avLst>
            <a:gd name="adj" fmla="val 10000"/>
          </a:avLst>
        </a:prstGeom>
        <a:solidFill>
          <a:schemeClr val="accent3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Автор проекта: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воспитатель </a:t>
          </a:r>
          <a:r>
            <a:rPr lang="ru-RU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Тулупова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Виктория Викторовна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07599" y="1209600"/>
        <a:ext cx="1799244" cy="1209600"/>
      </dsp:txXfrm>
    </dsp:sp>
    <dsp:sp modelId="{7E8E02D4-8900-4125-81E9-C3C34C964C0A}">
      <dsp:nvSpPr>
        <dsp:cNvPr id="0" name=""/>
        <dsp:cNvSpPr/>
      </dsp:nvSpPr>
      <dsp:spPr>
        <a:xfrm>
          <a:off x="4103725" y="181439"/>
          <a:ext cx="1006992" cy="1006992"/>
        </a:xfrm>
        <a:prstGeom prst="ellipse">
          <a:avLst/>
        </a:prstGeom>
        <a:solidFill>
          <a:srgbClr val="74B23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E349B3-B64E-47F8-90E5-1F3F4F22E687}">
      <dsp:nvSpPr>
        <dsp:cNvPr id="0" name=""/>
        <dsp:cNvSpPr/>
      </dsp:nvSpPr>
      <dsp:spPr>
        <a:xfrm>
          <a:off x="220319" y="2444399"/>
          <a:ext cx="5067360" cy="403200"/>
        </a:xfrm>
        <a:prstGeom prst="leftRightArrow">
          <a:avLst/>
        </a:prstGeom>
        <a:solidFill>
          <a:schemeClr val="bg1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453A-F601-4B5E-9FCF-804DEE52049F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F928-D730-4809-8B88-4F714B4AE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947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453A-F601-4B5E-9FCF-804DEE52049F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F928-D730-4809-8B88-4F714B4AE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648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453A-F601-4B5E-9FCF-804DEE52049F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F928-D730-4809-8B88-4F714B4AEC4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7324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453A-F601-4B5E-9FCF-804DEE52049F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F928-D730-4809-8B88-4F714B4AE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950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453A-F601-4B5E-9FCF-804DEE52049F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F928-D730-4809-8B88-4F714B4AEC4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4549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453A-F601-4B5E-9FCF-804DEE52049F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F928-D730-4809-8B88-4F714B4AE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857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453A-F601-4B5E-9FCF-804DEE52049F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F928-D730-4809-8B88-4F714B4AE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426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453A-F601-4B5E-9FCF-804DEE52049F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F928-D730-4809-8B88-4F714B4AE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8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453A-F601-4B5E-9FCF-804DEE52049F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F928-D730-4809-8B88-4F714B4AE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272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453A-F601-4B5E-9FCF-804DEE52049F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F928-D730-4809-8B88-4F714B4AE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016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453A-F601-4B5E-9FCF-804DEE52049F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F928-D730-4809-8B88-4F714B4AE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002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453A-F601-4B5E-9FCF-804DEE52049F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F928-D730-4809-8B88-4F714B4AE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348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453A-F601-4B5E-9FCF-804DEE52049F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F928-D730-4809-8B88-4F714B4AE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566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453A-F601-4B5E-9FCF-804DEE52049F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F928-D730-4809-8B88-4F714B4AE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618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453A-F601-4B5E-9FCF-804DEE52049F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F928-D730-4809-8B88-4F714B4AE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412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453A-F601-4B5E-9FCF-804DEE52049F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F928-D730-4809-8B88-4F714B4AE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631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6453A-F601-4B5E-9FCF-804DEE52049F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B45F928-D730-4809-8B88-4F714B4AE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43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51" y="295962"/>
            <a:ext cx="1920406" cy="2261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4102714" y="5520650"/>
            <a:ext cx="1468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2016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36046" y="2572046"/>
            <a:ext cx="408644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Тулуповой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Виктории Викторовны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86743" y="29596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«Ласточка» г. Котовска Тамбовской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60289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06" t="2621" r="4226" b="5510"/>
          <a:stretch/>
        </p:blipFill>
        <p:spPr>
          <a:xfrm>
            <a:off x="7018248" y="2974781"/>
            <a:ext cx="4590975" cy="3276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31135" y="2215462"/>
            <a:ext cx="2561983" cy="307777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 в СМИ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132" y="923728"/>
            <a:ext cx="93942" cy="5616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6833" y="121853"/>
            <a:ext cx="4860000" cy="24480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Слежу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методическими и дидактическими новинками, знакомлюсь с опытом работы своих коллег в Интернет публикациях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 городских методических объединениях, семинарах, конкурсах. Участвую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педагогических Интернет-сообществах, регулярно получаю рассылки интернет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порталов. Для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обмена опытом с коллегами, я создала сайт – портфолио  на образовательном международном портале MAAM.RU  и сайт на nfourok.ru. А также обмениваюсь опытом работы и на страницах городской газеты «Наш вестник».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участвую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методической работе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ДОУ: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28" y="2851458"/>
            <a:ext cx="6108721" cy="37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3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184" y="93212"/>
            <a:ext cx="2952000" cy="52322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 в городских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146" t="4539" r="13175" b="9530"/>
          <a:stretch/>
        </p:blipFill>
        <p:spPr>
          <a:xfrm>
            <a:off x="9084844" y="1473904"/>
            <a:ext cx="2988000" cy="44747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7281" t="4640" r="12749" b="9407"/>
          <a:stretch/>
        </p:blipFill>
        <p:spPr>
          <a:xfrm>
            <a:off x="5757374" y="1653745"/>
            <a:ext cx="2916000" cy="429495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31" y="831876"/>
            <a:ext cx="3564000" cy="29108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45854">
            <a:off x="-2367" y="3483129"/>
            <a:ext cx="2737341" cy="34445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12285">
            <a:off x="2453440" y="3174396"/>
            <a:ext cx="3231160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235" y="2123650"/>
            <a:ext cx="2952000" cy="4294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81704" y="245495"/>
            <a:ext cx="1539268" cy="738664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разработки и их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публикации.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t="5502" r="6628"/>
          <a:stretch/>
        </p:blipFill>
        <p:spPr>
          <a:xfrm>
            <a:off x="957501" y="2910318"/>
            <a:ext cx="4392000" cy="2500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-44982" y="6546572"/>
            <a:ext cx="396775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публикации: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://portal2011.com/9-maya-velikij-den-pobedy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92000" y="0"/>
            <a:ext cx="9900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внимание в своей работе уделяю нравственно - патриотическому воспитанию, которое сейчас актуально как никогда, которое является одним из основных направлений реализации образовательной области «Социально-коммуникативное развитие». Я хочу, чтоб ребенок не только хорошо считал, рисовал, был смелым, сильным, выносливым, чтоб у него была хорошая память, речь. Я хочу, чтоб его душу трогали чужие слезы, чтоб он умел гордиться своей Родиной, родным городом, чтоб знал о той страшной войне. </a:t>
            </a:r>
          </a:p>
        </p:txBody>
      </p:sp>
    </p:spTree>
    <p:extLst>
      <p:ext uri="{BB962C8B-B14F-4D97-AF65-F5344CB8AC3E}">
        <p14:creationId xmlns:p14="http://schemas.microsoft.com/office/powerpoint/2010/main" val="214702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5312" t="5092" r="24233" b="15471"/>
          <a:stretch/>
        </p:blipFill>
        <p:spPr>
          <a:xfrm>
            <a:off x="6414334" y="4739132"/>
            <a:ext cx="3132000" cy="198640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391" y="2452080"/>
            <a:ext cx="3096000" cy="213891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680" y="317539"/>
            <a:ext cx="105504" cy="640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759072" y="94150"/>
            <a:ext cx="5220000" cy="10080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Немало важным для формирования патриотических чувств подрастающего поколения является знакомство детей с народными художественными промыслами. Необходимо знакомить детей с декоративно – прикладным художественным творчеством, формировать чувство гордости за русских мастеров. Декоративно-прикладное творчество – это связь трудового, нравственного и эстетического воспитания. Приобщения ребенка к ценностям православной культуры, освоение духовно-нравственных традиций русского народа является формированием у ребенка соответствующих нравственных качеств.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440" y="192731"/>
            <a:ext cx="3188484" cy="8108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39" y="507528"/>
            <a:ext cx="4285859" cy="33287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680" y="3676434"/>
            <a:ext cx="5292000" cy="349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7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81901" y="198161"/>
            <a:ext cx="1925784" cy="307777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50911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публикации: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http://portal2011.com/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muzykalnye-rekomendatsii-roditelyam-doshkolnikov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/"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8000" y="589320"/>
            <a:ext cx="4068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дошкольного учреждения – не только воспитатель детей.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сотрудничество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с родителями и взаимопонимание, которые эффективно дополняют знания и воспитателя, и родителей о воспитании.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22" y="2218042"/>
            <a:ext cx="4291956" cy="28226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2559"/>
            <a:ext cx="4109060" cy="4267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335" y="1403070"/>
            <a:ext cx="1620000" cy="16572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836" y="292559"/>
            <a:ext cx="103641" cy="64074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1624" y="1403070"/>
            <a:ext cx="1260000" cy="16845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9335" y="3893026"/>
            <a:ext cx="1476000" cy="196148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8624" y="4133201"/>
            <a:ext cx="1296000" cy="148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2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722" y="2379786"/>
            <a:ext cx="3600000" cy="2098428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721" y="545993"/>
            <a:ext cx="3600000" cy="2101588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210" y="547250"/>
            <a:ext cx="3600000" cy="2099075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0960" y="4478214"/>
            <a:ext cx="3600000" cy="2096346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721" y="4331408"/>
            <a:ext cx="3600000" cy="2099560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473153" y="506011"/>
            <a:ext cx="1240532" cy="30777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Успехи детей</a:t>
            </a:r>
          </a:p>
        </p:txBody>
      </p:sp>
    </p:spTree>
    <p:extLst>
      <p:ext uri="{BB962C8B-B14F-4D97-AF65-F5344CB8AC3E}">
        <p14:creationId xmlns:p14="http://schemas.microsoft.com/office/powerpoint/2010/main" val="352957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60142" y="5579412"/>
            <a:ext cx="3672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публикации: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href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="http://portal2011.com/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samoanaliz-vospitatelno-obrazovatelnogo-protsess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/"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142" y="1312409"/>
            <a:ext cx="3036818" cy="3816000"/>
          </a:xfrm>
          <a:prstGeom prst="rect">
            <a:avLst/>
          </a:prstGeom>
          <a:ln w="28575">
            <a:solidFill>
              <a:srgbClr val="FF66FF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660142" y="200682"/>
            <a:ext cx="4824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Анализируя свой опыт работы, пришла к убеждению: только любовь к детям со стороны родителей и окружающих может творить чудеса в воспитании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3126" y="262237"/>
            <a:ext cx="1176156" cy="307777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Самоанализ</a:t>
            </a:r>
          </a:p>
        </p:txBody>
      </p:sp>
    </p:spTree>
    <p:extLst>
      <p:ext uri="{BB962C8B-B14F-4D97-AF65-F5344CB8AC3E}">
        <p14:creationId xmlns:p14="http://schemas.microsoft.com/office/powerpoint/2010/main" val="173971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6657" y="165818"/>
            <a:ext cx="2124000" cy="954107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Пояснительная записка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портфолио</a:t>
            </a:r>
          </a:p>
          <a:p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Тулуповой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Виктории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Викторовны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245" y="1119831"/>
            <a:ext cx="7352413" cy="33652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484" y="5112312"/>
            <a:ext cx="6151397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9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4198137" y="907534"/>
            <a:ext cx="5976000" cy="51840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Фамилия, имя, отчество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Тулупова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Виктория Викторовна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12.12.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1973г.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(учебное заведение, год окончания, специальность, квалификация): Тамбовское педагогическое училище №2,1993г,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воспитание, воспитатель в дошкольных учреждениях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педагогический работы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23 года 7 месяцев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в данном учреждении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года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первая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получения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 мая 2016 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курсов повышения квалификации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«Организация и содержание образовательного процесса в условиях реализации ФГОС дошкольного образования»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(144 часа)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прохождения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18 мая по 25 сентября 2015 года, город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Тамбов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3858" y="215743"/>
            <a:ext cx="1982402" cy="338554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Визитная карточка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3182" t="8872" r="33382" b="9671"/>
          <a:stretch/>
        </p:blipFill>
        <p:spPr>
          <a:xfrm>
            <a:off x="591059" y="2877224"/>
            <a:ext cx="2808000" cy="3847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119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82986" y="4917888"/>
            <a:ext cx="486825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кредо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 других, учусь сама, и детство проживаю многократно»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8828" y="217717"/>
            <a:ext cx="2982996" cy="338554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0635" y="2541097"/>
            <a:ext cx="4112601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и личностные ценности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– это последовательность целей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«Уважай в ребенке личность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«Развивай и совершенствуй свое мастерство»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45013" y="263634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25543" y="324290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31703" y="406491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94266" y="1064657"/>
            <a:ext cx="3693512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миссия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 настоящим другом каждому ребенку»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Сухомлинский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51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71" y="2622214"/>
            <a:ext cx="4572000" cy="3429000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63507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публикации: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://portal2011.com/esse-vospitatelya-dou-moya-pedagogicheskaya-filosofiya</a:t>
            </a:r>
            <a:r>
              <a:rPr lang="en-US" dirty="0"/>
              <a:t>/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7308" y="379548"/>
            <a:ext cx="1800000" cy="738664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философия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7971" y="1368573"/>
            <a:ext cx="385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воспитатель должен много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знать,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Но, а главная его задача-личность воспитать.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731" y="-312758"/>
            <a:ext cx="109738" cy="66635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186" y="274168"/>
            <a:ext cx="5773412" cy="35055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4275" y="3929294"/>
            <a:ext cx="3468925" cy="3231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8425" y="3935390"/>
            <a:ext cx="1347333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9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44562" y="37329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31913" y="68439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-образовательный процесс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образовательной программой «От рождения до школы» под редакцией Н. Е.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Вераксы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Т. С. Комарова М. А. Васильева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общеобразовательной программой МБДОУ детский сад №16 «Ласточка», разработанной в соответствии с ФГТ  и с учетом Примерной  основной общеобразовательной программы дошкольного образования «От рождения до школы» под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редакцией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Н.Е.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Вераксы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Т.С. Комаровой, М.А. Васильевой (Москва, Мозаика - Синтез, 2011).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6001" y="4191489"/>
            <a:ext cx="6408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основных направлений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моей работе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формирование основ безопасной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Безопасное поведение в природе.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на дорогах.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на воде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быту (ребенок один дома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внимание в этом направлении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безопасность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на дорогах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492" y="4631761"/>
            <a:ext cx="2232000" cy="167400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354" y="3170240"/>
            <a:ext cx="2088000" cy="156600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023" y="5062791"/>
            <a:ext cx="2088000" cy="1283607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466" y="2740880"/>
            <a:ext cx="8424000" cy="1384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382" y="179466"/>
            <a:ext cx="3670110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9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6504" y="1724538"/>
            <a:ext cx="4500000" cy="49680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дошкольниками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предупреждению детского дорожно-транспортного травматизма должен быть целенаправленным, систематическим и охватывающим все стороны деятельности детей. Эта работа должна сформировать у ребенка потребность соблюдения ПДД.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этим я ставлю перед собой следующие цели и задачи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Выработать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качества осознанного безопасного поведения на улице.                           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мотивы оказания посильной помощи попавшим в беду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культуры поведения на дороге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активную жизненную позицию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предвидеть возможную опасность в конкретной ситуации.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дошкольника самостоятельно пользоваться полученными знаниями в повседневной жизни. 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грамотного пешехода, умеющего свои действия в области безопасности дорожного движения подчинять действиям всех участников дорожного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0843" y="82444"/>
            <a:ext cx="3708000" cy="154800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приоритетным направлением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«Воспитание культуры поведения на улице через совершенствование системы профилактики детского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транспортного травматизма"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504" y="5979404"/>
            <a:ext cx="457240" cy="457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669" y="-154366"/>
            <a:ext cx="4182218" cy="32982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286" y="3143856"/>
            <a:ext cx="2481287" cy="24629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286" y="5823942"/>
            <a:ext cx="2840982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8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82" y="197621"/>
            <a:ext cx="3600000" cy="2709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379062" y="3087724"/>
            <a:ext cx="3852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класс. Тема «Путешествие по стране ОБЖ»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публикации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http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://portal2011.com/master-klass-po-obzh-dlya-detej-6-7-let-v-detskom-sadu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6942" r="7303" b="9946"/>
          <a:stretch/>
        </p:blipFill>
        <p:spPr>
          <a:xfrm>
            <a:off x="8412000" y="103943"/>
            <a:ext cx="3780000" cy="2541849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540" y="3720500"/>
            <a:ext cx="5400000" cy="30952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2337" y="317898"/>
            <a:ext cx="109738" cy="66635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786" y="3522685"/>
            <a:ext cx="7416000" cy="12116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89079" y="3747857"/>
            <a:ext cx="165231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работы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приоритетным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направлением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46398" y="3087724"/>
            <a:ext cx="303640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http://infourok.ru/user/tulupova-viktoriya-viktorovna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9786" y="3087724"/>
            <a:ext cx="129715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публикации: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0835" y="68236"/>
            <a:ext cx="457240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4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670397635"/>
              </p:ext>
            </p:extLst>
          </p:nvPr>
        </p:nvGraphicFramePr>
        <p:xfrm>
          <a:off x="-186426" y="1157194"/>
          <a:ext cx="3492844" cy="1140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527970" y="323319"/>
            <a:ext cx="6336000" cy="126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«Система работы педагога в ДОУ в формировании навыков безопасности дорожного движения и профилактики ДТП с участием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Способствовать расширению общекультурного кругозора педагогов, детей и родителей по формированию профессиональной культуры безопасности. </a:t>
            </a:r>
          </a:p>
          <a:p>
            <a:endParaRPr lang="ru-RU" dirty="0"/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99050" y="5363541"/>
            <a:ext cx="3564000" cy="1008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результата самообразования: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 проекта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Дошкольникам о правилах дорожного движения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опытом через Интернет.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43736" y="1705239"/>
            <a:ext cx="10367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0425" y="341590"/>
            <a:ext cx="16130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Самообразование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18115" y="5363541"/>
            <a:ext cx="3744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публикации: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://portal2011.com/proekt-doshkolnikam-o-pravilax-dorozhnogo-dvizheniya/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968900698"/>
              </p:ext>
            </p:extLst>
          </p:nvPr>
        </p:nvGraphicFramePr>
        <p:xfrm>
          <a:off x="2849461" y="2056359"/>
          <a:ext cx="5508000" cy="30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2834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5918</TotalTime>
  <Words>953</Words>
  <Application>Microsoft Office PowerPoint</Application>
  <PresentationFormat>Широкоэкранный</PresentationFormat>
  <Paragraphs>118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Times New Roman</vt:lpstr>
      <vt:lpstr>Trebuchet MS</vt:lpstr>
      <vt:lpstr>Wingdings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442</cp:revision>
  <dcterms:created xsi:type="dcterms:W3CDTF">2016-11-04T15:13:35Z</dcterms:created>
  <dcterms:modified xsi:type="dcterms:W3CDTF">2016-12-10T07:22:54Z</dcterms:modified>
</cp:coreProperties>
</file>