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367" r:id="rId2"/>
    <p:sldId id="368" r:id="rId3"/>
    <p:sldId id="378" r:id="rId4"/>
    <p:sldId id="379" r:id="rId5"/>
    <p:sldId id="371" r:id="rId6"/>
    <p:sldId id="373" r:id="rId7"/>
    <p:sldId id="375" r:id="rId8"/>
    <p:sldId id="335" r:id="rId9"/>
    <p:sldId id="381" r:id="rId10"/>
    <p:sldId id="275" r:id="rId11"/>
    <p:sldId id="382" r:id="rId12"/>
    <p:sldId id="348" r:id="rId13"/>
    <p:sldId id="343" r:id="rId14"/>
    <p:sldId id="380" r:id="rId15"/>
    <p:sldId id="384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66"/>
    <a:srgbClr val="F6A6D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9491" autoAdjust="0"/>
  </p:normalViewPr>
  <p:slideViewPr>
    <p:cSldViewPr>
      <p:cViewPr>
        <p:scale>
          <a:sx n="71" d="100"/>
          <a:sy n="71" d="100"/>
        </p:scale>
        <p:origin x="-1838" y="-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49BB35-5D16-4001-A76B-8540D7BA0C37}" type="datetimeFigureOut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A5A1212-43C3-4D21-A3EB-92611560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33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15EFC-92B1-4344-8846-BC8FD074A24C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6FD17-BEDF-4506-8DC3-92934D611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12B65A-B221-4B68-B582-C0A3A07C116E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706C5-8831-4D42-8CD1-CE7D76D713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D13DE-956E-4CFC-A6D2-03890A1DD03C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A7166-DCA8-4801-A526-7F80252F65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16707-B332-4DA9-ACA3-0CD9AC5C2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9EB0F-1003-40FF-BEC1-08513702F8C6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06DA3-2E38-4BCA-98AE-47E3C2D15E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3AC6F-4232-4B43-9DC5-2513CE78E522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A0CE4-A0C6-44EB-A837-39C0FB53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7A99E-18C0-4CE4-A882-A5E48A094FBE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C99E6-09DC-4B21-B399-F92A1901D6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44E80-EB7E-44C5-83A8-560FA891086A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B80E-84F6-4D3A-9E99-5871622BB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281E4-F1E5-40D9-8960-4985D65ACA2B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44565-2223-4E01-BB76-049075FAC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49F75-9B20-4826-AE6E-8908E0CC997E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DFAB-1207-4182-9265-2BF53D7EF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FB504-F6C1-4D84-98C4-444BE89EF932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C81A2-A36F-416C-9D72-D019F91820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46FB8-4296-4769-B435-EBF12829A24E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49FC1-139C-4C2C-8529-8034355CE0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5116FDD-FAC2-4D59-B832-B20074BB8E67}" type="datetimeFigureOut">
              <a:rPr lang="ru-RU" smtClean="0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A8B75D8-6B34-440A-98DA-A2CAC2189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60;&#1088;&#1072;&#1075;&#1084;&#1077;&#1085;&#1090;&#1099;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АРТИНКИ\clapperboard-31179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5" y="404664"/>
            <a:ext cx="5657109" cy="60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1" y="3284984"/>
            <a:ext cx="5154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Создание мультфильмов 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как способ всестороннего развития ребенка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4439" y="404664"/>
            <a:ext cx="32438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Муниципальное дошкольное образовательное учреждение детский сад № 30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Рыбинск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27011" y="5517232"/>
            <a:ext cx="2340159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Подготовила: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Гришина Ирина Александровна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2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30309" y="1772816"/>
            <a:ext cx="757905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персонажей (рисование, аппликация, лепка, конструирование)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фона: ширмы, декораций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зависимости от вида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мультфильма)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692" y="620688"/>
            <a:ext cx="8330294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персонажей и декораций</a:t>
            </a:r>
          </a:p>
        </p:txBody>
      </p:sp>
      <p:pic>
        <p:nvPicPr>
          <p:cNvPr id="1026" name="Picture 2" descr="D:\КАРТИНКИ\0_6860e_eaaffea9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54730"/>
            <a:ext cx="2232248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92397" y="6241508"/>
            <a:ext cx="467407" cy="37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14279"/>
            <a:ext cx="74793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записи звука – абсолютна тишина в «студии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»!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Приветствуется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звуковых эффектов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(скрип двери, лай собаки, шум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моря).</a:t>
            </a: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Музыка должна соответствовать происходящему в мультфильме.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6146" y="476672"/>
            <a:ext cx="4810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Звуковое оформление</a:t>
            </a:r>
          </a:p>
        </p:txBody>
      </p:sp>
      <p:pic>
        <p:nvPicPr>
          <p:cNvPr id="1026" name="Picture 2" descr="D:\микро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5" y="4035524"/>
            <a:ext cx="1674225" cy="28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0_11a2c9_ad91e9e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4905357"/>
            <a:ext cx="609600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38021" y="6186390"/>
            <a:ext cx="467407" cy="37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96752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движения персонажей получились четкими, снимать нужно с одной точки, зафиксировав фотоаппарат (желательно на штативе), не удаляя и не приближая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изображение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съемки необходимо следить, чтобы статичные предметы (фон) не двигались; для этого их следует перед съёмкой надёжно закрепить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-чем больше детализация движения персонажа, тем движения будут естественными, плавными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передний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открыт и не загораживает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персонажей;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не забывать, что в декорациях могут происходить изменения (подул ветер – дерево закачалось);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600" dirty="0" smtClean="0">
              <a:solidFill>
                <a:schemeClr val="bg1"/>
              </a:solidFill>
            </a:endParaRPr>
          </a:p>
          <a:p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age_06_eba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720" y="5309528"/>
            <a:ext cx="1064899" cy="1220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76191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качественной съёмки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290129" y="6272057"/>
            <a:ext cx="467407" cy="37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19250" y="1557338"/>
            <a:ext cx="7524750" cy="5805487"/>
          </a:xfrm>
        </p:spPr>
        <p:txBody>
          <a:bodyPr>
            <a:noAutofit/>
          </a:bodyPr>
          <a:lstStyle/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Программы для монтажа:</a:t>
            </a: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Windows Movie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Maker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Pinnacle Studio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Coral video </a:t>
            </a: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Movavi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Киностудия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Windows Live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др.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base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Сохраните видео в следующем формате:</a:t>
            </a:r>
          </a:p>
          <a:p>
            <a:pPr algn="just" eaLnBrk="1" fontAlgn="base" hangingPunct="1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MPEG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AVI;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WMV;  WMX;  MOV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имеющиеся фотографии, аудиозаписи </a:t>
            </a:r>
          </a:p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сохраните в  единой папке</a:t>
            </a:r>
          </a:p>
        </p:txBody>
      </p:sp>
      <p:pic>
        <p:nvPicPr>
          <p:cNvPr id="5" name="Рисунок 4" descr="image004[1]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484784"/>
            <a:ext cx="2764822" cy="2342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47667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Монтаж 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224139" y="6256694"/>
            <a:ext cx="467407" cy="37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14039"/>
            <a:ext cx="4141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Литературное творчество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ыразительное средство: прописное слово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Вид деятельности: сочинительство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085" y="765282"/>
            <a:ext cx="3757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Художественное творчество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Выразительное средство: изображение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Виды деятельности: рисование, лепка,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Аппликация, конструирование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47" y="4293096"/>
            <a:ext cx="346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Анимационное творчество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Выразительное средство: движение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Вид деятельности: съёмка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0947" y="4261807"/>
            <a:ext cx="4028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Исполнительское (актёрское) </a:t>
            </a:r>
          </a:p>
          <a:p>
            <a:r>
              <a:rPr lang="ru-RU" b="1" dirty="0">
                <a:solidFill>
                  <a:srgbClr val="FF0000"/>
                </a:solidFill>
              </a:rPr>
              <a:t>творчество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Выразительное средство: звучащее слово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Вид деятельности: выразительное чтение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059832" y="1948804"/>
            <a:ext cx="504056" cy="3882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139666" y="1948804"/>
            <a:ext cx="405598" cy="3465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9832" y="3599122"/>
            <a:ext cx="504056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20072" y="3599122"/>
            <a:ext cx="502972" cy="3120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53474" y="2337008"/>
            <a:ext cx="59250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творчества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создании мультфильма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:\Дипломы\Дипломы 2013 года\Диплом Ветер перемен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67" y="1613612"/>
            <a:ext cx="152440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Дипломы\Дипломы 2013 года\Пчелка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57" y="1407270"/>
            <a:ext cx="151674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ипломы\Дипломы 2015 год\Свет миру-2015\Свет миру Солнечный круг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09" y="1114832"/>
            <a:ext cx="1437351" cy="214641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Дипломы\Дипломы 2015 год\Волшебный мир 2015\Диплом финалиста Пчелка - 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85" y="3666071"/>
            <a:ext cx="2420181" cy="171191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Дипломы\Дипломы 2016 года\В мире кино и мультфильмов\Диплом 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20" y="4229718"/>
            <a:ext cx="2416973" cy="17033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76672"/>
            <a:ext cx="4982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достижения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F:\Дипломы\Дипломы 2016 года\В мире кино и мультфильмов\Дипло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81290"/>
            <a:ext cx="2451879" cy="17279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ипломы\Дипломы 2016 года\Киношка\Любопытная снежин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9" y="4661766"/>
            <a:ext cx="2453480" cy="17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Дипломы\Дипломы 2012 года\Пошехонский мишутка 2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6" y="1717657"/>
            <a:ext cx="1524629" cy="21600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Дипломы\Дипломы 2016 года\Мульт-горой\Самое дорогое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72" y="1421995"/>
            <a:ext cx="1528368" cy="2160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01246"/>
            <a:ext cx="151238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18" y="3668579"/>
            <a:ext cx="1467358" cy="21600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F:\Дипломы\Дипломы 2015 год\Киномарафон В ожидании чуда 2015\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35" y="3906130"/>
            <a:ext cx="147838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Дипломы\Дипломы 2014 года\Ярославль-2014  Медведь и пчела 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47" y="4229718"/>
            <a:ext cx="151692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64704"/>
            <a:ext cx="77048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Анимация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(лат.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animatio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одушевлённость) — метод создания серии снимков, рисунков, цветных пятен, кукол или силуэтов в отдельных фазах движения, с помощью которого во время показа их на экране возникает впечатление движения существа или предмета.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melia_DG" pitchFamily="2" charset="0"/>
              </a:rPr>
              <a:t> </a:t>
            </a:r>
          </a:p>
          <a:p>
            <a:pPr algn="just"/>
            <a:endParaRPr lang="ru-RU" sz="2400" dirty="0" smtClean="0">
              <a:latin typeface="+mn-lt"/>
            </a:endParaRPr>
          </a:p>
          <a:p>
            <a:pPr algn="just"/>
            <a:endParaRPr lang="ru-RU" sz="2400" dirty="0" smtClean="0">
              <a:latin typeface="+mn-lt"/>
            </a:endParaRPr>
          </a:p>
          <a:p>
            <a:pPr algn="just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melia_DG" pitchFamily="2" charset="0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Amelia_DG" pitchFamily="2" charset="0"/>
            </a:endParaRPr>
          </a:p>
          <a:p>
            <a:pPr algn="just"/>
            <a:endParaRPr lang="ru-RU" sz="2400" b="1" dirty="0">
              <a:solidFill>
                <a:srgbClr val="FFFF00"/>
              </a:solidFill>
              <a:latin typeface="Amelia_DG" pitchFamily="2" charset="0"/>
            </a:endParaRPr>
          </a:p>
          <a:p>
            <a:pPr algn="just"/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Мультипликация</a:t>
            </a:r>
            <a:r>
              <a:rPr lang="ru-RU" dirty="0" smtClean="0">
                <a:solidFill>
                  <a:srgbClr val="C00000"/>
                </a:solidFill>
                <a:latin typeface="Amelia_DG" pitchFamily="2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(лат.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multiplicatio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умножение, увеличение, возрастание, размножение) — технические приёмы создания иллюзии движущихся изображений  с помощью последовательности неподвижных изображений (кадров), сменяющих друг друга с некоторой частотой.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Animhor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4520" y="2593943"/>
            <a:ext cx="2018416" cy="1512168"/>
          </a:xfrm>
          <a:prstGeom prst="rect">
            <a:avLst/>
          </a:prstGeom>
        </p:spPr>
      </p:pic>
      <p:pic>
        <p:nvPicPr>
          <p:cNvPr id="5" name="Рисунок 4" descr="Animexam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3106" y="3170007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0221" y="2851333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Дать представление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создании мультфильма,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людях разных профессий,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создающих мультфильм, истории мультипликации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аучить основам анимации;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Активизировать мыслительный процесс и познавательный интерес;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эстетические способности;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Формировать навыки работы в творческом коллективе с распределением ролей и задач.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4594" y="2204864"/>
            <a:ext cx="1638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62012" y="261300"/>
            <a:ext cx="7848872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Раскрытие потенциала детей,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основываясь на их внутренних возможностях и резервах</a:t>
            </a:r>
          </a:p>
          <a:p>
            <a:r>
              <a:rPr lang="ru-RU" sz="1600" dirty="0"/>
              <a:t> </a:t>
            </a:r>
          </a:p>
          <a:p>
            <a:pPr algn="just" eaLnBrk="0" hangingPunct="0">
              <a:lnSpc>
                <a:spcPct val="150000"/>
              </a:lnSpc>
            </a:pP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КАРТИНКИ\Карандаши\115457943_large__8fcb3_3edee706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07" y="648429"/>
            <a:ext cx="1442373" cy="18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79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Amelia_DG" pitchFamily="2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результате изучения курса дети должны знать: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теоретические сведения о мультипликации;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и способы создания мультипликационных фильмов;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разделение обязанностей по видам творческой деятельности при создании фильма (сценарист, художник, аниматор, режиссер, звукорежиссер);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работы с различными художественными материалами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должны уметь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работать по готовому сценарию;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изображать персонажи и их место действия в фильме;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выполнять покадровую съемку для осуществления фильма;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работать в творческой группе, согласовывая свои действия в разных видах деятельности.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1" y="1124744"/>
            <a:ext cx="1157863" cy="1151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8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561621" y="1628800"/>
            <a:ext cx="5832319" cy="452596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Фотоаппарат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Штатив</a:t>
            </a:r>
          </a:p>
          <a:p>
            <a:pPr algn="just">
              <a:lnSpc>
                <a:spcPct val="80000"/>
              </a:lnSpc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Дополнительное освещение (лампа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80000"/>
              </a:lnSpc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Компьютер, программы для создания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мультфильма</a:t>
            </a:r>
          </a:p>
          <a:p>
            <a:pPr algn="just">
              <a:lnSpc>
                <a:spcPct val="80000"/>
              </a:lnSpc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Диктофон,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микрофон</a:t>
            </a:r>
          </a:p>
          <a:p>
            <a:pPr algn="just">
              <a:lnSpc>
                <a:spcPct val="80000"/>
              </a:lnSpc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Материалы для создания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персонажей и декораций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зависимости от выбранной технологии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ile6343597102734900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9056" y="3429000"/>
            <a:ext cx="2924944" cy="2924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5095" y="428799"/>
            <a:ext cx="595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и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41150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3"/>
          <p:cNvSpPr>
            <a:spLocks noChangeArrowheads="1"/>
          </p:cNvSpPr>
          <p:nvPr/>
        </p:nvSpPr>
        <p:spPr bwMode="auto">
          <a:xfrm>
            <a:off x="900687" y="1700808"/>
            <a:ext cx="57610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Подбор или сочинение сюжета</a:t>
            </a: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Выбор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техники мультипликации</a:t>
            </a: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Раскадровка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Изготовление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персонажей и декораций</a:t>
            </a: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Звуковое оформление</a:t>
            </a: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Съемка фильма</a:t>
            </a: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Монтаж 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(верстка)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endParaRPr kumimoji="0" lang="ru-RU" dirty="0">
              <a:latin typeface="Verdana" pitchFamily="34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5576" y="351830"/>
            <a:ext cx="759603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создания мультипликационного фильма</a:t>
            </a: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6301685" y="191516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302615" y="25052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6302615" y="309032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6302615" y="364514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6315210" y="422108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6315210" y="479715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6305322" y="544522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743">
            <a:off x="7441208" y="5168794"/>
            <a:ext cx="1417450" cy="14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3"/>
          <p:cNvSpPr>
            <a:spLocks noChangeArrowheads="1"/>
          </p:cNvSpPr>
          <p:nvPr/>
        </p:nvSpPr>
        <p:spPr bwMode="auto">
          <a:xfrm>
            <a:off x="114300" y="-180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Rectangle 28"/>
          <p:cNvSpPr>
            <a:spLocks noChangeArrowheads="1"/>
          </p:cNvSpPr>
          <p:nvPr/>
        </p:nvSpPr>
        <p:spPr bwMode="auto">
          <a:xfrm>
            <a:off x="114300" y="-147638"/>
            <a:ext cx="565150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6480175" algn="r"/>
              </a:tabLst>
            </a:pPr>
            <a:r>
              <a:rPr kumimoji="0" lang="ru-RU" sz="2000">
                <a:latin typeface="Comic Sans MS" pitchFamily="66" charset="0"/>
                <a:cs typeface="Times New Roman" pitchFamily="18" charset="0"/>
              </a:rPr>
              <a:t>     </a:t>
            </a:r>
            <a:endParaRPr kumimoji="0" lang="ru-RU" sz="1100"/>
          </a:p>
          <a:p>
            <a:pPr eaLnBrk="0" hangingPunct="0">
              <a:tabLst>
                <a:tab pos="6480175" algn="r"/>
              </a:tabLst>
            </a:pPr>
            <a:r>
              <a:rPr kumimoji="0" lang="ru-RU" sz="120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kumimoji="0" lang="ru-RU" sz="1100"/>
          </a:p>
          <a:p>
            <a:pPr eaLnBrk="0" hangingPunct="0">
              <a:tabLst>
                <a:tab pos="6480175" algn="r"/>
              </a:tabLst>
            </a:pPr>
            <a:endParaRPr kumimoji="0" lang="ru-RU">
              <a:latin typeface="Arial" charset="0"/>
            </a:endParaRPr>
          </a:p>
        </p:txBody>
      </p:sp>
      <p:sp>
        <p:nvSpPr>
          <p:cNvPr id="7177" name="Rectangle 33"/>
          <p:cNvSpPr>
            <a:spLocks noChangeArrowheads="1"/>
          </p:cNvSpPr>
          <p:nvPr/>
        </p:nvSpPr>
        <p:spPr bwMode="auto">
          <a:xfrm>
            <a:off x="114300" y="70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ru-RU">
              <a:latin typeface="Arial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77989" y="419291"/>
            <a:ext cx="75181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Сочинение сюжета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84213" y="1412875"/>
            <a:ext cx="770572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Приёмы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сочинение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истории, сказки 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собственному рисунку, поделке;</a:t>
            </a:r>
          </a:p>
          <a:p>
            <a:pPr>
              <a:buFontTx/>
              <a:buChar char="-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коллективное составление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истории по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заданной теме;</a:t>
            </a:r>
          </a:p>
          <a:p>
            <a:pPr>
              <a:buFontTx/>
              <a:buChar char="-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придумывание истории на основе предметных ассоциаций;</a:t>
            </a:r>
          </a:p>
          <a:p>
            <a:pPr>
              <a:buFontTx/>
              <a:buChar char="-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игровые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упражнения «придумай рифму», «добавь слово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проигрывание роли какого-либо персонажа.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0" name="Picture 2" descr="D:\КАРТИНКИ\Карандаши\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25053"/>
            <a:ext cx="1800200" cy="27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 flipH="1">
            <a:off x="328616" y="6135367"/>
            <a:ext cx="467407" cy="37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77281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перекладка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(рисование персонажей на бумаге с отдельными частями и вырезание их; двигаются отрезные части)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кукольная анимация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(изготовление кукол и декораций из различных материалов: ткани, бумаги, проволоки, пенопласта и др.) 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пластилиновая анимация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(лепка из пластилина).  Может быть плоской (как перекладка) и объемной (как кукольная анимация)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предметная анимация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(используются готовые игрушки: «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кубики, человечки, машинки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позволяет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оживить любимые игрушки)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сыпучая анимация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(рисование сыпучими материалами – песок, крупы, кофе) 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Техники могут быть смешанными.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40466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создания мультфильмов дошкольниками</a:t>
            </a:r>
            <a:endParaRPr lang="ru-RU" sz="3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 flipH="1">
            <a:off x="239342" y="6194370"/>
            <a:ext cx="467407" cy="37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7256" y="548680"/>
            <a:ext cx="278736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Раскадровка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последовательность рисунков, помогающих визуально представить сюжет с помощью ключевых кадров,  отображающих смену плана или действия</a:t>
            </a:r>
          </a:p>
          <a:p>
            <a:endParaRPr lang="ru-RU" dirty="0"/>
          </a:p>
        </p:txBody>
      </p:sp>
      <p:pic>
        <p:nvPicPr>
          <p:cNvPr id="1026" name="Picture 2" descr="D:\КАРТИНКИ\zKATXDybD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00" y="3186760"/>
            <a:ext cx="4028678" cy="3028178"/>
          </a:xfrm>
          <a:prstGeom prst="rect">
            <a:avLst/>
          </a:prstGeom>
          <a:noFill/>
          <a:ln w="2222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92398" y="6214938"/>
            <a:ext cx="467407" cy="379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4">
      <a:dk1>
        <a:sysClr val="windowText" lastClr="000000"/>
      </a:dk1>
      <a:lt1>
        <a:sysClr val="window" lastClr="FFFFFF"/>
      </a:lt1>
      <a:dk2>
        <a:srgbClr val="212745"/>
      </a:dk2>
      <a:lt2>
        <a:srgbClr val="F8F8B6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2997</TotalTime>
  <Words>567</Words>
  <Application>Microsoft Office PowerPoint</Application>
  <PresentationFormat>Экран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User</cp:lastModifiedBy>
  <cp:revision>202</cp:revision>
  <dcterms:created xsi:type="dcterms:W3CDTF">2012-03-21T06:30:00Z</dcterms:created>
  <dcterms:modified xsi:type="dcterms:W3CDTF">2016-10-31T11:24:35Z</dcterms:modified>
</cp:coreProperties>
</file>