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CC"/>
    <a:srgbClr val="FF3399"/>
    <a:srgbClr val="66FFFF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B854-8CD6-4E76-8F5C-BF5FFBCC6D6A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F9330-44EB-4791-9128-D6611667B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F9330-44EB-4791-9128-D6611667BDB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8134672" cy="2090663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Закономерности изменчивости: </a:t>
            </a:r>
            <a:r>
              <a:rPr lang="ru-RU" b="1" i="1" dirty="0" err="1" smtClean="0">
                <a:solidFill>
                  <a:srgbClr val="FF0000"/>
                </a:solidFill>
              </a:rPr>
              <a:t>модификационная</a:t>
            </a:r>
            <a:r>
              <a:rPr lang="ru-RU" b="1" i="1" dirty="0" smtClean="0">
                <a:solidFill>
                  <a:srgbClr val="FF0000"/>
                </a:solidFill>
              </a:rPr>
              <a:t> изменчивость.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Норма реакции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11111\Desktop\анимашки\61230036_1278432186_7790306_babochk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8319" y="4365104"/>
            <a:ext cx="2409825" cy="189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642194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spc="-150" dirty="0" smtClean="0">
                <a:solidFill>
                  <a:srgbClr val="FF33CC"/>
                </a:solidFill>
              </a:rPr>
              <a:t>Норма реакции</a:t>
            </a:r>
            <a:r>
              <a:rPr lang="ru-RU" sz="2800" spc="-150" dirty="0" smtClean="0"/>
              <a:t> – </a:t>
            </a:r>
            <a:r>
              <a:rPr lang="ru-RU" sz="2800" i="1" spc="-150" dirty="0" smtClean="0"/>
              <a:t>пределы изменения признака под действием факторов внешней среды, контролируемые генотипом</a:t>
            </a:r>
            <a:endParaRPr lang="ru-RU" sz="2800" i="1" spc="-15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6512" y="1700809"/>
            <a:ext cx="8640960" cy="122413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i="1" spc="-150" dirty="0" smtClean="0">
                <a:solidFill>
                  <a:srgbClr val="FF33CC"/>
                </a:solidFill>
              </a:rPr>
              <a:t>Вариационный ряд </a:t>
            </a:r>
            <a:r>
              <a:rPr lang="ru-RU" i="1" spc="-150" dirty="0" smtClean="0"/>
              <a:t>– ранжированный ряд вариаций с указанием частот их встречаемости</a:t>
            </a:r>
            <a:endParaRPr lang="ru-RU" i="1" spc="-150" dirty="0"/>
          </a:p>
        </p:txBody>
      </p:sp>
      <p:pic>
        <p:nvPicPr>
          <p:cNvPr id="7171" name="Picture 3" descr="C:\Users\11111\Desktop\0010-006-Obuslovlennost-predelov-izmenchivosti-genotipom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7406" y="2924944"/>
            <a:ext cx="4298850" cy="3826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0066"/>
                </a:solidFill>
              </a:rPr>
              <a:t>ЗАКОН НОРМАЛЬНОГО РАСПРЕДЕЛЕНИЯ (ЗАКОН </a:t>
            </a:r>
            <a:r>
              <a:rPr lang="ru-RU" sz="3600" b="1" i="1" dirty="0" smtClean="0">
                <a:solidFill>
                  <a:srgbClr val="FF0066"/>
                </a:solidFill>
              </a:rPr>
              <a:t>ГАУССА)</a:t>
            </a:r>
            <a:endParaRPr lang="ru-RU" sz="3600" b="1" i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ru-RU" b="1" i="1" dirty="0" smtClean="0"/>
              <a:t>Наиболее часто встречаются вариации, находящиеся в середине вариационного ряда</a:t>
            </a:r>
          </a:p>
          <a:p>
            <a:pPr>
              <a:buBlip>
                <a:blip r:embed="rId3"/>
              </a:buBlip>
            </a:pPr>
            <a:r>
              <a:rPr lang="ru-RU" b="1" i="1" dirty="0" smtClean="0"/>
              <a:t>Вариации, большие или меньшие среднего арифметического на одинаковые величины, встречаются с одинаковой частотой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1700808"/>
            <a:ext cx="8229600" cy="186308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66"/>
                </a:solidFill>
              </a:rPr>
              <a:t>Домашнее задание</a:t>
            </a:r>
            <a:br>
              <a:rPr lang="ru-RU" b="1" i="1" dirty="0" smtClean="0">
                <a:solidFill>
                  <a:srgbClr val="FF0066"/>
                </a:solidFill>
              </a:rPr>
            </a:br>
            <a:r>
              <a:rPr lang="ru-RU" b="1" i="1" dirty="0" smtClean="0">
                <a:solidFill>
                  <a:srgbClr val="FF0066"/>
                </a:solidFill>
              </a:rPr>
              <a:t>§ 3.11, записи в тетради</a:t>
            </a:r>
            <a:endParaRPr lang="ru-RU" b="1" i="1" dirty="0">
              <a:solidFill>
                <a:srgbClr val="FF0066"/>
              </a:solidFill>
            </a:endParaRPr>
          </a:p>
        </p:txBody>
      </p:sp>
      <p:pic>
        <p:nvPicPr>
          <p:cNvPr id="4098" name="Picture 2" descr="C:\Users\11111\Desktop\анимашки\0_62c5e_e48cde74_X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1144" y="0"/>
            <a:ext cx="2132856" cy="2132856"/>
          </a:xfrm>
          <a:prstGeom prst="rect">
            <a:avLst/>
          </a:prstGeom>
          <a:noFill/>
        </p:spPr>
      </p:pic>
      <p:pic>
        <p:nvPicPr>
          <p:cNvPr id="4099" name="Picture 3" descr="C:\Users\11111\Desktop\анимашки\animashki-5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3479626"/>
            <a:ext cx="223837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Что такое: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19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Ген;</a:t>
            </a:r>
          </a:p>
          <a:p>
            <a:r>
              <a:rPr lang="ru-RU" b="1" dirty="0" smtClean="0"/>
              <a:t>Фенотип;</a:t>
            </a:r>
          </a:p>
          <a:p>
            <a:r>
              <a:rPr lang="ru-RU" b="1" dirty="0" smtClean="0"/>
              <a:t>Факторы окружающей среды;</a:t>
            </a:r>
          </a:p>
          <a:p>
            <a:r>
              <a:rPr lang="ru-RU" b="1" dirty="0" smtClean="0"/>
              <a:t>Признак; </a:t>
            </a:r>
          </a:p>
          <a:p>
            <a:r>
              <a:rPr lang="ru-RU" b="1" dirty="0" smtClean="0"/>
              <a:t>Генотип?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662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Каким образом связаны данные понятия?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620688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ГЕН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1880" y="620688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БЕЛОК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3429000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ГЕНОТИП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216" y="3429000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ФЕНОТИП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16216" y="620688"/>
            <a:ext cx="230425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ПРИЗНАК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59632" y="5445224"/>
            <a:ext cx="72008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ФАКТОРЫ ОКРУЖАЮЩЕЙ СРЕДЫ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4" idx="3"/>
            <a:endCxn id="5" idx="1"/>
          </p:cNvCxnSpPr>
          <p:nvPr/>
        </p:nvCxnSpPr>
        <p:spPr>
          <a:xfrm>
            <a:off x="2915816" y="1088740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3"/>
            <a:endCxn id="7" idx="1"/>
          </p:cNvCxnSpPr>
          <p:nvPr/>
        </p:nvCxnSpPr>
        <p:spPr>
          <a:xfrm>
            <a:off x="2915816" y="3897052"/>
            <a:ext cx="3600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3"/>
            <a:endCxn id="8" idx="1"/>
          </p:cNvCxnSpPr>
          <p:nvPr/>
        </p:nvCxnSpPr>
        <p:spPr>
          <a:xfrm>
            <a:off x="5868144" y="1088740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0"/>
          </p:cNvCxnSpPr>
          <p:nvPr/>
        </p:nvCxnSpPr>
        <p:spPr>
          <a:xfrm flipV="1">
            <a:off x="4860032" y="3933056"/>
            <a:ext cx="0" cy="15121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6" idx="0"/>
            <a:endCxn id="4" idx="2"/>
          </p:cNvCxnSpPr>
          <p:nvPr/>
        </p:nvCxnSpPr>
        <p:spPr>
          <a:xfrm flipV="1">
            <a:off x="1727684" y="1556792"/>
            <a:ext cx="0" cy="18722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7" idx="0"/>
            <a:endCxn id="8" idx="2"/>
          </p:cNvCxnSpPr>
          <p:nvPr/>
        </p:nvCxnSpPr>
        <p:spPr>
          <a:xfrm flipH="1" flipV="1">
            <a:off x="7668344" y="1556792"/>
            <a:ext cx="36004" cy="18722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Виды изменчивости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07904" y="1412776"/>
            <a:ext cx="1944216" cy="8640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ИЗМЕНЧИВОСТЬ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492896"/>
            <a:ext cx="2088232" cy="864096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ГЕНОТИПИЧЕСКАЯ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496" y="5517232"/>
            <a:ext cx="2016224" cy="864096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МУТАЦИОННАЯ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2492896"/>
            <a:ext cx="2448272" cy="864096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ПАРАТИПИЧЕСКАЯ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31640" y="4221088"/>
            <a:ext cx="2376264" cy="864096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КОМБИНАТИВНАЯ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3789040"/>
            <a:ext cx="2232248" cy="864096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МОДИФИКАЦИОННАЯ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8024" y="5373216"/>
            <a:ext cx="1944216" cy="864096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МОРФОЗЫ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20272" y="4581128"/>
            <a:ext cx="1944216" cy="864096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ОНТОГЕНЕТИЧЕСКАЯ (ВОЗРАСТНАЯ)</a:t>
            </a:r>
            <a:endParaRPr lang="ru-RU" b="1" dirty="0"/>
          </a:p>
        </p:txBody>
      </p:sp>
      <p:cxnSp>
        <p:nvCxnSpPr>
          <p:cNvPr id="13" name="Прямая со стрелкой 12"/>
          <p:cNvCxnSpPr>
            <a:stCxn id="5" idx="2"/>
            <a:endCxn id="8" idx="0"/>
          </p:cNvCxnSpPr>
          <p:nvPr/>
        </p:nvCxnSpPr>
        <p:spPr>
          <a:xfrm>
            <a:off x="1295636" y="3356992"/>
            <a:ext cx="1224136" cy="86409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6" idx="0"/>
          </p:cNvCxnSpPr>
          <p:nvPr/>
        </p:nvCxnSpPr>
        <p:spPr>
          <a:xfrm flipH="1">
            <a:off x="1043608" y="3356992"/>
            <a:ext cx="252028" cy="2160240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7" idx="2"/>
            <a:endCxn id="10" idx="0"/>
          </p:cNvCxnSpPr>
          <p:nvPr/>
        </p:nvCxnSpPr>
        <p:spPr>
          <a:xfrm flipH="1">
            <a:off x="5760132" y="3356992"/>
            <a:ext cx="1908212" cy="2016224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  <a:endCxn id="11" idx="0"/>
          </p:cNvCxnSpPr>
          <p:nvPr/>
        </p:nvCxnSpPr>
        <p:spPr>
          <a:xfrm>
            <a:off x="7668344" y="3356992"/>
            <a:ext cx="324036" cy="1224136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2"/>
            <a:endCxn id="9" idx="0"/>
          </p:cNvCxnSpPr>
          <p:nvPr/>
        </p:nvCxnSpPr>
        <p:spPr>
          <a:xfrm flipH="1">
            <a:off x="5040052" y="3356992"/>
            <a:ext cx="2628292" cy="43204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3"/>
            <a:endCxn id="7" idx="0"/>
          </p:cNvCxnSpPr>
          <p:nvPr/>
        </p:nvCxnSpPr>
        <p:spPr>
          <a:xfrm>
            <a:off x="5652120" y="1844824"/>
            <a:ext cx="2016224" cy="648072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4" idx="1"/>
            <a:endCxn id="5" idx="0"/>
          </p:cNvCxnSpPr>
          <p:nvPr/>
        </p:nvCxnSpPr>
        <p:spPr>
          <a:xfrm flipH="1">
            <a:off x="1295636" y="1844824"/>
            <a:ext cx="2412268" cy="648072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3399"/>
                </a:solidFill>
              </a:rPr>
              <a:t>Растения стрелолиста</a:t>
            </a:r>
            <a:endParaRPr lang="ru-RU" b="1" i="1" dirty="0">
              <a:solidFill>
                <a:srgbClr val="FF3399"/>
              </a:solidFill>
            </a:endParaRPr>
          </a:p>
        </p:txBody>
      </p:sp>
      <p:pic>
        <p:nvPicPr>
          <p:cNvPr id="1026" name="Picture 2" descr="C:\Users\11111\Desktop\Strelolis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176464" cy="5111992"/>
          </a:xfrm>
          <a:prstGeom prst="rect">
            <a:avLst/>
          </a:prstGeom>
          <a:noFill/>
        </p:spPr>
      </p:pic>
      <p:pic>
        <p:nvPicPr>
          <p:cNvPr id="1028" name="Picture 4" descr="C:\Users\11111\Desktop\4234_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920" y="1415752"/>
            <a:ext cx="30480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3399"/>
                </a:solidFill>
              </a:rPr>
              <a:t>Растения лютика жестколистного</a:t>
            </a:r>
            <a:endParaRPr lang="ru-RU" b="1" i="1" dirty="0">
              <a:solidFill>
                <a:srgbClr val="FF3399"/>
              </a:solidFill>
            </a:endParaRPr>
          </a:p>
        </p:txBody>
      </p:sp>
      <p:pic>
        <p:nvPicPr>
          <p:cNvPr id="2050" name="Picture 2" descr="C:\Users\11111\Desktop\Shelkovni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4114353" cy="4674422"/>
          </a:xfrm>
          <a:prstGeom prst="rect">
            <a:avLst/>
          </a:prstGeom>
          <a:noFill/>
        </p:spPr>
      </p:pic>
      <p:pic>
        <p:nvPicPr>
          <p:cNvPr id="2051" name="Picture 3" descr="C:\Users\11111\Desktop\6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75928"/>
            <a:ext cx="3816424" cy="2592288"/>
          </a:xfrm>
          <a:prstGeom prst="rect">
            <a:avLst/>
          </a:prstGeom>
          <a:noFill/>
        </p:spPr>
      </p:pic>
      <p:pic>
        <p:nvPicPr>
          <p:cNvPr id="2052" name="Picture 4" descr="C:\Users\11111\Desktop\IMG_5164[1].jpg"/>
          <p:cNvPicPr>
            <a:picLocks noChangeAspect="1" noChangeArrowheads="1"/>
          </p:cNvPicPr>
          <p:nvPr/>
        </p:nvPicPr>
        <p:blipFill>
          <a:blip r:embed="rId4" cstate="print"/>
          <a:srcRect l="5499"/>
          <a:stretch>
            <a:fillRect/>
          </a:stretch>
        </p:blipFill>
        <p:spPr bwMode="auto">
          <a:xfrm>
            <a:off x="4788024" y="4221088"/>
            <a:ext cx="3816424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656184"/>
          </a:xfrm>
        </p:spPr>
        <p:txBody>
          <a:bodyPr>
            <a:noAutofit/>
          </a:bodyPr>
          <a:lstStyle/>
          <a:p>
            <a:pPr algn="just"/>
            <a:r>
              <a:rPr lang="ru-RU" sz="3200" b="1" i="1" spc="-150" dirty="0" smtClean="0">
                <a:solidFill>
                  <a:srgbClr val="FF3399"/>
                </a:solidFill>
              </a:rPr>
              <a:t>Модификационная изменчивость </a:t>
            </a:r>
            <a:r>
              <a:rPr lang="ru-RU" sz="3200" i="1" spc="-150" dirty="0" smtClean="0"/>
              <a:t>– </a:t>
            </a:r>
            <a:r>
              <a:rPr lang="ru-RU" sz="3200" i="1" spc="-150" dirty="0" err="1" smtClean="0"/>
              <a:t>изменчивость</a:t>
            </a:r>
            <a:r>
              <a:rPr lang="ru-RU" sz="3200" i="1" spc="-150" dirty="0" smtClean="0"/>
              <a:t> фенотипа; реакция конкретного генотипа на разные условия среды обитания.</a:t>
            </a:r>
            <a:endParaRPr lang="ru-RU" sz="3200" i="1" spc="-15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201622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i="1" dirty="0" smtClean="0">
                <a:solidFill>
                  <a:srgbClr val="FF3399"/>
                </a:solidFill>
              </a:rPr>
              <a:t>Модификации</a:t>
            </a:r>
            <a:r>
              <a:rPr lang="ru-RU" i="1" dirty="0" smtClean="0">
                <a:solidFill>
                  <a:srgbClr val="FF3399"/>
                </a:solidFill>
              </a:rPr>
              <a:t> </a:t>
            </a:r>
            <a:r>
              <a:rPr lang="ru-RU" i="1" dirty="0" smtClean="0"/>
              <a:t>– эволюционно закрепленные адаптивные реакции организма в ответ на изменения условий среды при неизменном генотипе</a:t>
            </a:r>
            <a:endParaRPr lang="ru-RU" i="1" dirty="0"/>
          </a:p>
        </p:txBody>
      </p:sp>
      <p:pic>
        <p:nvPicPr>
          <p:cNvPr id="3074" name="Picture 2" descr="C:\Users\11111\Desktop\__ae__ae_ue_1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896954"/>
            <a:ext cx="3607941" cy="2708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3399"/>
                </a:solidFill>
              </a:rPr>
              <a:t>Модификации характеризуются:</a:t>
            </a:r>
            <a:endParaRPr lang="ru-RU" b="1" i="1" dirty="0">
              <a:solidFill>
                <a:srgbClr val="FF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ru-RU" i="1" dirty="0" smtClean="0"/>
              <a:t>Массовым характером изменений</a:t>
            </a:r>
          </a:p>
          <a:p>
            <a:r>
              <a:rPr lang="ru-RU" i="1" dirty="0" smtClean="0"/>
              <a:t>Адекватностью изменений воздействиям среды</a:t>
            </a:r>
          </a:p>
          <a:p>
            <a:r>
              <a:rPr lang="ru-RU" i="1" dirty="0" smtClean="0"/>
              <a:t>Кратковременностью.</a:t>
            </a:r>
            <a:endParaRPr lang="ru-RU" i="1" dirty="0"/>
          </a:p>
        </p:txBody>
      </p:sp>
      <p:pic>
        <p:nvPicPr>
          <p:cNvPr id="6146" name="Picture 2" descr="C:\Users\11111\Desktop\3c119dad8bd7(1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66254"/>
            <a:ext cx="3384376" cy="2426534"/>
          </a:xfrm>
          <a:prstGeom prst="rect">
            <a:avLst/>
          </a:prstGeom>
          <a:noFill/>
        </p:spPr>
      </p:pic>
      <p:pic>
        <p:nvPicPr>
          <p:cNvPr id="6147" name="Picture 3" descr="C:\Users\11111\Desktop\1339850907_russian-gornnostayeviy-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933056"/>
            <a:ext cx="4104456" cy="2544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3399"/>
                </a:solidFill>
              </a:rPr>
              <a:t>Общие правила модификаций</a:t>
            </a:r>
            <a:endParaRPr lang="ru-RU" b="1" i="1" dirty="0">
              <a:solidFill>
                <a:srgbClr val="FF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ru-RU" i="1" dirty="0" smtClean="0"/>
              <a:t>Направленность</a:t>
            </a:r>
          </a:p>
          <a:p>
            <a:pPr>
              <a:buBlip>
                <a:blip r:embed="rId2"/>
              </a:buBlip>
            </a:pPr>
            <a:r>
              <a:rPr lang="ru-RU" i="1" dirty="0" smtClean="0"/>
              <a:t>Интенсивность модификации прямо пропорциональна силе и продолжительности действия на организм фактора, определяющего модификацию</a:t>
            </a:r>
          </a:p>
          <a:p>
            <a:pPr>
              <a:buBlip>
                <a:blip r:embed="rId2"/>
              </a:buBlip>
            </a:pPr>
            <a:r>
              <a:rPr lang="ru-RU" i="1" dirty="0" smtClean="0"/>
              <a:t>Закон модификационной изменчивости – закон нормального распределения (связывает вариации с частотой встречаемости)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161</Words>
  <Application>Microsoft Office PowerPoint</Application>
  <PresentationFormat>Экран (4:3)</PresentationFormat>
  <Paragraphs>42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Закономерности изменчивости: модификационная изменчивость. Норма реакции</vt:lpstr>
      <vt:lpstr>Что такое:</vt:lpstr>
      <vt:lpstr>Слайд 3</vt:lpstr>
      <vt:lpstr>Виды изменчивости</vt:lpstr>
      <vt:lpstr>Растения стрелолиста</vt:lpstr>
      <vt:lpstr>Растения лютика жестколистного</vt:lpstr>
      <vt:lpstr>Модификационная изменчивость – изменчивость фенотипа; реакция конкретного генотипа на разные условия среды обитания.</vt:lpstr>
      <vt:lpstr>Модификации характеризуются:</vt:lpstr>
      <vt:lpstr>Общие правила модификаций</vt:lpstr>
      <vt:lpstr>Норма реакции – пределы изменения признака под действием факторов внешней среды, контролируемые генотипом</vt:lpstr>
      <vt:lpstr>ЗАКОН НОРМАЛЬНОГО РАСПРЕДЕЛЕНИЯ (ЗАКОН ГАУССА)</vt:lpstr>
      <vt:lpstr>Домашнее задание § 3.11, записи в тетради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Элективный  курс  «Экологическая  анатомия  листьев цветковых  растений»</dc:title>
  <dc:creator>11111</dc:creator>
  <cp:lastModifiedBy>11111</cp:lastModifiedBy>
  <cp:revision>45</cp:revision>
  <dcterms:created xsi:type="dcterms:W3CDTF">2011-05-18T05:33:15Z</dcterms:created>
  <dcterms:modified xsi:type="dcterms:W3CDTF">2013-01-29T21:06:17Z</dcterms:modified>
</cp:coreProperties>
</file>