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86" r:id="rId11"/>
    <p:sldId id="263" r:id="rId12"/>
    <p:sldId id="288" r:id="rId13"/>
    <p:sldId id="284" r:id="rId14"/>
    <p:sldId id="272" r:id="rId15"/>
    <p:sldId id="285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8738"/>
            <a:ext cx="9142413" cy="1709737"/>
            <a:chOff x="0" y="37"/>
            <a:chExt cx="5759" cy="107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838" y="37"/>
              <a:ext cx="1921" cy="1077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chemeClr val="accent2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37"/>
              <a:ext cx="1921" cy="1077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chemeClr val="hlink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21" y="37"/>
              <a:ext cx="1917" cy="1077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chemeClr val="folHlink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1049"/>
              <a:ext cx="5759" cy="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63"/>
              <a:ext cx="5759" cy="3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0" y="231"/>
              <a:ext cx="5759" cy="678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23825" y="427038"/>
            <a:ext cx="8920163" cy="9810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013" y="1849438"/>
            <a:ext cx="8943975" cy="4391025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12713" y="6351588"/>
            <a:ext cx="2647950" cy="457200"/>
          </a:xfrm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900363" y="6351588"/>
            <a:ext cx="3402012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2075" y="6351588"/>
            <a:ext cx="2601913" cy="457200"/>
          </a:xfrm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215900"/>
            <a:ext cx="2217738" cy="6024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863" y="215900"/>
            <a:ext cx="6503987" cy="6024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63" y="215900"/>
            <a:ext cx="8874125" cy="1238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2563" y="1801813"/>
            <a:ext cx="4341812" cy="4438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6775" y="1801813"/>
            <a:ext cx="4343400" cy="4438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563" y="1801813"/>
            <a:ext cx="4341812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6775" y="1801813"/>
            <a:ext cx="4343400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373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215900"/>
            <a:ext cx="8874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01813"/>
            <a:ext cx="883761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563" y="6342063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434731BA-701F-49E5-AC9B-9C5F627F0362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2588" y="6342063"/>
            <a:ext cx="344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9E4E156-186B-40F8-B983-1F1BA89B8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524000"/>
            <a:ext cx="9142413" cy="2095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585913"/>
            <a:ext cx="9142413" cy="101600"/>
            <a:chOff x="0" y="999"/>
            <a:chExt cx="5759" cy="64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839" y="999"/>
              <a:ext cx="1920" cy="64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chemeClr val="accent2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999"/>
              <a:ext cx="1920" cy="64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chemeClr val="hlink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920" y="999"/>
              <a:ext cx="1919" cy="64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chemeClr val="folHlink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u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223837" y="2786058"/>
            <a:ext cx="8920163" cy="981075"/>
          </a:xfrm>
        </p:spPr>
        <p:txBody>
          <a:bodyPr/>
          <a:lstStyle/>
          <a:p>
            <a:r>
              <a:rPr lang="ru-RU" b="1" dirty="0" err="1" smtClean="0"/>
              <a:t>портфолио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Учитель – это звучит гордо!»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1643042" y="4643446"/>
            <a:ext cx="7500958" cy="1857388"/>
          </a:xfrm>
        </p:spPr>
        <p:txBody>
          <a:bodyPr/>
          <a:lstStyle/>
          <a:p>
            <a:r>
              <a:rPr lang="ru-RU" dirty="0" smtClean="0"/>
              <a:t>Румянцева Ирина Ивановна                          учитель музыки высшей категории</a:t>
            </a:r>
          </a:p>
          <a:p>
            <a:r>
              <a:rPr lang="ru-RU" dirty="0" smtClean="0"/>
              <a:t>МБОУ «СОШ №17» г.Череповец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классный руководитель</a:t>
            </a:r>
            <a:br>
              <a:rPr lang="ru-RU" dirty="0" smtClean="0"/>
            </a:br>
            <a:r>
              <a:rPr lang="ru-RU" dirty="0" smtClean="0"/>
              <a:t>Наши </a:t>
            </a:r>
            <a:r>
              <a:rPr lang="ru-RU" dirty="0" smtClean="0"/>
              <a:t>победы</a:t>
            </a:r>
            <a:endParaRPr lang="ru-RU" dirty="0"/>
          </a:p>
        </p:txBody>
      </p:sp>
      <p:pic>
        <p:nvPicPr>
          <p:cNvPr id="40962" name="Picture 2" descr="C:\Users\Ирина\Documents\школьное фото сер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1819"/>
            <a:ext cx="3714775" cy="2626181"/>
          </a:xfrm>
          <a:prstGeom prst="rect">
            <a:avLst/>
          </a:prstGeom>
          <a:noFill/>
        </p:spPr>
      </p:pic>
      <p:pic>
        <p:nvPicPr>
          <p:cNvPr id="40963" name="Picture 3" descr="C:\Users\Ирина\Downloads\конкурс Движение жизнь\диплом 3 степени Пелих Движение жизнь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85992"/>
            <a:ext cx="2786065" cy="3917940"/>
          </a:xfrm>
          <a:prstGeom prst="rect">
            <a:avLst/>
          </a:prstGeom>
          <a:noFill/>
        </p:spPr>
      </p:pic>
      <p:pic>
        <p:nvPicPr>
          <p:cNvPr id="40964" name="Picture 4" descr="C:\Users\Ирина\Downloads\олимпиада музыка\егорова анна 1 мес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3786214" cy="2668671"/>
          </a:xfrm>
          <a:prstGeom prst="rect">
            <a:avLst/>
          </a:prstGeom>
          <a:noFill/>
        </p:spPr>
      </p:pic>
      <p:pic>
        <p:nvPicPr>
          <p:cNvPr id="40965" name="Picture 5" descr="C:\Users\Ирина\Downloads\олимпиада музыка\ковшов 2 мес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3947" y="4214819"/>
            <a:ext cx="3750053" cy="2643182"/>
          </a:xfrm>
          <a:prstGeom prst="rect">
            <a:avLst/>
          </a:prstGeom>
          <a:noFill/>
        </p:spPr>
      </p:pic>
      <p:pic>
        <p:nvPicPr>
          <p:cNvPr id="40966" name="Picture 6" descr="C:\Users\Ирина\Downloads\олимпиада музыка\благодарность за олимпиад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4862" y="1785926"/>
            <a:ext cx="3239138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388" y="428604"/>
            <a:ext cx="8837612" cy="4438650"/>
          </a:xfrm>
        </p:spPr>
        <p:txBody>
          <a:bodyPr/>
          <a:lstStyle/>
          <a:p>
            <a:r>
              <a:rPr lang="ru-RU" sz="2400" dirty="0" smtClean="0"/>
              <a:t>Я постоянно совершенствую свое педагогическое мастерство, в декабре 2013г. окончила курсы повышения квалификации по программе «Введение ФГОС основного общего образования в деятельность образовательного учреждения», активно принимаю участие в методической работе.</a:t>
            </a:r>
          </a:p>
          <a:p>
            <a:r>
              <a:rPr lang="ru-RU" sz="2400" dirty="0" smtClean="0"/>
              <a:t>В 2011г. я стала участницей VI Всероссийской научно-практической конференции «Проблема фундаментальной подготовки специалистов в школе и ВУЗе в контексте современности».</a:t>
            </a:r>
          </a:p>
          <a:p>
            <a:r>
              <a:rPr lang="ru-RU" sz="2400" dirty="0" smtClean="0"/>
              <a:t>Неоднократно выступала на школьной научно-практической конференции с презентацией опыта работы по темам «Формирование компетенций обучающихся на уроках музыки» (2012г) и «Задания творческого характера на уроках музыки» (2013г).</a:t>
            </a:r>
          </a:p>
          <a:p>
            <a:r>
              <a:rPr lang="ru-RU" sz="2400" dirty="0" smtClean="0"/>
              <a:t>На протяжении нескольких лет  я являюсь руководителем методического объединения учителей музыки, изобразительного искусства, трудового обучения.  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8874125" cy="1238250"/>
          </a:xfrm>
        </p:spPr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43010" name="Picture 2" descr="C:\Users\Ирина\Downloads\Румянцева ИИ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700" y="2419350"/>
            <a:ext cx="3174300" cy="4438650"/>
          </a:xfrm>
          <a:prstGeom prst="rect">
            <a:avLst/>
          </a:prstGeom>
          <a:noFill/>
        </p:spPr>
      </p:pic>
      <p:pic>
        <p:nvPicPr>
          <p:cNvPr id="43011" name="Picture 3" descr="C:\Users\Ирина\Documents\сертификаты\диплом 2 степ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2919507" cy="4129690"/>
          </a:xfrm>
          <a:prstGeom prst="rect">
            <a:avLst/>
          </a:prstGeom>
          <a:noFill/>
        </p:spPr>
      </p:pic>
      <p:pic>
        <p:nvPicPr>
          <p:cNvPr id="43012" name="Picture 4" descr="I:\напечатать дипломы\сертификат персонального сай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643050"/>
            <a:ext cx="2924216" cy="41363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коллеги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54124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85927"/>
            <a:ext cx="3929057" cy="294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9713" y="1785926"/>
            <a:ext cx="3774287" cy="283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75" y="0"/>
            <a:ext cx="8874125" cy="12382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кафедральном соборе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6063" y="1919446"/>
            <a:ext cx="2777937" cy="49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AutoShape 5" descr="https://pp.vk.me/c10016/g31783469/a_067c68f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7" name="Picture 11" descr="https://pp.vk.me/c10382/u10380813/146336090/x_a6f7b6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5753100" cy="32289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Люблю путешествовать</a:t>
            </a:r>
            <a:endParaRPr lang="ru-RU" dirty="0"/>
          </a:p>
        </p:txBody>
      </p:sp>
      <p:pic>
        <p:nvPicPr>
          <p:cNvPr id="4" name="Picture 2" descr="E:\VK\k_OXxzho6V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429024" cy="5252536"/>
          </a:xfrm>
          <a:prstGeom prst="rect">
            <a:avLst/>
          </a:prstGeom>
          <a:noFill/>
        </p:spPr>
      </p:pic>
      <p:pic>
        <p:nvPicPr>
          <p:cNvPr id="5" name="Picture 2" descr="C:\Users\Ирина\Desktop\фотографии\100NIKON\DSCN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649" y="3301987"/>
            <a:ext cx="4741351" cy="35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VK\9MkV3QLSd9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99511"/>
            <a:ext cx="6489500" cy="424413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VK\Q1HCwe5NC6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20494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познакомимся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85984" y="1801813"/>
            <a:ext cx="6858016" cy="312738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Румянцева Ирина Ивановна </a:t>
            </a:r>
          </a:p>
          <a:p>
            <a:pPr>
              <a:buNone/>
            </a:pPr>
            <a:r>
              <a:rPr lang="ru-RU" sz="2400" b="1" dirty="0" smtClean="0"/>
              <a:t>     учитель музыки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Высшая квалификационная категория </a:t>
            </a:r>
            <a:br>
              <a:rPr lang="ru-RU" sz="2400" dirty="0" smtClean="0"/>
            </a:br>
            <a:r>
              <a:rPr lang="ru-RU" sz="2400" dirty="0" smtClean="0"/>
              <a:t>Образование: высшее, ВГПУ, квалификация: учитель музыки</a:t>
            </a:r>
            <a:br>
              <a:rPr lang="ru-RU" sz="2400" dirty="0" smtClean="0"/>
            </a:br>
            <a:r>
              <a:rPr lang="ru-RU" sz="2400" dirty="0" smtClean="0"/>
              <a:t>Общий стаж: </a:t>
            </a:r>
            <a:r>
              <a:rPr lang="ru-RU" sz="2400" dirty="0" smtClean="0"/>
              <a:t>22 </a:t>
            </a:r>
            <a:r>
              <a:rPr lang="ru-RU" sz="2400" dirty="0" smtClean="0"/>
              <a:t>лет</a:t>
            </a:r>
            <a:br>
              <a:rPr lang="ru-RU" sz="2400" dirty="0" smtClean="0"/>
            </a:br>
            <a:r>
              <a:rPr lang="ru-RU" sz="2400" dirty="0" smtClean="0"/>
              <a:t>Педагогический стаж: </a:t>
            </a:r>
            <a:r>
              <a:rPr lang="ru-RU" sz="2400" dirty="0" smtClean="0"/>
              <a:t>22 лет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Повышение квалификации: "Введение ФГОС ООО в деятельность образовательного учреждения«</a:t>
            </a:r>
          </a:p>
          <a:p>
            <a:pPr>
              <a:buNone/>
            </a:pPr>
            <a:r>
              <a:rPr lang="ru-RU" sz="2400" dirty="0" smtClean="0"/>
              <a:t>      Классное руководство: </a:t>
            </a:r>
            <a:r>
              <a:rPr lang="ru-RU" sz="2400" dirty="0" smtClean="0"/>
              <a:t>9В </a:t>
            </a:r>
            <a:r>
              <a:rPr lang="ru-RU" sz="2400" dirty="0" smtClean="0"/>
              <a:t>класс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4340" name="Picture 4" descr="C:\Users\Ирина\Downloads\rumjanceva_i_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59601"/>
            <a:ext cx="2357454" cy="3264167"/>
          </a:xfrm>
          <a:prstGeom prst="rect">
            <a:avLst/>
          </a:prstGeom>
          <a:noFill/>
        </p:spPr>
      </p:pic>
      <p:pic>
        <p:nvPicPr>
          <p:cNvPr id="11" name="Рисунок 10" descr="tclefsta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0"/>
            <a:ext cx="1571625" cy="155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23837" y="0"/>
            <a:ext cx="8920163" cy="981075"/>
          </a:xfrm>
        </p:spPr>
        <p:txBody>
          <a:bodyPr/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Любимая цитата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/>
              <a:t>Музыка - единственный всемирный язык, его не надо переводить, на нем душа</a:t>
            </a:r>
            <a:br>
              <a:rPr lang="ru-RU" b="1" dirty="0" smtClean="0"/>
            </a:br>
            <a:r>
              <a:rPr lang="ru-RU" b="1" dirty="0" smtClean="0"/>
              <a:t> говорит с душою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/>
              <a:t>Бертольд Авербах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16" descr="0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786313"/>
            <a:ext cx="1785938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75" y="357166"/>
            <a:ext cx="8874125" cy="1238250"/>
          </a:xfrm>
        </p:spPr>
        <p:txBody>
          <a:bodyPr/>
          <a:lstStyle/>
          <a:p>
            <a:r>
              <a:rPr lang="ru-RU" b="1" dirty="0" smtClean="0"/>
              <a:t>Книги, которые сформировали мой внутренний мир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388" y="2419350"/>
            <a:ext cx="8837612" cy="4438650"/>
          </a:xfrm>
        </p:spPr>
        <p:txBody>
          <a:bodyPr/>
          <a:lstStyle/>
          <a:p>
            <a:r>
              <a:rPr lang="ru-RU" dirty="0" smtClean="0"/>
              <a:t>"Великие русские старцы"</a:t>
            </a:r>
          </a:p>
          <a:p>
            <a:r>
              <a:rPr lang="ru-RU" dirty="0" smtClean="0"/>
              <a:t>"Золотой Святыни свет"</a:t>
            </a:r>
          </a:p>
          <a:p>
            <a:r>
              <a:rPr lang="ru-RU" dirty="0" smtClean="0"/>
              <a:t>Произведения русских классиков.</a:t>
            </a:r>
          </a:p>
          <a:p>
            <a:r>
              <a:rPr lang="ru-RU" dirty="0" smtClean="0"/>
              <a:t>Поэты серебряного века.</a:t>
            </a:r>
          </a:p>
          <a:p>
            <a:endParaRPr lang="ru-RU" dirty="0"/>
          </a:p>
        </p:txBody>
      </p:sp>
      <p:pic>
        <p:nvPicPr>
          <p:cNvPr id="4" name="Рисунок 15" descr="MUSI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636"/>
            <a:ext cx="1214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Мой взгляд на мир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Мир вокруг – только отражение нашего восприятия и наших мыслей.  То, что мы видим, воспринимаем, оцениваем, во многом, определяется нашим взглядом на Мир и  нашим отношением к нему</a:t>
            </a:r>
            <a:endParaRPr lang="ru-RU" dirty="0"/>
          </a:p>
        </p:txBody>
      </p:sp>
      <p:pic>
        <p:nvPicPr>
          <p:cNvPr id="4" name="Рисунок 3" descr="Mus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5000625"/>
            <a:ext cx="1714500" cy="128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75" y="357166"/>
            <a:ext cx="8874125" cy="1238250"/>
          </a:xfrm>
        </p:spPr>
        <p:txBody>
          <a:bodyPr/>
          <a:lstStyle/>
          <a:p>
            <a:r>
              <a:rPr lang="ru-RU" b="1" dirty="0" smtClean="0"/>
              <a:t>Мои достижения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388" y="1428736"/>
            <a:ext cx="8837612" cy="4438650"/>
          </a:xfrm>
        </p:spPr>
        <p:txBody>
          <a:bodyPr/>
          <a:lstStyle/>
          <a:p>
            <a:r>
              <a:rPr lang="ru-RU" sz="2400" dirty="0" smtClean="0"/>
              <a:t>Мои учащиеся  принимают участие в региональных и муниципальных конкурсах.</a:t>
            </a:r>
          </a:p>
          <a:p>
            <a:r>
              <a:rPr lang="ru-RU" sz="2400" dirty="0" smtClean="0"/>
              <a:t>В 2008г. учащиеся школы стали участниками городского конкурса литературно-музыкальных композиций, посвященных 70-летию О.А.Фокиной (II место).</a:t>
            </a:r>
          </a:p>
          <a:p>
            <a:r>
              <a:rPr lang="ru-RU" sz="2400" dirty="0" smtClean="0"/>
              <a:t>В 2009-2010 учебном году стали участниками   IX городского фестиваля-конкурса «Тебе, Россия, посвящаем» (3 коллектива детей), VIII городского  фестиваля вокальной музыки «Связь времен» (2 коллектива детей), XI областных  малых Дмитриевских чтений (I место).</a:t>
            </a:r>
          </a:p>
          <a:p>
            <a:r>
              <a:rPr lang="ru-RU" sz="2400" dirty="0" smtClean="0"/>
              <a:t>Я являюсь автором многих песен, принимаю участие в конкурсах, стала победителем VI и VII (в 2011г) областного фестиваля авторской песни «Свет души», в номинации «Композитор» (диплом I степени).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Мои 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388" y="1071546"/>
            <a:ext cx="8837612" cy="4438650"/>
          </a:xfrm>
        </p:spPr>
        <p:txBody>
          <a:bodyPr/>
          <a:lstStyle/>
          <a:p>
            <a:r>
              <a:rPr lang="ru-RU" sz="2400" dirty="0" smtClean="0"/>
              <a:t>В 2012г. учащиеся школы стали победителями в городском конкурсе-фестивале песенно-танцевального творчества «Планета детства» (2 коллектива - дипломы I степени), ансамбль «Созвучие» стал победителем в конкурсе юнармейской песни XI и XII (в 2013г) городского фестиваля-конкурса «Тебе, Россия, посвящаем!» (диплом III степени).</a:t>
            </a:r>
          </a:p>
          <a:p>
            <a:r>
              <a:rPr lang="ru-RU" sz="2400" dirty="0" smtClean="0"/>
              <a:t>В 2013г. учащиеся школы приняли участие в X городского  фестиваля вокальной музыки «Связь времен» (диплом III степени), стали победителями конкурса школьных и студенческих театральных работ «</a:t>
            </a:r>
            <a:r>
              <a:rPr lang="ru-RU" sz="2400" dirty="0" err="1" smtClean="0"/>
              <a:t>Театрология</a:t>
            </a:r>
            <a:r>
              <a:rPr lang="ru-RU" sz="2400" dirty="0" smtClean="0"/>
              <a:t>», посвященного 150-летию со дня рождения К.С.Станиславского.                                                                                               За большую работу по эстетическому воспитанию  учащихся награждена Благодарственным письмом (2007г) и Почетной грамотой образовательного учреждения (2012г)  </a:t>
            </a:r>
          </a:p>
          <a:p>
            <a:endParaRPr lang="ru-RU" sz="2400" dirty="0"/>
          </a:p>
        </p:txBody>
      </p:sp>
      <p:pic>
        <p:nvPicPr>
          <p:cNvPr id="4" name="Рисунок 3" descr="3bell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85728"/>
            <a:ext cx="1357290" cy="110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388" y="1357298"/>
            <a:ext cx="8837612" cy="4438650"/>
          </a:xfrm>
        </p:spPr>
        <p:txBody>
          <a:bodyPr/>
          <a:lstStyle/>
          <a:p>
            <a:r>
              <a:rPr lang="ru-RU" sz="2400" dirty="0" smtClean="0"/>
              <a:t>Я работаю учителем музыки в муниципальном бюджетном общеобразовательном учреждении «Средняя общеобразовательная школа №17» с июня 2007 года.</a:t>
            </a:r>
          </a:p>
          <a:p>
            <a:r>
              <a:rPr lang="ru-RU" sz="2400" dirty="0" smtClean="0"/>
              <a:t>Реализуя задачи обучения и воспитания, я развиваю у учащихся  интерес  к прекрасному, сформировываю их эстетические чувства. </a:t>
            </a:r>
          </a:p>
          <a:p>
            <a:r>
              <a:rPr lang="ru-RU" sz="2400" dirty="0" smtClean="0"/>
              <a:t> Я грамотно планирую свою деятельность,  осуществляю оптимальный отбор методов, средств и форм обучения. </a:t>
            </a:r>
            <a:r>
              <a:rPr lang="ru-RU" sz="2400" dirty="0" err="1" smtClean="0"/>
              <a:t>Обученность</a:t>
            </a:r>
            <a:r>
              <a:rPr lang="ru-RU" sz="2400" dirty="0" smtClean="0"/>
              <a:t>  составляет 100%, качество знаний-  99%. </a:t>
            </a:r>
          </a:p>
          <a:p>
            <a:r>
              <a:rPr lang="ru-RU" sz="2400" dirty="0" smtClean="0"/>
              <a:t>Как учитель я провожу большую внеклассную работу по предмету. Это внеклассные мероприятия, литературно-музыкальные композиции и конкурсы песен, Основная задача моей работы – это привитие детям и родителям любви к музыке, занятиям пением.</a:t>
            </a:r>
          </a:p>
          <a:p>
            <a:pPr>
              <a:buNone/>
            </a:pPr>
            <a:r>
              <a:rPr lang="ru-RU" sz="2400" dirty="0" smtClean="0"/>
              <a:t>  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TRICOLOR 2">
      <a:dk1>
        <a:srgbClr val="006666"/>
      </a:dk1>
      <a:lt1>
        <a:srgbClr val="FFFFCC"/>
      </a:lt1>
      <a:dk2>
        <a:srgbClr val="008080"/>
      </a:dk2>
      <a:lt2>
        <a:srgbClr val="CCECFF"/>
      </a:lt2>
      <a:accent1>
        <a:srgbClr val="3399FF"/>
      </a:accent1>
      <a:accent2>
        <a:srgbClr val="00CCCC"/>
      </a:accent2>
      <a:accent3>
        <a:srgbClr val="AAC0C0"/>
      </a:accent3>
      <a:accent4>
        <a:srgbClr val="DADAAE"/>
      </a:accent4>
      <a:accent5>
        <a:srgbClr val="ADCAFF"/>
      </a:accent5>
      <a:accent6>
        <a:srgbClr val="00B9B9"/>
      </a:accent6>
      <a:hlink>
        <a:srgbClr val="CC00CC"/>
      </a:hlink>
      <a:folHlink>
        <a:srgbClr val="B2B2B2"/>
      </a:folHlink>
    </a:clrScheme>
    <a:fontScheme name="TRICOL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ICOLOR 1">
        <a:dk1>
          <a:srgbClr val="000000"/>
        </a:dk1>
        <a:lt1>
          <a:srgbClr val="FFCC66"/>
        </a:lt1>
        <a:dk2>
          <a:srgbClr val="000000"/>
        </a:dk2>
        <a:lt2>
          <a:srgbClr val="996600"/>
        </a:lt2>
        <a:accent1>
          <a:srgbClr val="CBCBCB"/>
        </a:accent1>
        <a:accent2>
          <a:srgbClr val="0066FF"/>
        </a:accent2>
        <a:accent3>
          <a:srgbClr val="FFE2B8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COLOR 2">
        <a:dk1>
          <a:srgbClr val="006666"/>
        </a:dk1>
        <a:lt1>
          <a:srgbClr val="FFFFCC"/>
        </a:lt1>
        <a:dk2>
          <a:srgbClr val="008080"/>
        </a:dk2>
        <a:lt2>
          <a:srgbClr val="CCECFF"/>
        </a:lt2>
        <a:accent1>
          <a:srgbClr val="3399FF"/>
        </a:accent1>
        <a:accent2>
          <a:srgbClr val="00CCCC"/>
        </a:accent2>
        <a:accent3>
          <a:srgbClr val="AAC0C0"/>
        </a:accent3>
        <a:accent4>
          <a:srgbClr val="DADAAE"/>
        </a:accent4>
        <a:accent5>
          <a:srgbClr val="ADCAFF"/>
        </a:accent5>
        <a:accent6>
          <a:srgbClr val="00B9B9"/>
        </a:accent6>
        <a:hlink>
          <a:srgbClr val="CC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COLOR 3">
        <a:dk1>
          <a:srgbClr val="000000"/>
        </a:dk1>
        <a:lt1>
          <a:srgbClr val="00FFFF"/>
        </a:lt1>
        <a:dk2>
          <a:srgbClr val="000066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AAAAB8"/>
        </a:accent3>
        <a:accent4>
          <a:srgbClr val="00DADA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COLOR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COLOR 5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COLOR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COLOR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COLOR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175</TotalTime>
  <Words>274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Тема8</vt:lpstr>
      <vt:lpstr>портфолио  «Учитель – это звучит гордо!» </vt:lpstr>
      <vt:lpstr>Слайд 2</vt:lpstr>
      <vt:lpstr>Давайте познакомимся</vt:lpstr>
      <vt:lpstr>         Любимая цитата  Музыка - единственный всемирный язык, его не надо переводить, на нем душа  говорит с душою  Бертольд Авербах </vt:lpstr>
      <vt:lpstr>Книги, которые сформировали мой внутренний мир </vt:lpstr>
      <vt:lpstr>Мой взгляд на мир </vt:lpstr>
      <vt:lpstr>Мои достижения </vt:lpstr>
      <vt:lpstr>Мои достижения</vt:lpstr>
      <vt:lpstr>О себе</vt:lpstr>
      <vt:lpstr>Я классный руководитель Наши победы</vt:lpstr>
      <vt:lpstr>Слайд 11</vt:lpstr>
      <vt:lpstr>Мои достижения</vt:lpstr>
      <vt:lpstr>Мои коллеги</vt:lpstr>
      <vt:lpstr> В кафедральном соборе</vt:lpstr>
      <vt:lpstr>Люблю путешествовать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учительских портфолио «Учитель – это звучит гордо!»</dc:title>
  <dc:creator>Ирина</dc:creator>
  <cp:lastModifiedBy>Ирина</cp:lastModifiedBy>
  <cp:revision>23</cp:revision>
  <dcterms:created xsi:type="dcterms:W3CDTF">2015-10-16T20:43:22Z</dcterms:created>
  <dcterms:modified xsi:type="dcterms:W3CDTF">2017-02-12T08:36:40Z</dcterms:modified>
</cp:coreProperties>
</file>