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7" r:id="rId2"/>
    <p:sldId id="273" r:id="rId3"/>
    <p:sldId id="271" r:id="rId4"/>
    <p:sldId id="258" r:id="rId5"/>
    <p:sldId id="261" r:id="rId6"/>
    <p:sldId id="263" r:id="rId7"/>
    <p:sldId id="265" r:id="rId8"/>
    <p:sldId id="272" r:id="rId9"/>
    <p:sldId id="259" r:id="rId10"/>
    <p:sldId id="260" r:id="rId11"/>
    <p:sldId id="270" r:id="rId12"/>
    <p:sldId id="262" r:id="rId13"/>
    <p:sldId id="269" r:id="rId14"/>
    <p:sldId id="264" r:id="rId15"/>
    <p:sldId id="266" r:id="rId16"/>
    <p:sldId id="27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3300"/>
    <a:srgbClr val="663300"/>
    <a:srgbClr val="3366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66035-9281-41E1-BA6C-9E9A92AD3EC2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СТАЦЕНКО ЛАРИСА ВИКТОРОВНА, Краснодар логопед-дефектолог, психолог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F0506-4695-42EE-A8B9-D79274F57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68729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2B39B-3FFB-4FBF-93AA-BB5E03178C21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СТАЦЕНКО ЛАРИСА ВИКТОРОВНА, Краснодар логопед-дефектолог, психолог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87671-0997-49C3-9562-301DB4B76A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26445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ВИКТОРОВНА, Краснодар логопед-дефектолог, психолог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663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ВИКТОРОВНА, Краснодар логопед-дефектолог, психолог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735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B5C9-4F4A-427B-8F72-891FC0D1D89F}" type="datetime1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ВИКТОРОВНА, Краснодар логопед-дефектолог, психолог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F595-F691-4076-BB08-AAD00FD15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631CE-A04E-40A9-8AAE-19E468BDF2E2}" type="datetime1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ВИКТОРОВНА, Краснодар логопед-дефектолог, психолог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F595-F691-4076-BB08-AAD00FD15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D63AC-FCF8-457F-B8FB-6FFB1D83674D}" type="datetime1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ВИКТОРОВНА, Краснодар логопед-дефектолог, психолог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F595-F691-4076-BB08-AAD00FD15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974F-FB87-4908-83A5-3E32B0ABDEE6}" type="datetime1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ВИКТОРОВНА, Краснодар логопед-дефектолог, психолог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F595-F691-4076-BB08-AAD00FD15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D02C-89A9-49C3-8B3A-D9F5E6C80458}" type="datetime1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ВИКТОРОВНА, Краснодар логопед-дефектолог, психолог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F595-F691-4076-BB08-AAD00FD15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C2EA3-2B7D-4AB9-94E5-A8ABAFB85352}" type="datetime1">
              <a:rPr lang="ru-RU" smtClean="0"/>
              <a:t>30.03.2017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ВИКТОРОВНА, Краснодар логопед-дефектолог, психолог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F595-F691-4076-BB08-AAD00FD15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3D5F4-9086-4852-92D6-77F64DBA81E7}" type="datetime1">
              <a:rPr lang="ru-RU" smtClean="0"/>
              <a:t>30.03.2017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ВИКТОРОВНА, Краснодар логопед-дефектолог, психолог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F595-F691-4076-BB08-AAD00FD15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0A5E-1DC7-4393-9A59-1A31EA3EC733}" type="datetime1">
              <a:rPr lang="ru-RU" smtClean="0"/>
              <a:t>30.03.2017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ВИКТОРОВНА, Краснодар логопед-дефектолог, психолог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F595-F691-4076-BB08-AAD00FD15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703C-1E85-491C-B23A-C070B4B62EE3}" type="datetime1">
              <a:rPr lang="ru-RU" smtClean="0"/>
              <a:t>30.03.2017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ВИКТОРОВНА, Краснодар логопед-дефектолог, психолог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F595-F691-4076-BB08-AAD00FD15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E4E2-36BA-4994-BBC9-1F4BEFF3C4CA}" type="datetime1">
              <a:rPr lang="ru-RU" smtClean="0"/>
              <a:t>30.03.2017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ВИКТОРОВНА, Краснодар логопед-дефектолог, психолог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F595-F691-4076-BB08-AAD00FD15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DD0B1-DDFB-4F47-9203-4FB1AF36FA2C}" type="datetime1">
              <a:rPr lang="ru-RU" smtClean="0"/>
              <a:t>30.03.2017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ВИКТОРОВНА, Краснодар логопед-дефектолог, психолог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F595-F691-4076-BB08-AAD00FD15729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0781D55-2D67-44F9-968E-299709B034E6}" type="datetime1">
              <a:rPr lang="ru-RU" smtClean="0"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СТАЦЕНКО ЛАРИСА ВИКТОРОВНА, Краснодар логопед-дефектолог, психолог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C76F595-F691-4076-BB08-AAD00FD1572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gif"/><Relationship Id="rId12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7.jpeg"/><Relationship Id="rId11" Type="http://schemas.openxmlformats.org/officeDocument/2006/relationships/image" Target="../media/image52.gif"/><Relationship Id="rId5" Type="http://schemas.openxmlformats.org/officeDocument/2006/relationships/image" Target="../media/image1.jpeg"/><Relationship Id="rId10" Type="http://schemas.openxmlformats.org/officeDocument/2006/relationships/image" Target="../media/image51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4.gif"/><Relationship Id="rId11" Type="http://schemas.openxmlformats.org/officeDocument/2006/relationships/image" Target="../media/image34.png"/><Relationship Id="rId5" Type="http://schemas.openxmlformats.org/officeDocument/2006/relationships/image" Target="../media/image53.png"/><Relationship Id="rId10" Type="http://schemas.openxmlformats.org/officeDocument/2006/relationships/image" Target="../media/image58.gif"/><Relationship Id="rId4" Type="http://schemas.openxmlformats.org/officeDocument/2006/relationships/image" Target="../media/image1.jpeg"/><Relationship Id="rId9" Type="http://schemas.openxmlformats.org/officeDocument/2006/relationships/image" Target="../media/image5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0.gif"/><Relationship Id="rId5" Type="http://schemas.openxmlformats.org/officeDocument/2006/relationships/image" Target="../media/image59.jpeg"/><Relationship Id="rId10" Type="http://schemas.openxmlformats.org/officeDocument/2006/relationships/image" Target="../media/image34.png"/><Relationship Id="rId4" Type="http://schemas.openxmlformats.org/officeDocument/2006/relationships/image" Target="../media/image1.jpeg"/><Relationship Id="rId9" Type="http://schemas.openxmlformats.org/officeDocument/2006/relationships/image" Target="../media/image6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10" Type="http://schemas.openxmlformats.org/officeDocument/2006/relationships/image" Target="../media/image34.png"/><Relationship Id="rId4" Type="http://schemas.openxmlformats.org/officeDocument/2006/relationships/image" Target="../media/image1.jpeg"/><Relationship Id="rId9" Type="http://schemas.openxmlformats.org/officeDocument/2006/relationships/image" Target="../media/image6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0.png"/><Relationship Id="rId11" Type="http://schemas.openxmlformats.org/officeDocument/2006/relationships/image" Target="../media/image34.png"/><Relationship Id="rId5" Type="http://schemas.openxmlformats.org/officeDocument/2006/relationships/image" Target="../media/image69.gif"/><Relationship Id="rId10" Type="http://schemas.openxmlformats.org/officeDocument/2006/relationships/image" Target="../media/image74.gif"/><Relationship Id="rId4" Type="http://schemas.openxmlformats.org/officeDocument/2006/relationships/image" Target="../media/image1.jpeg"/><Relationship Id="rId9" Type="http://schemas.openxmlformats.org/officeDocument/2006/relationships/image" Target="../media/image7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6.jpeg"/><Relationship Id="rId11" Type="http://schemas.openxmlformats.org/officeDocument/2006/relationships/image" Target="../media/image52.gif"/><Relationship Id="rId5" Type="http://schemas.openxmlformats.org/officeDocument/2006/relationships/image" Target="../media/image75.jpeg"/><Relationship Id="rId10" Type="http://schemas.openxmlformats.org/officeDocument/2006/relationships/image" Target="../media/image34.png"/><Relationship Id="rId4" Type="http://schemas.openxmlformats.org/officeDocument/2006/relationships/image" Target="../media/image1.jpeg"/><Relationship Id="rId9" Type="http://schemas.openxmlformats.org/officeDocument/2006/relationships/image" Target="../media/image7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10" Type="http://schemas.openxmlformats.org/officeDocument/2006/relationships/image" Target="../media/image12.png"/><Relationship Id="rId4" Type="http://schemas.openxmlformats.org/officeDocument/2006/relationships/image" Target="../media/image1.jpeg"/><Relationship Id="rId9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11" Type="http://schemas.openxmlformats.org/officeDocument/2006/relationships/image" Target="../media/image12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11" Type="http://schemas.openxmlformats.org/officeDocument/2006/relationships/image" Target="../media/image12.png"/><Relationship Id="rId5" Type="http://schemas.openxmlformats.org/officeDocument/2006/relationships/image" Target="../media/image19.jpeg"/><Relationship Id="rId10" Type="http://schemas.openxmlformats.org/officeDocument/2006/relationships/image" Target="../media/image23.png"/><Relationship Id="rId4" Type="http://schemas.openxmlformats.org/officeDocument/2006/relationships/image" Target="../media/image1.jpeg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10" Type="http://schemas.openxmlformats.org/officeDocument/2006/relationships/image" Target="../media/image12.png"/><Relationship Id="rId4" Type="http://schemas.openxmlformats.org/officeDocument/2006/relationships/image" Target="../media/image1.jpeg"/><Relationship Id="rId9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0.png"/><Relationship Id="rId11" Type="http://schemas.openxmlformats.org/officeDocument/2006/relationships/image" Target="../media/image35.gif"/><Relationship Id="rId5" Type="http://schemas.openxmlformats.org/officeDocument/2006/relationships/image" Target="../media/image29.gif"/><Relationship Id="rId10" Type="http://schemas.openxmlformats.org/officeDocument/2006/relationships/image" Target="../media/image34.png"/><Relationship Id="rId4" Type="http://schemas.openxmlformats.org/officeDocument/2006/relationships/image" Target="../media/image1.jpeg"/><Relationship Id="rId9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7.gif"/><Relationship Id="rId5" Type="http://schemas.openxmlformats.org/officeDocument/2006/relationships/image" Target="../media/image36.jpeg"/><Relationship Id="rId10" Type="http://schemas.openxmlformats.org/officeDocument/2006/relationships/image" Target="../media/image34.png"/><Relationship Id="rId4" Type="http://schemas.openxmlformats.org/officeDocument/2006/relationships/image" Target="../media/image1.jpe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2.jpeg"/><Relationship Id="rId11" Type="http://schemas.openxmlformats.org/officeDocument/2006/relationships/image" Target="../media/image34.png"/><Relationship Id="rId5" Type="http://schemas.openxmlformats.org/officeDocument/2006/relationships/image" Target="../media/image41.gif"/><Relationship Id="rId10" Type="http://schemas.openxmlformats.org/officeDocument/2006/relationships/image" Target="../media/image46.gif"/><Relationship Id="rId4" Type="http://schemas.openxmlformats.org/officeDocument/2006/relationships/image" Target="../media/image1.jpeg"/><Relationship Id="rId9" Type="http://schemas.openxmlformats.org/officeDocument/2006/relationships/image" Target="../media/image4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5"/>
          <p:cNvSpPr>
            <a:spLocks noChangeArrowheads="1" noChangeShapeType="1" noTextEdit="1"/>
          </p:cNvSpPr>
          <p:nvPr/>
        </p:nvSpPr>
        <p:spPr bwMode="auto">
          <a:xfrm>
            <a:off x="1692275" y="1484313"/>
            <a:ext cx="5832475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 dirty="0">
              <a:ln w="15875">
                <a:solidFill>
                  <a:srgbClr val="000080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accent1"/>
                  </a:gs>
                  <a:gs pos="100000">
                    <a:srgbClr val="253C57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1026" name="Picture 2" descr="http://www.playcast.ru/uploads/2017/03/08/2194171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26"/>
            <a:ext cx="914400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playcast.ru/uploads/2016/02/05/1716325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3482" flipV="1">
            <a:off x="7169807" y="4970843"/>
            <a:ext cx="1985002" cy="178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www.playcast.ru/uploads/2016/02/05/1716325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59191" flipV="1">
            <a:off x="-1649" y="4812621"/>
            <a:ext cx="1985002" cy="178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852" y="1484313"/>
            <a:ext cx="5566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86591" y="1854037"/>
            <a:ext cx="79016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Авторская интерактивная игра «Найди лишнее» </a:t>
            </a:r>
          </a:p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(в стихах и картинках)</a:t>
            </a:r>
            <a:endParaRPr lang="ru-RU" sz="2800" b="1" i="1" dirty="0">
              <a:solidFill>
                <a:srgbClr val="7030A0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78098" y="4293096"/>
            <a:ext cx="5256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rebuchet MS"/>
              </a:rPr>
              <a:t>Автор работы: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rebuchet MS"/>
              </a:rPr>
              <a:t>Логопед-дефектолог,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rebuchet MS"/>
              </a:rPr>
              <a:t>Специальный психолог</a:t>
            </a:r>
            <a:endParaRPr lang="ru-RU" sz="2400" b="1" dirty="0" smtClean="0">
              <a:solidFill>
                <a:srgbClr val="7030A0"/>
              </a:solidFill>
              <a:latin typeface="Trebuchet MS"/>
            </a:endParaRPr>
          </a:p>
          <a:p>
            <a:r>
              <a:rPr lang="ru-RU" sz="2400" b="1" dirty="0" smtClean="0">
                <a:solidFill>
                  <a:srgbClr val="7030A0"/>
                </a:solidFill>
                <a:latin typeface="Trebuchet MS"/>
              </a:rPr>
              <a:t>Стаценко Л.В.</a:t>
            </a:r>
          </a:p>
          <a:p>
            <a:endParaRPr lang="ru-RU" sz="2400" b="1" dirty="0">
              <a:solidFill>
                <a:srgbClr val="7030A0"/>
              </a:solidFill>
              <a:latin typeface="Trebuchet MS"/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rebuchet MS"/>
              </a:rPr>
              <a:t>Краснодар </a:t>
            </a:r>
            <a:r>
              <a:rPr lang="ru-RU" sz="2400" b="1" dirty="0" smtClean="0">
                <a:solidFill>
                  <a:srgbClr val="7030A0"/>
                </a:solidFill>
                <a:latin typeface="Trebuchet MS"/>
              </a:rPr>
              <a:t>2017</a:t>
            </a:r>
            <a:endParaRPr lang="ru-RU" sz="2400" b="1" dirty="0">
              <a:solidFill>
                <a:srgbClr val="7030A0"/>
              </a:solidFill>
              <a:latin typeface="Trebuchet MS"/>
            </a:endParaRPr>
          </a:p>
        </p:txBody>
      </p:sp>
      <p:pic>
        <p:nvPicPr>
          <p:cNvPr id="1034" name="Picture 10" descr="http://malenkastrana.ucoz.ru/neznaika-animate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7" y="2827703"/>
            <a:ext cx="1730830" cy="206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2.bp.blogspot.com/-IJ2JFBSi7Cc/U9XyL9V1FoI/AAAAAAACSzE/d8jJsNNBIMs/s1600/3aw47730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225" y="3313756"/>
            <a:ext cx="2016224" cy="313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54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0" name="Picture 14" descr="http://www.puretravel.com/uploadedresources/continents/subcontinents/countries/African%20Savannah%20-%20Burkina%20Faso_2009042113234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playcast.ru/uploads/2017/01/03/2114235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866" y="3094468"/>
            <a:ext cx="2550134" cy="313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http://s002.radikal.ru/i199/1106/4a/6b196951d447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42" y="3983110"/>
            <a:ext cx="28575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http://www.playcast.ru/uploads/2015/01/16/11626736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498" y="2581829"/>
            <a:ext cx="20574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http://seo-semki.ru/wp-content/uploads/2013/12/white_bear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341776"/>
            <a:ext cx="1944217" cy="248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5896" y="24943"/>
            <a:ext cx="5452878" cy="1387435"/>
          </a:xfrm>
          <a:prstGeom prst="round2SameRect">
            <a:avLst/>
          </a:prstGeom>
          <a:solidFill>
            <a:srgbClr val="CCE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Африка, </a:t>
            </a:r>
            <a:r>
              <a:rPr lang="ru-RU" sz="1600" b="1" dirty="0">
                <a:solidFill>
                  <a:srgbClr val="002060"/>
                </a:solidFill>
              </a:rPr>
              <a:t>А</a:t>
            </a:r>
            <a:r>
              <a:rPr lang="ru-RU" sz="1600" b="1" dirty="0" smtClean="0">
                <a:solidFill>
                  <a:srgbClr val="002060"/>
                </a:solidFill>
              </a:rPr>
              <a:t>фрика, жаркая страна!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Здесь живут жирафы, зебры, бегемоты!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Здесь царит веселье, радость и игра!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Кто здесь потерялся, </a:t>
            </a:r>
            <a:r>
              <a:rPr lang="ru-RU" sz="1600" b="1" dirty="0" smtClean="0">
                <a:solidFill>
                  <a:srgbClr val="002060"/>
                </a:solidFill>
              </a:rPr>
              <a:t>дом свой </a:t>
            </a:r>
            <a:r>
              <a:rPr lang="ru-RU" sz="1600" b="1" dirty="0" smtClean="0">
                <a:solidFill>
                  <a:srgbClr val="002060"/>
                </a:solidFill>
              </a:rPr>
              <a:t>не находит,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Потому что в Африке не его семья?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9240" name="Picture 24" descr="http://s017.radikal.ru/i402/1305/9c/614379c8e400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83" y="95801"/>
            <a:ext cx="253365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pplause 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39307" y="5134529"/>
            <a:ext cx="609600" cy="609600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48907" y="6381328"/>
            <a:ext cx="2959007" cy="365125"/>
          </a:xfrm>
        </p:spPr>
        <p:txBody>
          <a:bodyPr/>
          <a:lstStyle/>
          <a:p>
            <a:r>
              <a:rPr lang="ru-RU" dirty="0" smtClean="0"/>
              <a:t>СТАЦЕНКО ЛАРИСА ВИКТОРОВНА, Краснодар логопед-дефектолог, психолог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13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playcast.ru/uploads/2016/05/31/1883514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45" y="23853"/>
            <a:ext cx="9186045" cy="688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3.bp.blogspot.com/-JrIp0Ezi8pE/UE4l_8mbBwI/AAAAAAAAAqU/nPwW3sRulvE/s1600/katze_008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1" y="4395018"/>
            <a:ext cx="1728192" cy="246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file.mobilmusic.ru/ac/fa/b1/567666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977" y="760676"/>
            <a:ext cx="1893231" cy="252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orig06.deviantart.net/8dd4/f/2014/300/b/7/kerberosrun_by_dragondodo-d84bedf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42" y="2993153"/>
            <a:ext cx="4389150" cy="232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smayli.ru/data/smiles/jivotniea-354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24" y="2022831"/>
            <a:ext cx="1622583" cy="155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0" y="5212435"/>
            <a:ext cx="4859632" cy="1645563"/>
          </a:xfrm>
          <a:prstGeom prst="round2Same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В дремучем, в дремучем лесу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Лисичка-сестричка и зайчик живёт.</a:t>
            </a:r>
            <a:endParaRPr lang="ru-RU" sz="16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Ёжик грибочки в лесу собирает,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А белка орешки в дубле разгрызает.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Кто заблудился в этом лесу?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Домой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проводи, помоги ты ему!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4344" name="Picture 8" descr="https://ds03.infourok.ru/uploads/ex/00f1/0002ac88-ff02f108/hello_html_m72a29639.png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15816"/>
            <a:ext cx="1536105" cy="156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pplause 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95628" y="5454475"/>
            <a:ext cx="609600" cy="609600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116833" y="6492873"/>
            <a:ext cx="2959007" cy="365125"/>
          </a:xfrm>
        </p:spPr>
        <p:txBody>
          <a:bodyPr/>
          <a:lstStyle/>
          <a:p>
            <a:r>
              <a:rPr lang="ru-RU" dirty="0" smtClean="0"/>
              <a:t>СТАЦЕНКО ЛАРИСА ВИКТОРОВНА, Краснодар логопед-дефектолог, психолог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42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http://yamel.ru/wp-content/uploads/2013/12/kitch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justclickit.ru/flash/food/food%20(674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02371"/>
            <a:ext cx="1296144" cy="109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://smayls.ru/data/smiles/animashki-napitki-44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03843"/>
            <a:ext cx="2520280" cy="252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://forumsmile.ru/u/0/e/1/0e1c3927407f824514207ceb120212cf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40706"/>
            <a:ext cx="1855432" cy="145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://garysanis.com/Pics/People/Home/IronHeatingUp_XL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579002"/>
            <a:ext cx="1838159" cy="183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95660" y="5180171"/>
            <a:ext cx="4140968" cy="1677829"/>
          </a:xfrm>
          <a:prstGeom prst="round2Same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</a:rPr>
              <a:t>Готовили братцы на кухне обед:</a:t>
            </a:r>
          </a:p>
          <a:p>
            <a:r>
              <a:rPr lang="ru-RU" sz="1400" b="1" dirty="0" smtClean="0">
                <a:solidFill>
                  <a:srgbClr val="003300"/>
                </a:solidFill>
              </a:rPr>
              <a:t>Миска танцует, кастрюля – в ответ,</a:t>
            </a:r>
          </a:p>
          <a:p>
            <a:r>
              <a:rPr lang="ru-RU" sz="1400" b="1" dirty="0" smtClean="0">
                <a:solidFill>
                  <a:srgbClr val="003300"/>
                </a:solidFill>
              </a:rPr>
              <a:t>Чайник пыхтит – зовёт на обед.</a:t>
            </a:r>
          </a:p>
          <a:p>
            <a:r>
              <a:rPr lang="ru-RU" sz="1400" b="1" dirty="0" smtClean="0">
                <a:solidFill>
                  <a:srgbClr val="003300"/>
                </a:solidFill>
              </a:rPr>
              <a:t>Утюг подоспел – жаром пылает </a:t>
            </a:r>
          </a:p>
          <a:p>
            <a:r>
              <a:rPr lang="ru-RU" sz="1400" b="1" dirty="0">
                <a:solidFill>
                  <a:srgbClr val="003300"/>
                </a:solidFill>
              </a:rPr>
              <a:t>И</a:t>
            </a:r>
            <a:r>
              <a:rPr lang="ru-RU" sz="1400" b="1" dirty="0" smtClean="0">
                <a:solidFill>
                  <a:srgbClr val="003300"/>
                </a:solidFill>
              </a:rPr>
              <a:t> только к себе всех подзывает.</a:t>
            </a:r>
          </a:p>
          <a:p>
            <a:r>
              <a:rPr lang="ru-RU" sz="1400" b="1" dirty="0" smtClean="0">
                <a:solidFill>
                  <a:srgbClr val="003300"/>
                </a:solidFill>
              </a:rPr>
              <a:t>Что перепутали братцы, скажи?</a:t>
            </a:r>
            <a:endParaRPr lang="ru-RU" sz="1400" b="1" dirty="0">
              <a:solidFill>
                <a:srgbClr val="003300"/>
              </a:solidFill>
            </a:endParaRPr>
          </a:p>
          <a:p>
            <a:r>
              <a:rPr lang="ru-RU" sz="1400" b="1" dirty="0" smtClean="0">
                <a:solidFill>
                  <a:srgbClr val="003300"/>
                </a:solidFill>
              </a:rPr>
              <a:t>Что включать они не должны?</a:t>
            </a:r>
            <a:endParaRPr lang="ru-RU" sz="1400" b="1" dirty="0">
              <a:solidFill>
                <a:srgbClr val="003300"/>
              </a:solidFill>
            </a:endParaRPr>
          </a:p>
        </p:txBody>
      </p:sp>
      <p:pic>
        <p:nvPicPr>
          <p:cNvPr id="5" name="Applause 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91795" y="4293096"/>
            <a:ext cx="609600" cy="6096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3031015" cy="365125"/>
          </a:xfrm>
        </p:spPr>
        <p:txBody>
          <a:bodyPr/>
          <a:lstStyle/>
          <a:p>
            <a:r>
              <a:rPr lang="ru-RU" dirty="0" smtClean="0"/>
              <a:t>СТАЦЕНКО ЛАРИСА ВИКТОРОВНА, Краснодар логопед-дефектолог, психолог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975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2" name="Picture 10" descr="http://picsview.ru/images/1556593_izba-vnutri-risunk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5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://www.playcast.ru/uploads/2014/10/31/1043631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03868"/>
            <a:ext cx="2069798" cy="189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http://loveferrari.l.o.pic.centerblog.net/o/a1ad34e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59" y="4334949"/>
            <a:ext cx="1580483" cy="23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16968" y="-8415"/>
            <a:ext cx="6624736" cy="2009061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663300"/>
                </a:solidFill>
              </a:rPr>
              <a:t>Дом обставить мы решили,</a:t>
            </a:r>
          </a:p>
          <a:p>
            <a:r>
              <a:rPr lang="ru-RU" sz="1600" b="1" dirty="0" smtClean="0">
                <a:solidFill>
                  <a:srgbClr val="663300"/>
                </a:solidFill>
              </a:rPr>
              <a:t>Мебель всю распределили:</a:t>
            </a:r>
          </a:p>
          <a:p>
            <a:r>
              <a:rPr lang="ru-RU" sz="1600" b="1" dirty="0" smtClean="0">
                <a:solidFill>
                  <a:srgbClr val="663300"/>
                </a:solidFill>
              </a:rPr>
              <a:t>Стол и кресло, </a:t>
            </a:r>
          </a:p>
          <a:p>
            <a:r>
              <a:rPr lang="ru-RU" sz="1600" b="1" dirty="0">
                <a:solidFill>
                  <a:srgbClr val="663300"/>
                </a:solidFill>
              </a:rPr>
              <a:t>И</a:t>
            </a:r>
            <a:r>
              <a:rPr lang="ru-RU" sz="1600" b="1" dirty="0" smtClean="0">
                <a:solidFill>
                  <a:srgbClr val="663300"/>
                </a:solidFill>
              </a:rPr>
              <a:t> кровать – ведь на ней мы будем спать.</a:t>
            </a:r>
          </a:p>
          <a:p>
            <a:r>
              <a:rPr lang="ru-RU" sz="1600" b="1" dirty="0" smtClean="0">
                <a:solidFill>
                  <a:srgbClr val="663300"/>
                </a:solidFill>
              </a:rPr>
              <a:t>На столе поставим таз – будет прямо в самый раз.</a:t>
            </a:r>
          </a:p>
          <a:p>
            <a:r>
              <a:rPr lang="ru-RU" sz="1600" b="1" dirty="0" smtClean="0">
                <a:solidFill>
                  <a:srgbClr val="663300"/>
                </a:solidFill>
              </a:rPr>
              <a:t>Усмехнулись про себя: </a:t>
            </a:r>
          </a:p>
          <a:p>
            <a:r>
              <a:rPr lang="ru-RU" sz="1600" b="1" dirty="0">
                <a:solidFill>
                  <a:srgbClr val="663300"/>
                </a:solidFill>
              </a:rPr>
              <a:t>Ч</a:t>
            </a:r>
            <a:r>
              <a:rPr lang="ru-RU" sz="1600" b="1" dirty="0" smtClean="0">
                <a:solidFill>
                  <a:srgbClr val="663300"/>
                </a:solidFill>
              </a:rPr>
              <a:t>то-то лишнее </a:t>
            </a:r>
            <a:r>
              <a:rPr lang="ru-RU" sz="1600" b="1" dirty="0" smtClean="0">
                <a:solidFill>
                  <a:srgbClr val="663300"/>
                </a:solidFill>
              </a:rPr>
              <a:t>поставим: </a:t>
            </a:r>
            <a:r>
              <a:rPr lang="ru-RU" sz="1600" b="1" dirty="0" smtClean="0">
                <a:solidFill>
                  <a:srgbClr val="663300"/>
                </a:solidFill>
              </a:rPr>
              <a:t>уберём или оставим?</a:t>
            </a:r>
          </a:p>
        </p:txBody>
      </p:sp>
      <p:pic>
        <p:nvPicPr>
          <p:cNvPr id="13332" name="Picture 20" descr="http://gif-kartinki.ru/mebel/mebel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051" y="4077072"/>
            <a:ext cx="3410480" cy="195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6" name="Picture 24" descr="http://img0.liveinternet.ru/images/attach/c/1/61/561/61561360_2838081832_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388" y="3282470"/>
            <a:ext cx="2098154" cy="177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pplause 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97843" y="4069248"/>
            <a:ext cx="609600" cy="609600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940152" y="6353544"/>
            <a:ext cx="3031015" cy="365125"/>
          </a:xfrm>
        </p:spPr>
        <p:txBody>
          <a:bodyPr/>
          <a:lstStyle/>
          <a:p>
            <a:r>
              <a:rPr lang="ru-RU" dirty="0" smtClean="0"/>
              <a:t>СТАЦЕНКО ЛАРИСА ВИКТОРОВНА, Краснодар логопед-дефектолог, психолог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255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99.beon.ru/s004.radikal.ru/i206/1106/b9/ff21c9a46a5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renders-graphiques.fr/image/upload/normal/5-1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0" y="5574901"/>
            <a:ext cx="9174266" cy="125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60" y="5617"/>
            <a:ext cx="6566164" cy="1645563"/>
          </a:xfrm>
          <a:prstGeom prst="round2Same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Я одежду выбираю.</a:t>
            </a:r>
          </a:p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Что одеть, увы, не знаю:</a:t>
            </a:r>
          </a:p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Или платье, или юбку, может взять у мамы куртку?</a:t>
            </a:r>
          </a:p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Вот и туфли я несу.</a:t>
            </a:r>
            <a:endParaRPr lang="ru-RU" sz="16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Ах, какая я невежда!</a:t>
            </a:r>
          </a:p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Здесь не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всё моя одежда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!</a:t>
            </a:r>
          </a:p>
        </p:txBody>
      </p:sp>
      <p:pic>
        <p:nvPicPr>
          <p:cNvPr id="5126" name="Picture 6" descr="http://justclickit.ru/flash/other/other%20(2884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1800200" cy="260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justclickit.ru/flash/other/other%20(221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90" y="3351725"/>
            <a:ext cx="1296144" cy="140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gifss.com/objetos/vestuario/chaqueta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44824"/>
            <a:ext cx="14478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city-gif.narod.ru/19/018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400953"/>
            <a:ext cx="1296144" cy="131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pplause 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19328" y="4579258"/>
            <a:ext cx="609600" cy="609600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2060" y="6449353"/>
            <a:ext cx="2959007" cy="365125"/>
          </a:xfrm>
        </p:spPr>
        <p:txBody>
          <a:bodyPr/>
          <a:lstStyle/>
          <a:p>
            <a:r>
              <a:rPr lang="ru-RU" dirty="0" smtClean="0"/>
              <a:t>СТАЦЕНКО ЛАРИСА ВИКТОРОВНА, Краснодар логопед-дефектолог, психолог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680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webdesign.org/img_articles/9525/car_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zi.dn.ua/upload/iblock/463/4633c2aa8fb7d2a89ebdd60217e7f2d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919"/>
            <a:ext cx="2962275" cy="16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cdn01.ru/files/users/images/82/95/8295dbb1b3e06f88c299b0b8db2e150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73770"/>
            <a:ext cx="3396208" cy="141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smiles24.ru/data/smiles/anime-transport-285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274" y="4293096"/>
            <a:ext cx="2638028" cy="109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21.photosklad.net/20101023/preview200/7_2_116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58654"/>
            <a:ext cx="2160240" cy="108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392276"/>
            <a:ext cx="8496944" cy="1387435"/>
          </a:xfrm>
          <a:prstGeom prst="round2Same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00"/>
                </a:solidFill>
              </a:rPr>
              <a:t>Едет троллейбус, автобус с людьми,</a:t>
            </a:r>
          </a:p>
          <a:p>
            <a:r>
              <a:rPr lang="ru-RU" sz="1600" b="1" dirty="0" smtClean="0">
                <a:solidFill>
                  <a:srgbClr val="003300"/>
                </a:solidFill>
              </a:rPr>
              <a:t>Едет машина </a:t>
            </a:r>
            <a:r>
              <a:rPr lang="ru-RU" sz="1600" b="1" smtClean="0">
                <a:solidFill>
                  <a:srgbClr val="003300"/>
                </a:solidFill>
              </a:rPr>
              <a:t>от них позади</a:t>
            </a:r>
            <a:r>
              <a:rPr lang="ru-RU" sz="1600" b="1" dirty="0" smtClean="0">
                <a:solidFill>
                  <a:srgbClr val="003300"/>
                </a:solidFill>
              </a:rPr>
              <a:t>.</a:t>
            </a:r>
          </a:p>
          <a:p>
            <a:r>
              <a:rPr lang="ru-RU" sz="1600" b="1" dirty="0" smtClean="0">
                <a:solidFill>
                  <a:srgbClr val="003300"/>
                </a:solidFill>
              </a:rPr>
              <a:t>Едут, торопятся, едут спешат,</a:t>
            </a:r>
          </a:p>
          <a:p>
            <a:r>
              <a:rPr lang="ru-RU" sz="1600" b="1" dirty="0" smtClean="0">
                <a:solidFill>
                  <a:srgbClr val="003300"/>
                </a:solidFill>
              </a:rPr>
              <a:t>Над ними летит самолёт высоко в небесах.</a:t>
            </a:r>
          </a:p>
          <a:p>
            <a:r>
              <a:rPr lang="ru-RU" sz="1600" b="1" dirty="0" smtClean="0">
                <a:solidFill>
                  <a:srgbClr val="003300"/>
                </a:solidFill>
              </a:rPr>
              <a:t>Все здесь картинки ты рассмотри и лишний предмет </a:t>
            </a:r>
            <a:r>
              <a:rPr lang="ru-RU" sz="1600" b="1" dirty="0" smtClean="0">
                <a:solidFill>
                  <a:srgbClr val="003300"/>
                </a:solidFill>
              </a:rPr>
              <a:t>мне назови</a:t>
            </a:r>
            <a:r>
              <a:rPr lang="ru-RU" sz="1600" b="1" dirty="0" smtClean="0">
                <a:solidFill>
                  <a:srgbClr val="003300"/>
                </a:solidFill>
              </a:rPr>
              <a:t>!</a:t>
            </a:r>
            <a:endParaRPr lang="ru-RU" sz="1600" b="1" dirty="0">
              <a:solidFill>
                <a:srgbClr val="003300"/>
              </a:solidFill>
            </a:endParaRPr>
          </a:p>
        </p:txBody>
      </p:sp>
      <p:pic>
        <p:nvPicPr>
          <p:cNvPr id="3" name="Applause 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50327" y="937295"/>
            <a:ext cx="609600" cy="609600"/>
          </a:xfrm>
          <a:prstGeom prst="rect">
            <a:avLst/>
          </a:prstGeom>
        </p:spPr>
      </p:pic>
      <p:pic>
        <p:nvPicPr>
          <p:cNvPr id="9" name="Picture 24" descr="http://s017.radikal.ru/i402/1305/9c/614379c8e400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996"/>
            <a:ext cx="1348054" cy="138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665147" y="5517232"/>
            <a:ext cx="2959007" cy="365125"/>
          </a:xfrm>
        </p:spPr>
        <p:txBody>
          <a:bodyPr/>
          <a:lstStyle/>
          <a:p>
            <a:r>
              <a:rPr lang="ru-RU" smtClean="0"/>
              <a:t>СТАЦЕНКО ЛАРИСА ВИКТОРОВНА, Краснодар логопед-дефектолог, психолог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0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0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23528" y="6309320"/>
            <a:ext cx="2952327" cy="365125"/>
          </a:xfrm>
        </p:spPr>
        <p:txBody>
          <a:bodyPr/>
          <a:lstStyle/>
          <a:p>
            <a:r>
              <a:rPr lang="ru-RU" smtClean="0"/>
              <a:t>СТАЦЕНКО ЛАРИСА ВИКТОРОВНА, Краснодар логопед-дефектолог, психолог</a:t>
            </a:r>
            <a:endParaRPr lang="ru-RU"/>
          </a:p>
        </p:txBody>
      </p:sp>
      <p:pic>
        <p:nvPicPr>
          <p:cNvPr id="3" name="Picture 4" descr="http://badumka.ru/images/1085977_fon-nezhnye-romash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gifr.ru/data/gifs/4/3/6/43688ba7a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348880"/>
            <a:ext cx="50292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32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79512" y="6381328"/>
            <a:ext cx="3031015" cy="365125"/>
          </a:xfrm>
        </p:spPr>
        <p:txBody>
          <a:bodyPr/>
          <a:lstStyle/>
          <a:p>
            <a:r>
              <a:rPr lang="ru-RU" dirty="0" smtClean="0"/>
              <a:t>СТАЦЕНКО  ЛАРИСА  ВИКТОРОВНА, Краснодар логопед-дефектолог, психолог</a:t>
            </a:r>
            <a:endParaRPr lang="ru-RU" dirty="0"/>
          </a:p>
        </p:txBody>
      </p:sp>
      <p:pic>
        <p:nvPicPr>
          <p:cNvPr id="2052" name="Picture 4" descr="http://badumka.ru/images/1085977_fon-nezhnye-romash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одержимое 2"/>
          <p:cNvSpPr>
            <a:spLocks noGrp="1"/>
          </p:cNvSpPr>
          <p:nvPr/>
        </p:nvSpPr>
        <p:spPr>
          <a:xfrm rot="21100619">
            <a:off x="452043" y="669773"/>
            <a:ext cx="8229600" cy="5447955"/>
          </a:xfrm>
          <a:prstGeom prst="verticalScroll">
            <a:avLst/>
          </a:prstGeom>
          <a:solidFill>
            <a:srgbClr val="CCECFF"/>
          </a:solidFill>
          <a:ln w="28575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lIns="91440" tIns="45720" rIns="91440" bIns="45720" rtlCol="0">
            <a:normAutofit fontScale="925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b="1" i="1" dirty="0" smtClean="0">
                <a:solidFill>
                  <a:srgbClr val="7030A0"/>
                </a:solidFill>
              </a:rPr>
              <a:t>Цель игры: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i="1" dirty="0" smtClean="0">
                <a:solidFill>
                  <a:srgbClr val="7030A0"/>
                </a:solidFill>
              </a:rPr>
              <a:t>Закрепить умение находить </a:t>
            </a:r>
            <a:r>
              <a:rPr lang="ru-RU" i="1" dirty="0" smtClean="0">
                <a:solidFill>
                  <a:srgbClr val="7030A0"/>
                </a:solidFill>
              </a:rPr>
              <a:t>четвёртый </a:t>
            </a:r>
            <a:r>
              <a:rPr lang="ru-RU" i="1" dirty="0" smtClean="0">
                <a:solidFill>
                  <a:srgbClr val="7030A0"/>
                </a:solidFill>
              </a:rPr>
              <a:t>лишний предмет и объяснять, почему он лишний.</a:t>
            </a:r>
          </a:p>
          <a:p>
            <a:pPr>
              <a:buNone/>
            </a:pPr>
            <a:r>
              <a:rPr lang="ru-RU" b="1" i="1" dirty="0" smtClean="0">
                <a:solidFill>
                  <a:srgbClr val="7030A0"/>
                </a:solidFill>
              </a:rPr>
              <a:t>Задачи:</a:t>
            </a:r>
          </a:p>
          <a:p>
            <a:pPr algn="just">
              <a:buNone/>
            </a:pPr>
            <a:r>
              <a:rPr lang="ru-RU" i="1" dirty="0" smtClean="0">
                <a:solidFill>
                  <a:srgbClr val="7030A0"/>
                </a:solidFill>
              </a:rPr>
              <a:t>• Развивать словесно-логическое мышление, умение классифицировать, сравнивать, обобщать, устанавливать причинно-следственные, логические связи;                         </a:t>
            </a:r>
          </a:p>
          <a:p>
            <a:pPr algn="just">
              <a:buNone/>
            </a:pPr>
            <a:r>
              <a:rPr lang="ru-RU" i="1" dirty="0" smtClean="0">
                <a:solidFill>
                  <a:srgbClr val="7030A0"/>
                </a:solidFill>
              </a:rPr>
              <a:t>• Развивать зрительное восприятие;</a:t>
            </a:r>
          </a:p>
          <a:p>
            <a:pPr algn="just">
              <a:buNone/>
            </a:pPr>
            <a:r>
              <a:rPr lang="ru-RU" i="1" dirty="0" smtClean="0">
                <a:solidFill>
                  <a:srgbClr val="7030A0"/>
                </a:solidFill>
              </a:rPr>
              <a:t>• Развивать речь;</a:t>
            </a:r>
          </a:p>
          <a:p>
            <a:pPr algn="just">
              <a:buNone/>
            </a:pPr>
            <a:r>
              <a:rPr lang="ru-RU" i="1" dirty="0" smtClean="0">
                <a:solidFill>
                  <a:srgbClr val="7030A0"/>
                </a:solidFill>
              </a:rPr>
              <a:t>• Воспитывать внимательность, умение точно следовать инструкции, целеустремлённость.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983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playing-field.ru/img/2015/052107/08073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" y="0"/>
            <a:ext cx="91445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justclickit.ru/flash/flower/flower%20(404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861923"/>
            <a:ext cx="1401866" cy="17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wsfcs.k12.nc.us/cms/lib/NC01001395/Centricity/Domain/5532/flowers15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656" y="4825354"/>
            <a:ext cx="1368152" cy="178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smayli.ru/data/smiles/cveta-329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932630"/>
            <a:ext cx="1728192" cy="164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://liubavyshka.ru/_ph/40/2/981238602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" y="2554322"/>
            <a:ext cx="3971601" cy="39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598" y="404664"/>
            <a:ext cx="6105578" cy="163978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В поле,  в поле на траве Расцвели цветы везде.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Что </a:t>
            </a:r>
            <a:r>
              <a:rPr lang="ru-RU" sz="1600" b="1" dirty="0" smtClean="0">
                <a:solidFill>
                  <a:srgbClr val="002060"/>
                </a:solidFill>
              </a:rPr>
              <a:t>здесь лишнее растёт, подскажи-ка мне, дружок?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" name="Applause 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17806" y="3806816"/>
            <a:ext cx="609600" cy="609600"/>
          </a:xfrm>
          <a:prstGeom prst="rect">
            <a:avLst/>
          </a:prstGeom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145313" y="6395659"/>
            <a:ext cx="2959007" cy="357510"/>
          </a:xfrm>
        </p:spPr>
        <p:txBody>
          <a:bodyPr/>
          <a:lstStyle/>
          <a:p>
            <a:r>
              <a:rPr lang="ru-RU" dirty="0" smtClean="0"/>
              <a:t>СТАЦЕНКО ЛАРИСА ВИКТОРОВНА, Краснодар логопед-дефектолог, психолог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189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2" name="Picture 18" descr="https://im0-tub-ru.yandex.net/i?id=218afd5da38e6dd6ab3e4ce348d77514&amp;n=33&amp;h=215&amp;w=2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http://pozdravimvsex.ru/images/stories/pozdrav2/du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60" y="1196751"/>
            <a:ext cx="3386836" cy="369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8" name="Picture 24" descr="http://www.playcast.ru/uploads/2014/05/31/877593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80728"/>
            <a:ext cx="2811532" cy="344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2" name="Picture 28" descr="https://qna.center/storage/photos/olga_yaroma/529897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520" y="2828266"/>
            <a:ext cx="2395181" cy="371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2" descr="http://pngimg.com/uploads/tree/tree_PNG348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12196736"/>
            <a:ext cx="2745979" cy="298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7" name="Рисунок 1" descr="http://pngimg.com/uploads/tree/tree_PNG348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991" y="1196752"/>
            <a:ext cx="2493009" cy="271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171" y="4637943"/>
            <a:ext cx="4248472" cy="2129552"/>
          </a:xfrm>
          <a:prstGeom prst="round2Same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3300"/>
                </a:solidFill>
              </a:rPr>
              <a:t>Во лесочке, во лесу </a:t>
            </a:r>
          </a:p>
          <a:p>
            <a:r>
              <a:rPr lang="ru-RU" b="1" dirty="0">
                <a:solidFill>
                  <a:srgbClr val="003300"/>
                </a:solidFill>
              </a:rPr>
              <a:t>Д</a:t>
            </a:r>
            <a:r>
              <a:rPr lang="ru-RU" b="1" dirty="0" smtClean="0">
                <a:solidFill>
                  <a:srgbClr val="003300"/>
                </a:solidFill>
              </a:rPr>
              <a:t>ружат дуб, берёза, клён.</a:t>
            </a:r>
          </a:p>
          <a:p>
            <a:r>
              <a:rPr lang="ru-RU" b="1" dirty="0" smtClean="0">
                <a:solidFill>
                  <a:srgbClr val="003300"/>
                </a:solidFill>
              </a:rPr>
              <a:t>Здесь и ёлочка растёт,</a:t>
            </a:r>
          </a:p>
          <a:p>
            <a:r>
              <a:rPr lang="ru-RU" b="1" dirty="0">
                <a:solidFill>
                  <a:srgbClr val="003300"/>
                </a:solidFill>
              </a:rPr>
              <a:t>В</a:t>
            </a:r>
            <a:r>
              <a:rPr lang="ru-RU" b="1" dirty="0" smtClean="0">
                <a:solidFill>
                  <a:srgbClr val="003300"/>
                </a:solidFill>
              </a:rPr>
              <a:t>сех пригожей, зеленей, Всех нарядней, красивей! </a:t>
            </a:r>
          </a:p>
          <a:p>
            <a:r>
              <a:rPr lang="ru-RU" b="1" dirty="0" smtClean="0">
                <a:solidFill>
                  <a:srgbClr val="003300"/>
                </a:solidFill>
              </a:rPr>
              <a:t>Все деревья хороши, </a:t>
            </a:r>
          </a:p>
          <a:p>
            <a:r>
              <a:rPr lang="ru-RU" b="1" dirty="0">
                <a:solidFill>
                  <a:srgbClr val="003300"/>
                </a:solidFill>
              </a:rPr>
              <a:t>Ч</a:t>
            </a:r>
            <a:r>
              <a:rPr lang="ru-RU" b="1" dirty="0" smtClean="0">
                <a:solidFill>
                  <a:srgbClr val="003300"/>
                </a:solidFill>
              </a:rPr>
              <a:t>то здесь лишнее скажи?</a:t>
            </a:r>
            <a:endParaRPr lang="ru-RU" b="1" dirty="0">
              <a:solidFill>
                <a:srgbClr val="003300"/>
              </a:solidFill>
            </a:endParaRPr>
          </a:p>
        </p:txBody>
      </p:sp>
      <p:pic>
        <p:nvPicPr>
          <p:cNvPr id="5" name="Applause 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30555" y="4591050"/>
            <a:ext cx="609600" cy="6096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940152" y="6364222"/>
            <a:ext cx="2933955" cy="365125"/>
          </a:xfrm>
        </p:spPr>
        <p:txBody>
          <a:bodyPr/>
          <a:lstStyle/>
          <a:p>
            <a:r>
              <a:rPr lang="ru-RU" dirty="0" smtClean="0"/>
              <a:t>СТАЦЕНКО ЛАРИСА ВИКТОРОВНА, Краснодар логопед-дефектолог, психолог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295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1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1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5830888" y="4818063"/>
            <a:ext cx="312737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8204" name="Picture 12" descr="https://ds02.infourok.ru/uploads/ex/0a60/0001df1f-707e69de/hello_html_443c8b5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://content.vyrastisad.ru/100313778-959585025.jpg"/>
          <p:cNvPicPr>
            <a:picLocks noChangeAspect="1" noChangeArrowheads="1" noCrop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256" y="3665982"/>
            <a:ext cx="1878989" cy="230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smayls.ru/data/smiles/animashki-multyashki-1479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53262"/>
            <a:ext cx="2376264" cy="279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https://otvet.imgsmail.ru/download/223163932_d94db1ed847238d6981e9ecbe2c85166_800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1916832"/>
            <a:ext cx="22098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://www.xn--80aaujbdxeb6af9cg.com/data/images/%D0%97%D0%B5%D0%BB%D0%B5%D0%BD%D0%B0%D1%8F-%D0%B3%D1%80%D1%83%D1%88%D0%B0,-%D0%A4%D1%80%D1%83%D0%BA%D1%82-%D0%B3%D1%80%D1%83%CC%81%D1%88%D0%B5%D0%B2%D0%BE%D0%B5-%D0%B4%D0%B5%CC%81%D1%80%D0%B5%D0%B2%D0%BE_4f8c5c8c17c97-thumb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1512168" cy="135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4" y="5035543"/>
            <a:ext cx="5507390" cy="1839158"/>
          </a:xfrm>
          <a:prstGeom prst="round2Same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63300"/>
                </a:solidFill>
              </a:rPr>
              <a:t>А на грядке чудеса:</a:t>
            </a:r>
          </a:p>
          <a:p>
            <a:r>
              <a:rPr lang="ru-RU" b="1" dirty="0">
                <a:solidFill>
                  <a:srgbClr val="663300"/>
                </a:solidFill>
              </a:rPr>
              <a:t>З</a:t>
            </a:r>
            <a:r>
              <a:rPr lang="ru-RU" b="1" dirty="0" smtClean="0">
                <a:solidFill>
                  <a:srgbClr val="663300"/>
                </a:solidFill>
              </a:rPr>
              <a:t>десь морковка и свекла, </a:t>
            </a:r>
          </a:p>
          <a:p>
            <a:r>
              <a:rPr lang="ru-RU" b="1" dirty="0">
                <a:solidFill>
                  <a:srgbClr val="663300"/>
                </a:solidFill>
              </a:rPr>
              <a:t>Т</a:t>
            </a:r>
            <a:r>
              <a:rPr lang="ru-RU" b="1" dirty="0" smtClean="0">
                <a:solidFill>
                  <a:srgbClr val="663300"/>
                </a:solidFill>
              </a:rPr>
              <a:t>ыква рядом поспевает,</a:t>
            </a:r>
          </a:p>
          <a:p>
            <a:r>
              <a:rPr lang="ru-RU" b="1" dirty="0" smtClean="0">
                <a:solidFill>
                  <a:srgbClr val="663300"/>
                </a:solidFill>
              </a:rPr>
              <a:t>Даже груша созревает!</a:t>
            </a:r>
          </a:p>
          <a:p>
            <a:r>
              <a:rPr lang="ru-RU" b="1" dirty="0">
                <a:solidFill>
                  <a:srgbClr val="663300"/>
                </a:solidFill>
              </a:rPr>
              <a:t>Ч</a:t>
            </a:r>
            <a:r>
              <a:rPr lang="ru-RU" b="1" dirty="0" smtClean="0">
                <a:solidFill>
                  <a:srgbClr val="663300"/>
                </a:solidFill>
              </a:rPr>
              <a:t>то же лишним будет тут, </a:t>
            </a:r>
          </a:p>
          <a:p>
            <a:r>
              <a:rPr lang="ru-RU" b="1" dirty="0">
                <a:solidFill>
                  <a:srgbClr val="663300"/>
                </a:solidFill>
              </a:rPr>
              <a:t>К</a:t>
            </a:r>
            <a:r>
              <a:rPr lang="ru-RU" b="1" dirty="0" smtClean="0">
                <a:solidFill>
                  <a:srgbClr val="663300"/>
                </a:solidFill>
              </a:rPr>
              <a:t>оль на грядке </a:t>
            </a:r>
            <a:r>
              <a:rPr lang="ru-RU" b="1" dirty="0" smtClean="0">
                <a:solidFill>
                  <a:srgbClr val="663300"/>
                </a:solidFill>
              </a:rPr>
              <a:t>одни овощи </a:t>
            </a:r>
            <a:r>
              <a:rPr lang="ru-RU" b="1" dirty="0" smtClean="0">
                <a:solidFill>
                  <a:srgbClr val="663300"/>
                </a:solidFill>
              </a:rPr>
              <a:t>растут?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5" name="Applause 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94892" y="1843662"/>
            <a:ext cx="609600" cy="6096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830888" y="6381328"/>
            <a:ext cx="3031015" cy="365125"/>
          </a:xfrm>
        </p:spPr>
        <p:txBody>
          <a:bodyPr/>
          <a:lstStyle/>
          <a:p>
            <a:r>
              <a:rPr lang="ru-RU" dirty="0" smtClean="0"/>
              <a:t>СТАЦЕНКО ЛАРИСА ВИКТОРОВНА, Краснодар логопед-дефектолог, психолог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300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 descr="http://zoozel.ru/gallery/images/1995479_fon-lesnaya-polyan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8" name="Picture 14" descr="http://zoozel.ru/gallery/images/1995479_fon-lesnaya-polyan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94891" cy="684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www.gifki.org/data/media/1568/klubnika-animatsionnaya-kartinka-000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3016"/>
            <a:ext cx="2551236" cy="255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http://www.gifki.org/data/media/298/eda-i-napitok-animatsionnaya-kartinka-018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50" y="4077072"/>
            <a:ext cx="2948418" cy="220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http://img0.liveinternet.ru/images/attach/c/3/75/863/75863020_39011845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750" y="5072348"/>
            <a:ext cx="1333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http://www.playcast.ru/uploads/2015/10/21/15542562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529" y="2627796"/>
            <a:ext cx="1747059" cy="22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4805" y="0"/>
            <a:ext cx="5729683" cy="2436257"/>
          </a:xfrm>
          <a:prstGeom prst="cloud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</a:rPr>
              <a:t>Мы по ягоды ходили,</a:t>
            </a:r>
          </a:p>
          <a:p>
            <a:r>
              <a:rPr lang="ru-RU" sz="1400" b="1" dirty="0" smtClean="0">
                <a:solidFill>
                  <a:srgbClr val="003300"/>
                </a:solidFill>
              </a:rPr>
              <a:t>Целый день в лесу бродили…</a:t>
            </a:r>
          </a:p>
          <a:p>
            <a:r>
              <a:rPr lang="ru-RU" sz="1400" b="1" dirty="0" smtClean="0">
                <a:solidFill>
                  <a:srgbClr val="003300"/>
                </a:solidFill>
              </a:rPr>
              <a:t>Вишню с веточки сорвали,</a:t>
            </a:r>
          </a:p>
          <a:p>
            <a:r>
              <a:rPr lang="ru-RU" sz="1400" b="1" dirty="0" smtClean="0">
                <a:solidFill>
                  <a:srgbClr val="003300"/>
                </a:solidFill>
              </a:rPr>
              <a:t>Яблок много там набрали,</a:t>
            </a:r>
            <a:endParaRPr lang="ru-RU" sz="1400" b="1" dirty="0" smtClean="0">
              <a:solidFill>
                <a:srgbClr val="003300"/>
              </a:solidFill>
            </a:endParaRPr>
          </a:p>
          <a:p>
            <a:r>
              <a:rPr lang="ru-RU" sz="1400" b="1" dirty="0" smtClean="0">
                <a:solidFill>
                  <a:srgbClr val="003300"/>
                </a:solidFill>
              </a:rPr>
              <a:t>И клубнику, и малинку</a:t>
            </a:r>
          </a:p>
          <a:p>
            <a:r>
              <a:rPr lang="ru-RU" sz="1400" b="1" dirty="0" smtClean="0">
                <a:solidFill>
                  <a:srgbClr val="003300"/>
                </a:solidFill>
              </a:rPr>
              <a:t>Долго-долго собирали</a:t>
            </a:r>
            <a:r>
              <a:rPr lang="ru-RU" sz="1400" b="1" dirty="0">
                <a:solidFill>
                  <a:srgbClr val="003300"/>
                </a:solidFill>
              </a:rPr>
              <a:t>.</a:t>
            </a:r>
            <a:endParaRPr lang="ru-RU" sz="1400" b="1" dirty="0" smtClean="0">
              <a:solidFill>
                <a:srgbClr val="003300"/>
              </a:solidFill>
            </a:endParaRPr>
          </a:p>
          <a:p>
            <a:r>
              <a:rPr lang="ru-RU" sz="1400" b="1" dirty="0" smtClean="0">
                <a:solidFill>
                  <a:srgbClr val="003300"/>
                </a:solidFill>
              </a:rPr>
              <a:t>Что же лишнее мы взяли?</a:t>
            </a:r>
            <a:endParaRPr lang="ru-RU" sz="1400" b="1" dirty="0">
              <a:solidFill>
                <a:srgbClr val="003300"/>
              </a:solidFill>
            </a:endParaRPr>
          </a:p>
        </p:txBody>
      </p:sp>
      <p:pic>
        <p:nvPicPr>
          <p:cNvPr id="7" name="Applause 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00258" y="3429000"/>
            <a:ext cx="609600" cy="6096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005481" y="6289327"/>
            <a:ext cx="2959007" cy="365125"/>
          </a:xfrm>
        </p:spPr>
        <p:txBody>
          <a:bodyPr/>
          <a:lstStyle/>
          <a:p>
            <a:r>
              <a:rPr lang="ru-RU" dirty="0" smtClean="0"/>
              <a:t>СТАЦЕНКО ЛАРИСА ВИКТОРОВНА, Краснодар логопед-дефектолог, психолог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130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" name="Picture 20" descr="http://4put.ru/pictures/max/746/229446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" y="1106341"/>
            <a:ext cx="9202654" cy="575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https://img-fotki.yandex.ru/get/41207/112265771.9f4/0_cd2f8_f7924791_X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9875" cy="114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http://img-fotki.yandex.ru/get/6406/47407354.708/0_eadfa_8b50f26f_ori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17032"/>
            <a:ext cx="1559058" cy="193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 descr="http://justclickit.ru/flash/book/book%20(50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578" y="5544088"/>
            <a:ext cx="2015077" cy="134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350" y="18581"/>
            <a:ext cx="4176464" cy="2161818"/>
          </a:xfrm>
          <a:prstGeom prst="round2Same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Завтра в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школу я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пойду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Свой портфель я соберу:</a:t>
            </a:r>
          </a:p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Положу туда я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мишку, </a:t>
            </a:r>
            <a:endParaRPr lang="ru-RU" sz="16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Ручку, книжку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и тетрадку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Застегну я ранец свой –</a:t>
            </a:r>
          </a:p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Мишка просится домой!</a:t>
            </a:r>
            <a:endParaRPr lang="ru-RU" sz="16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Что мне в ранец положить,</a:t>
            </a:r>
          </a:p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Чтоб его сейчас закрыть?</a:t>
            </a:r>
            <a:endParaRPr lang="ru-RU" sz="16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132" name="Picture 36" descr="http://justclickit.ru/flash/bear/bear%20(744)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98" y="4697475"/>
            <a:ext cx="1607146" cy="190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pplause 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9371" y="5640816"/>
            <a:ext cx="609600" cy="6096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131131" y="6419270"/>
            <a:ext cx="3012869" cy="365125"/>
          </a:xfrm>
        </p:spPr>
        <p:txBody>
          <a:bodyPr/>
          <a:lstStyle/>
          <a:p>
            <a:r>
              <a:rPr lang="ru-RU" dirty="0" smtClean="0"/>
              <a:t>СТАЦЕНКО ЛАРИСА ВИКТОРОВНА, Краснодар логопед-дефектолог, психолог</a:t>
            </a:r>
            <a:endParaRPr lang="ru-RU" dirty="0"/>
          </a:p>
        </p:txBody>
      </p:sp>
      <p:pic>
        <p:nvPicPr>
          <p:cNvPr id="3074" name="Picture 2" descr="http://f1.mylove.ru/a_nw2guGD1BXUCpH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961" y="4055935"/>
            <a:ext cx="1187706" cy="10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02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allpapers1920.ru/img/picture/Feb/04/4921a0913f6f37f3e651b679f914337b/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i10.glitter-graphics.org/pub/1863/1863800p0mx75yku7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4370152"/>
            <a:ext cx="2160240" cy="198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monia2009.m.o.pic.centerblog.net/occda2t4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679" y="3071446"/>
            <a:ext cx="321945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www.gif.ovh/russian-gif/%D0%B3%D1%83%D1%81%D1%8C%20Gif/%D0%B3%D1%83%D1%81%D1%8C%20Gif%20(1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186804"/>
            <a:ext cx="238125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://www.clipartqueen.com/image-files/ostrich-clip-art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48880"/>
            <a:ext cx="1385617" cy="240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723" y="14002"/>
            <a:ext cx="7781850" cy="1191816"/>
          </a:xfrm>
          <a:prstGeom prst="round2DiagRect">
            <a:avLst/>
          </a:prstGeom>
          <a:solidFill>
            <a:srgbClr val="CCE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На птичьем </a:t>
            </a:r>
            <a:r>
              <a:rPr lang="ru-RU" sz="1600" b="1" dirty="0" smtClean="0">
                <a:solidFill>
                  <a:srgbClr val="002060"/>
                </a:solidFill>
              </a:rPr>
              <a:t>дворе </a:t>
            </a:r>
            <a:r>
              <a:rPr lang="ru-RU" sz="1600" b="1" dirty="0" smtClean="0">
                <a:solidFill>
                  <a:srgbClr val="002060"/>
                </a:solidFill>
              </a:rPr>
              <a:t>есть раздолье детворе: 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К</a:t>
            </a:r>
            <a:r>
              <a:rPr lang="ru-RU" sz="1600" b="1" dirty="0" smtClean="0">
                <a:solidFill>
                  <a:srgbClr val="002060"/>
                </a:solidFill>
              </a:rPr>
              <a:t>урочке с цыплятами, уточке с утятами, </a:t>
            </a:r>
            <a:r>
              <a:rPr lang="ru-RU" sz="1600" b="1" dirty="0" err="1" smtClean="0">
                <a:solidFill>
                  <a:srgbClr val="002060"/>
                </a:solidFill>
              </a:rPr>
              <a:t>гусочке</a:t>
            </a:r>
            <a:r>
              <a:rPr lang="ru-RU" sz="1600" b="1" dirty="0" smtClean="0">
                <a:solidFill>
                  <a:srgbClr val="002060"/>
                </a:solidFill>
              </a:rPr>
              <a:t> с гусятами.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Есть здесь птица лишь одна, что не с нашего двора. 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Найди птицу не отсюда, помоги добраться к югу!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" name="Applause 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05547" y="3124200"/>
            <a:ext cx="609600" cy="609600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7504" y="6357573"/>
            <a:ext cx="3103023" cy="365125"/>
          </a:xfrm>
        </p:spPr>
        <p:txBody>
          <a:bodyPr/>
          <a:lstStyle/>
          <a:p>
            <a:r>
              <a:rPr lang="ru-RU" dirty="0" smtClean="0"/>
              <a:t>СТАЦЕНКО ЛАРИСА ВИКТОРОВНА, Краснодар логопед-дефектолог, психолог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237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2" name="Picture 12" descr="http://4put.ru/pictures/max/747/229717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://natyazhnyie-potolki.ru/wp-content/uploads/2012/11/renolit-neb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4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12/23869276.4b/0_8cba3_66ca34e1_XL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988840"/>
            <a:ext cx="3092146" cy="267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www.gifki.org/data/media/293/svinya-animatsionnaya-kartinka-0040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970443"/>
            <a:ext cx="1806699" cy="202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http://www.zooclub.ru/attach/fotogal/anima/679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546" y="4797152"/>
            <a:ext cx="1324203" cy="156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http://4put.ru/pictures/max/44/135881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70178"/>
            <a:ext cx="1368152" cy="164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6732240" cy="2389406"/>
          </a:xfrm>
          <a:prstGeom prst="cloud">
            <a:avLst/>
          </a:prstGeom>
          <a:solidFill>
            <a:srgbClr val="CCE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Во дворе у нас котёнок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И красивый поросёнок,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Вдалеке шалит тигрёнок,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На траве сидит щенок.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Кто нежданно к нам явился?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Кто пришёл и заблудился?</a:t>
            </a:r>
          </a:p>
        </p:txBody>
      </p:sp>
      <p:pic>
        <p:nvPicPr>
          <p:cNvPr id="4" name="Applause 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8868" y="3086270"/>
            <a:ext cx="609600" cy="609600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541568" y="6492875"/>
            <a:ext cx="2959007" cy="365125"/>
          </a:xfrm>
        </p:spPr>
        <p:txBody>
          <a:bodyPr/>
          <a:lstStyle/>
          <a:p>
            <a:r>
              <a:rPr lang="ru-RU" dirty="0" smtClean="0"/>
              <a:t>СТАЦЕНКО ЛАРИСА ВИКТОРОВНА, Краснодар логопед-дефектолог, психолог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753</TotalTime>
  <Words>702</Words>
  <Application>Microsoft Office PowerPoint</Application>
  <PresentationFormat>Экран (4:3)</PresentationFormat>
  <Paragraphs>108</Paragraphs>
  <Slides>16</Slides>
  <Notes>2</Notes>
  <HiddenSlides>0</HiddenSlides>
  <MMClips>13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Spring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64</cp:revision>
  <dcterms:created xsi:type="dcterms:W3CDTF">2017-03-28T16:58:03Z</dcterms:created>
  <dcterms:modified xsi:type="dcterms:W3CDTF">2017-03-29T23:10:07Z</dcterms:modified>
</cp:coreProperties>
</file>