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284" r:id="rId3"/>
    <p:sldId id="318" r:id="rId4"/>
    <p:sldId id="321" r:id="rId5"/>
    <p:sldId id="290" r:id="rId6"/>
    <p:sldId id="301" r:id="rId7"/>
    <p:sldId id="291" r:id="rId8"/>
    <p:sldId id="323" r:id="rId9"/>
    <p:sldId id="325" r:id="rId10"/>
    <p:sldId id="312" r:id="rId11"/>
    <p:sldId id="315" r:id="rId12"/>
    <p:sldId id="30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.bilgibende.com/foto/14/03/15/iuuq_NV_00xxx_SL_hbqp_SL_sp0qp_AP_f0L1_KP_TOG3DW7_KP_BZK582NIXS1EE3_SL_kq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45224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Использование метода </a:t>
            </a:r>
            <a:r>
              <a:rPr lang="ru-RU" sz="2400" b="1" dirty="0" err="1" smtClean="0"/>
              <a:t>танцет</a:t>
            </a:r>
            <a:r>
              <a:rPr lang="ru-RU" sz="2400" b="1" dirty="0" err="1" smtClean="0"/>
              <a:t>ерапии</a:t>
            </a:r>
            <a:r>
              <a:rPr lang="ru-RU" sz="2400" b="1" dirty="0" smtClean="0"/>
              <a:t> </a:t>
            </a:r>
            <a:r>
              <a:rPr lang="ru-RU" sz="2400" b="1" dirty="0" smtClean="0"/>
              <a:t>в ДОУ с детьми с ОВЗ.</a:t>
            </a:r>
            <a:br>
              <a:rPr lang="ru-RU" sz="2400" b="1" dirty="0" smtClean="0"/>
            </a:br>
            <a:r>
              <a:rPr lang="ru-RU" sz="2400" b="1" dirty="0" smtClean="0"/>
              <a:t>Подготовила: музыкальный руководитель МДОУ детский сад комбинированного вида № 41 «Кораблик»</a:t>
            </a:r>
            <a:br>
              <a:rPr lang="ru-RU" sz="2400" b="1" dirty="0" smtClean="0"/>
            </a:br>
            <a:r>
              <a:rPr lang="ru-RU" sz="2400" b="1" dirty="0" smtClean="0"/>
              <a:t>2017г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2050" name="Picture 2" descr="http://streetstyledance.ru/assets/Events/6437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3690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16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.bilgibende.com/foto/14/03/15/iuuq_NV_00xxx_SL_hbqp_SL_sp0qp_AP_f0L1_KP_TOG3DW7_KP_BZK582NIXS1EE3_SL_kq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3" y="908720"/>
            <a:ext cx="6624735" cy="540060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- идёт </a:t>
            </a:r>
            <a:r>
              <a:rPr lang="ru-RU" sz="2000" dirty="0"/>
              <a:t>расслабление мышц (снятие «мышечного панциря»);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происходит : 1.выброс </a:t>
            </a:r>
            <a:r>
              <a:rPr lang="ru-RU" sz="2000" dirty="0"/>
              <a:t>гормона радости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/>
              <a:t>эндорфина</a:t>
            </a:r>
            <a:r>
              <a:rPr lang="ru-RU" sz="2000" dirty="0"/>
              <a:t>» в кровь;</a:t>
            </a:r>
            <a:br>
              <a:rPr lang="ru-RU" sz="2000" dirty="0"/>
            </a:br>
            <a:r>
              <a:rPr lang="ru-RU" sz="2000" dirty="0"/>
              <a:t> </a:t>
            </a:r>
            <a:r>
              <a:rPr lang="ru-RU" sz="2000" dirty="0" smtClean="0"/>
              <a:t>                               2. </a:t>
            </a:r>
            <a:r>
              <a:rPr lang="ru-RU" sz="2000" dirty="0" err="1"/>
              <a:t>вброс</a:t>
            </a:r>
            <a:r>
              <a:rPr lang="ru-RU" sz="2000" dirty="0"/>
              <a:t> нейронов в головной мозг,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что </a:t>
            </a:r>
            <a:r>
              <a:rPr lang="ru-RU" sz="2000" dirty="0"/>
              <a:t>активизирует работу обеих </a:t>
            </a:r>
            <a:r>
              <a:rPr lang="ru-RU" sz="2000" dirty="0" err="1"/>
              <a:t>полушариев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r>
              <a:rPr lang="ru-RU" sz="2000" dirty="0" smtClean="0"/>
              <a:t>                                3.СТИмуляция </a:t>
            </a:r>
            <a:r>
              <a:rPr lang="ru-RU" sz="2000" dirty="0"/>
              <a:t>слухового и речевого внимания и восприятия;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- развивается </a:t>
            </a:r>
            <a:r>
              <a:rPr lang="ru-RU" sz="2000" dirty="0" smtClean="0"/>
              <a:t>: 1. ритмический </a:t>
            </a:r>
            <a:r>
              <a:rPr lang="ru-RU" sz="2000" dirty="0"/>
              <a:t>слух;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2.пространственная ориентация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- улучшается обмен </a:t>
            </a:r>
            <a:r>
              <a:rPr lang="ru-RU" sz="2000" dirty="0" smtClean="0"/>
              <a:t>веществ,  кровообращение</a:t>
            </a:r>
            <a:r>
              <a:rPr lang="ru-RU" sz="2000" dirty="0"/>
              <a:t>; </a:t>
            </a:r>
            <a:br>
              <a:rPr lang="ru-RU" sz="2000" dirty="0"/>
            </a:br>
            <a:r>
              <a:rPr lang="ru-RU" sz="2000" dirty="0"/>
              <a:t>- формируются: </a:t>
            </a:r>
            <a:r>
              <a:rPr lang="ru-RU" sz="2000" dirty="0" smtClean="0"/>
              <a:t>1.правильное </a:t>
            </a:r>
            <a:r>
              <a:rPr lang="ru-RU" sz="2000" dirty="0"/>
              <a:t>дыхание;</a:t>
            </a:r>
            <a:br>
              <a:rPr lang="ru-RU" sz="2000" dirty="0"/>
            </a:br>
            <a:r>
              <a:rPr lang="ru-RU" sz="2000" dirty="0"/>
              <a:t>                          </a:t>
            </a:r>
            <a:r>
              <a:rPr lang="ru-RU" sz="2000" dirty="0" smtClean="0"/>
              <a:t>         2.чувства</a:t>
            </a:r>
            <a:r>
              <a:rPr lang="ru-RU" sz="2000" dirty="0"/>
              <a:t>, эмоции;</a:t>
            </a:r>
            <a:br>
              <a:rPr lang="ru-RU" sz="2000" dirty="0"/>
            </a:br>
            <a:r>
              <a:rPr lang="ru-RU" sz="2000" dirty="0"/>
              <a:t>                          </a:t>
            </a:r>
            <a:r>
              <a:rPr lang="ru-RU" sz="2000" dirty="0" smtClean="0"/>
              <a:t>        3. </a:t>
            </a:r>
            <a:r>
              <a:rPr lang="ru-RU" sz="2000" dirty="0"/>
              <a:t>правильная осанка, </a:t>
            </a:r>
            <a:r>
              <a:rPr lang="ru-RU" sz="2000" dirty="0" smtClean="0"/>
              <a:t>пластика;</a:t>
            </a:r>
            <a:br>
              <a:rPr lang="ru-RU" sz="2000" dirty="0" smtClean="0"/>
            </a:br>
            <a:r>
              <a:rPr lang="ru-RU" sz="2000" dirty="0" smtClean="0"/>
              <a:t>- совершенствуется невербальное общение и </a:t>
            </a:r>
            <a:br>
              <a:rPr lang="ru-RU" sz="2000" dirty="0" smtClean="0"/>
            </a:br>
            <a:r>
              <a:rPr lang="ru-RU" sz="2000" dirty="0" err="1" smtClean="0"/>
              <a:t>фатическая</a:t>
            </a:r>
            <a:r>
              <a:rPr lang="ru-RU" sz="2000" dirty="0" smtClean="0"/>
              <a:t> </a:t>
            </a:r>
            <a:r>
              <a:rPr lang="ru-RU" sz="2000" dirty="0"/>
              <a:t>(контактно – </a:t>
            </a:r>
            <a:r>
              <a:rPr lang="ru-RU" sz="2000" dirty="0" smtClean="0"/>
              <a:t>устанавливаемая) </a:t>
            </a:r>
            <a:br>
              <a:rPr lang="ru-RU" sz="2000" dirty="0" smtClean="0"/>
            </a:br>
            <a:r>
              <a:rPr lang="ru-RU" sz="2000" dirty="0" smtClean="0"/>
              <a:t>функции </a:t>
            </a:r>
            <a:r>
              <a:rPr lang="ru-RU" sz="2000" dirty="0"/>
              <a:t>речи;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улучшаются </a:t>
            </a:r>
            <a:r>
              <a:rPr lang="ru-RU" sz="2000" dirty="0"/>
              <a:t>коммуникативные качества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r>
              <a:rPr lang="ru-RU" sz="2000" dirty="0" smtClean="0"/>
              <a:t>- нормализуется нервная деятельность; </a:t>
            </a:r>
            <a:br>
              <a:rPr lang="ru-RU" sz="2000" dirty="0" smtClean="0"/>
            </a:br>
            <a:r>
              <a:rPr lang="ru-RU" sz="2000" dirty="0" smtClean="0"/>
              <a:t> - происходит катарсис </a:t>
            </a:r>
            <a:r>
              <a:rPr lang="ru-RU" sz="2000" dirty="0"/>
              <a:t>(«очищение»).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188640"/>
            <a:ext cx="8280920" cy="648072"/>
          </a:xfrm>
        </p:spPr>
        <p:txBody>
          <a:bodyPr>
            <a:noAutofit/>
          </a:bodyPr>
          <a:lstStyle/>
          <a:p>
            <a:endParaRPr lang="ru-RU" sz="3200" dirty="0" smtClean="0">
              <a:solidFill>
                <a:schemeClr val="tx1"/>
              </a:solidFill>
            </a:endParaRPr>
          </a:p>
          <a:p>
            <a:endParaRPr lang="ru-RU" sz="3200" dirty="0">
              <a:solidFill>
                <a:schemeClr val="tx1"/>
              </a:solidFill>
            </a:endParaRPr>
          </a:p>
          <a:p>
            <a:endParaRPr lang="ru-RU" sz="3200" dirty="0" smtClean="0">
              <a:solidFill>
                <a:schemeClr val="tx1"/>
              </a:solidFill>
            </a:endParaRPr>
          </a:p>
          <a:p>
            <a:r>
              <a:rPr lang="ru-RU" sz="3200" b="1" dirty="0" smtClean="0">
                <a:solidFill>
                  <a:schemeClr val="tx1"/>
                </a:solidFill>
              </a:rPr>
              <a:t>КОРРЕКЦИОННЫЕ ВОЖМОЖНОСТИ ТЕРАПИИ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www.4dancing.ru/files/u5304/530438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1258919"/>
            <a:ext cx="3030874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03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.bilgibende.com/foto/14/03/15/iuuq_NV_00xxx_SL_hbqp_SL_sp0qp_AP_f0L1_KP_TOG3DW7_KP_BZK582NIXS1EE3_SL_kq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7975" y="531524"/>
            <a:ext cx="4336033" cy="6065828"/>
          </a:xfrm>
        </p:spPr>
        <p:txBody>
          <a:bodyPr>
            <a:normAutofit/>
          </a:bodyPr>
          <a:lstStyle/>
          <a:p>
            <a:r>
              <a:rPr lang="ru-RU" sz="2400" dirty="0"/>
              <a:t>- индивидуальная</a:t>
            </a:r>
            <a:r>
              <a:rPr lang="ru-RU" sz="2400" dirty="0" smtClean="0"/>
              <a:t>;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-</a:t>
            </a:r>
            <a:r>
              <a:rPr lang="ru-RU" sz="2400" dirty="0" smtClean="0"/>
              <a:t> </a:t>
            </a:r>
            <a:r>
              <a:rPr lang="ru-RU" sz="2400" dirty="0"/>
              <a:t>парная</a:t>
            </a:r>
            <a:r>
              <a:rPr lang="ru-RU" sz="2400" dirty="0" smtClean="0"/>
              <a:t>;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Малые группы;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-</a:t>
            </a:r>
            <a:r>
              <a:rPr lang="ru-RU" sz="2400" dirty="0" smtClean="0"/>
              <a:t> </a:t>
            </a:r>
            <a:r>
              <a:rPr lang="ru-RU" sz="2400" dirty="0"/>
              <a:t>групповая.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22313" y="1"/>
            <a:ext cx="7772400" cy="62068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ВИДЫ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kreativeimpactdancestudio.com/assets/bigstock-Beautiful-Female-Dancer-52413907-c-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727" y="531524"/>
            <a:ext cx="3024336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promofactor.ru/photos/krujki-dlya-detey-3-let-sevastopol-72318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promofactor.ru/photos/krujki-dlya-detey-3-let-sevastopol-72318-larg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://news.wisc.edu/story_images/0000/1005/2008_09_11_Dance-Therapy-C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84783"/>
            <a:ext cx="3024336" cy="2375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iki.iteach.ru/images/5/53/Dmt_class1_3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48252"/>
            <a:ext cx="3019756" cy="2440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cs312128.vk.me/v312128625/25f7/A0J1Qo8QTF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211" y="4437112"/>
            <a:ext cx="3019756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03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.bilgibende.com/foto/14/03/15/iuuq_NV_00xxx_SL_hbqp_SL_sp0qp_AP_f0L1_KP_TOG3DW7_KP_BZK582NIXS1EE3_SL_kq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75856" y="274638"/>
            <a:ext cx="2880319" cy="553062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Этот метод стал широко использоваться </a:t>
            </a:r>
            <a:br>
              <a:rPr lang="ru-RU" sz="2400" b="1" dirty="0" smtClean="0"/>
            </a:br>
            <a:r>
              <a:rPr lang="ru-RU" sz="2400" b="1" dirty="0" smtClean="0"/>
              <a:t>в работе с дошкольниками </a:t>
            </a:r>
            <a:br>
              <a:rPr lang="ru-RU" sz="2400" b="1" dirty="0" smtClean="0"/>
            </a:br>
            <a:r>
              <a:rPr lang="ru-RU" sz="2400" b="1" dirty="0" smtClean="0"/>
              <a:t>с ОВЗ</a:t>
            </a:r>
            <a:endParaRPr lang="ru-RU" sz="2400" b="1" dirty="0"/>
          </a:p>
        </p:txBody>
      </p:sp>
      <p:pic>
        <p:nvPicPr>
          <p:cNvPr id="5" name="Рисунок 4" descr="G:\ПРОЕКТ РАЗВ. СПОС. (3)\Фото е. И\20140313_104914.jpg"/>
          <p:cNvPicPr/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95536" y="570560"/>
            <a:ext cx="2808312" cy="2210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:\Фото е. И\Копия img3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48427"/>
            <a:ext cx="3024336" cy="2332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:\Фото е. И\img30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259947"/>
            <a:ext cx="2952328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:\Фото е. И\Копия img306.jpg"/>
          <p:cNvPicPr/>
          <p:nvPr/>
        </p:nvPicPr>
        <p:blipFill>
          <a:blip r:embed="rId6" cstate="print"/>
          <a:srcRect r="15018" b="2577"/>
          <a:stretch>
            <a:fillRect/>
          </a:stretch>
        </p:blipFill>
        <p:spPr bwMode="auto">
          <a:xfrm>
            <a:off x="5852712" y="4079927"/>
            <a:ext cx="295232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545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.bilgibende.com/foto/14/03/15/iuuq_NV_00xxx_SL_hbqp_SL_sp0qp_AP_f0L1_KP_TOG3DW7_KP_BZK582NIXS1EE3_SL_kq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3" y="908720"/>
            <a:ext cx="4680519" cy="4860255"/>
          </a:xfrm>
        </p:spPr>
        <p:txBody>
          <a:bodyPr>
            <a:noAutofit/>
          </a:bodyPr>
          <a:lstStyle/>
          <a:p>
            <a:r>
              <a:rPr lang="ru-RU" sz="2400" dirty="0"/>
              <a:t>- </a:t>
            </a:r>
            <a:r>
              <a:rPr lang="ru-RU" sz="2000" dirty="0"/>
              <a:t>научить ребенка снимать напряжение с отдельных групп мышц и всего тела;</a:t>
            </a:r>
            <a:br>
              <a:rPr lang="ru-RU" sz="2000" dirty="0"/>
            </a:br>
            <a:r>
              <a:rPr lang="ru-RU" sz="2000" dirty="0"/>
              <a:t>- развивать двигательную способность; пластическую выразительность, музыкальность, ритмичность, быстроту реакции, координацию движений, воображение (способность к двигательной импровизации); фантазию;</a:t>
            </a:r>
            <a:br>
              <a:rPr lang="ru-RU" sz="2000" dirty="0"/>
            </a:br>
            <a:r>
              <a:rPr lang="ru-RU" sz="2000" dirty="0"/>
              <a:t>- способствовать снижению боязни, страха, тревожности, улучшению настроения;</a:t>
            </a:r>
            <a:br>
              <a:rPr lang="ru-RU" sz="2000" dirty="0"/>
            </a:br>
            <a:r>
              <a:rPr lang="ru-RU" sz="2000" dirty="0"/>
              <a:t>- повысить свою самооценку, социальную активность;</a:t>
            </a:r>
            <a:br>
              <a:rPr lang="ru-RU" sz="2000" dirty="0"/>
            </a:br>
            <a:r>
              <a:rPr lang="ru-RU" sz="2000" dirty="0"/>
              <a:t>- развивать эмоциональность.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22313" y="116632"/>
            <a:ext cx="777240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ЗАДАЧИ</a:t>
            </a:r>
          </a:p>
        </p:txBody>
      </p:sp>
      <p:pic>
        <p:nvPicPr>
          <p:cNvPr id="5" name="Рисунок 4" descr="C:\Users\Администратор\Desktop\Моя аттестация\фотоальбом аттестация\Осень\IMG_1237.JPG"/>
          <p:cNvPicPr/>
          <p:nvPr/>
        </p:nvPicPr>
        <p:blipFill rotWithShape="1">
          <a:blip r:embed="rId3" cstate="print">
            <a:extLst/>
          </a:blip>
          <a:srcRect l="3441" r="14895"/>
          <a:stretch/>
        </p:blipFill>
        <p:spPr bwMode="auto">
          <a:xfrm>
            <a:off x="4860032" y="1052736"/>
            <a:ext cx="3816424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545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.bilgibende.com/foto/14/03/15/iuuq_NV_00xxx_SL_hbqp_SL_sp0qp_AP_f0L1_KP_TOG3DW7_KP_BZK582NIXS1EE3_SL_kq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5" y="1556792"/>
            <a:ext cx="4320479" cy="4212183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1)  «зажим» («перенапряжение») отдельных или всех групп мышц;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2) излишняя разболтанность, развязность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3" y="188641"/>
            <a:ext cx="8208913" cy="86409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2 ВИДА ОТСУТСТВИЯ МЫШЕЧНОЙ СВОБОДЫ</a:t>
            </a:r>
          </a:p>
        </p:txBody>
      </p:sp>
      <p:pic>
        <p:nvPicPr>
          <p:cNvPr id="7176" name="Picture 8" descr="http://www.medvestnik.by/images/storage/news/000026_534551_bi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8" r="17753"/>
          <a:stretch/>
        </p:blipFill>
        <p:spPr bwMode="auto">
          <a:xfrm>
            <a:off x="4283968" y="980728"/>
            <a:ext cx="3556001" cy="2647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moderndance.kiev.ua/wp-content/uploads/2013/12/kinder-tanzunterricht-in-troisdorf-6-monatskarte-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8" r="57404"/>
          <a:stretch/>
        </p:blipFill>
        <p:spPr bwMode="auto">
          <a:xfrm>
            <a:off x="5364088" y="4077072"/>
            <a:ext cx="3384376" cy="242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45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.bilgibende.com/foto/14/03/15/iuuq_NV_00xxx_SL_hbqp_SL_sp0qp_AP_f0L1_KP_TOG3DW7_KP_BZK582NIXS1EE3_SL_kq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1" y="1124744"/>
            <a:ext cx="5184575" cy="5544615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Используется Сочетание заданий </a:t>
            </a:r>
            <a:br>
              <a:rPr lang="ru-RU" sz="2400" dirty="0" smtClean="0"/>
            </a:br>
            <a:r>
              <a:rPr lang="ru-RU" sz="2400" dirty="0" smtClean="0"/>
              <a:t>с использованием музыки и движений, игр и пластических этюдов.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Цель</a:t>
            </a:r>
            <a:r>
              <a:rPr lang="ru-RU" sz="2400" dirty="0" smtClean="0"/>
              <a:t>: исправить эмоционально – психологические недостатки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Дети учатся искусству проявления чувств, душевных порывов,    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используя </a:t>
            </a:r>
            <a:r>
              <a:rPr lang="ru-RU" sz="2400" dirty="0"/>
              <a:t>пластичность </a:t>
            </a:r>
            <a:r>
              <a:rPr lang="ru-RU" sz="2400" dirty="0" smtClean="0"/>
              <a:t>и</a:t>
            </a:r>
            <a:br>
              <a:rPr lang="ru-RU" sz="2400" dirty="0" smtClean="0"/>
            </a:br>
            <a:r>
              <a:rPr lang="ru-RU" sz="2400" dirty="0" smtClean="0"/>
              <a:t>гибкость </a:t>
            </a:r>
            <a:r>
              <a:rPr lang="ru-RU" sz="2400" dirty="0"/>
              <a:t>своего </a:t>
            </a:r>
            <a:r>
              <a:rPr lang="ru-RU" sz="2400" dirty="0" smtClean="0"/>
              <a:t>тела</a:t>
            </a:r>
            <a:br>
              <a:rPr lang="ru-RU" sz="2400" dirty="0" smtClean="0"/>
            </a:br>
            <a:r>
              <a:rPr lang="ru-RU" sz="2400" dirty="0" smtClean="0"/>
              <a:t>(«</a:t>
            </a:r>
            <a:r>
              <a:rPr lang="ru-RU" sz="2400" dirty="0"/>
              <a:t>Злюка», «Ворчун», «Хохотушка»), умению раскрепощения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(«</a:t>
            </a:r>
            <a:r>
              <a:rPr lang="ru-RU" sz="2400" dirty="0"/>
              <a:t>Змейка», «Солнышко», «Облачко»). 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22313" y="260649"/>
            <a:ext cx="7772400" cy="72007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РАЗВИТИЕ ЭМОЦИОНАЛЬНОЙ СФЕРЫ</a:t>
            </a:r>
          </a:p>
        </p:txBody>
      </p:sp>
      <p:pic>
        <p:nvPicPr>
          <p:cNvPr id="8194" name="Picture 2" descr="http://www.maam.ru/upload/blogs/detsad-304525-14246474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289" y="2420888"/>
            <a:ext cx="2880320" cy="2352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xn----7sbbabv2bce0alvfjv3k.xn--p1ai/images/936_zoo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3"/>
          <a:stretch/>
        </p:blipFill>
        <p:spPr bwMode="auto">
          <a:xfrm>
            <a:off x="5076056" y="908720"/>
            <a:ext cx="2871575" cy="2286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myangel62.ru/upload/medialibrary/faf/fafd4da4f292d3c3ea943fb538b06a6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1" b="10717"/>
          <a:stretch/>
        </p:blipFill>
        <p:spPr bwMode="auto">
          <a:xfrm>
            <a:off x="5234182" y="4653136"/>
            <a:ext cx="2711624" cy="2033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45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.bilgibende.com/foto/14/03/15/iuuq_NV_00xxx_SL_hbqp_SL_sp0qp_AP_f0L1_KP_TOG3DW7_KP_BZK582NIXS1EE3_SL_kq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586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12" y="0"/>
            <a:ext cx="8170167" cy="57689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СНЯТИЕ МЫШЕЧНЫХ ЗАЖИМОВ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23528" y="692696"/>
            <a:ext cx="4824536" cy="568863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Упражнения, которые</a:t>
            </a:r>
            <a:r>
              <a:rPr lang="ru-RU" sz="2400" b="1" dirty="0">
                <a:solidFill>
                  <a:schemeClr val="tx1"/>
                </a:solidFill>
              </a:rPr>
              <a:t> дают 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возможность</a:t>
            </a:r>
            <a:r>
              <a:rPr lang="ru-RU" sz="2400" b="1" dirty="0">
                <a:solidFill>
                  <a:schemeClr val="tx1"/>
                </a:solidFill>
              </a:rPr>
              <a:t> ребёнку ощутить 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лёгкость</a:t>
            </a:r>
            <a:r>
              <a:rPr lang="ru-RU" sz="2400" b="1" dirty="0">
                <a:solidFill>
                  <a:schemeClr val="tx1"/>
                </a:solidFill>
              </a:rPr>
              <a:t>, свободу в проявлении своих </a:t>
            </a:r>
            <a:r>
              <a:rPr lang="ru-RU" sz="2400" b="1" dirty="0" smtClean="0">
                <a:solidFill>
                  <a:schemeClr val="tx1"/>
                </a:solidFill>
              </a:rPr>
              <a:t>чувств через</a:t>
            </a:r>
            <a:r>
              <a:rPr lang="ru-RU" sz="2400" b="1" dirty="0">
                <a:solidFill>
                  <a:schemeClr val="tx1"/>
                </a:solidFill>
              </a:rPr>
              <a:t> движение, танец, 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помогают</a:t>
            </a:r>
            <a:r>
              <a:rPr lang="ru-RU" sz="2400" b="1" dirty="0">
                <a:solidFill>
                  <a:schemeClr val="tx1"/>
                </a:solidFill>
              </a:rPr>
              <a:t> формировать игровую 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инициативу</a:t>
            </a:r>
            <a:r>
              <a:rPr lang="ru-RU" sz="2400" b="1" dirty="0">
                <a:solidFill>
                  <a:schemeClr val="tx1"/>
                </a:solidFill>
              </a:rPr>
              <a:t>,  развивающих 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двигательное</a:t>
            </a:r>
            <a:r>
              <a:rPr lang="ru-RU" sz="2400" b="1" dirty="0">
                <a:solidFill>
                  <a:schemeClr val="tx1"/>
                </a:solidFill>
              </a:rPr>
              <a:t>, </a:t>
            </a:r>
            <a:r>
              <a:rPr lang="ru-RU" sz="2400" b="1" dirty="0" smtClean="0">
                <a:solidFill>
                  <a:schemeClr val="tx1"/>
                </a:solidFill>
              </a:rPr>
              <a:t>эмоциональное самовыражение</a:t>
            </a:r>
            <a:r>
              <a:rPr lang="ru-RU" sz="2400" b="1" dirty="0">
                <a:solidFill>
                  <a:schemeClr val="tx1"/>
                </a:solidFill>
              </a:rPr>
              <a:t>. В них  воспитанников </a:t>
            </a:r>
            <a:r>
              <a:rPr lang="ru-RU" sz="2400" b="1" dirty="0" smtClean="0">
                <a:solidFill>
                  <a:schemeClr val="tx1"/>
                </a:solidFill>
              </a:rPr>
              <a:t>ставят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 в определенную ситуацию, 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исходя</a:t>
            </a:r>
            <a:r>
              <a:rPr lang="ru-RU" sz="2400" b="1" dirty="0">
                <a:solidFill>
                  <a:schemeClr val="tx1"/>
                </a:solidFill>
              </a:rPr>
              <a:t> </a:t>
            </a:r>
            <a:r>
              <a:rPr lang="ru-RU" sz="2400" b="1" dirty="0" smtClean="0">
                <a:solidFill>
                  <a:schemeClr val="tx1"/>
                </a:solidFill>
              </a:rPr>
              <a:t>из</a:t>
            </a:r>
            <a:r>
              <a:rPr lang="ru-RU" sz="2400" b="1" dirty="0">
                <a:solidFill>
                  <a:schemeClr val="tx1"/>
                </a:solidFill>
              </a:rPr>
              <a:t> которой, </a:t>
            </a:r>
            <a:r>
              <a:rPr lang="ru-RU" sz="2400" b="1" dirty="0" smtClean="0">
                <a:solidFill>
                  <a:schemeClr val="tx1"/>
                </a:solidFill>
              </a:rPr>
              <a:t>ребята должны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 с помощью мимики, жестов и 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пластики</a:t>
            </a:r>
            <a:r>
              <a:rPr lang="ru-RU" sz="2400" b="1" dirty="0">
                <a:solidFill>
                  <a:schemeClr val="tx1"/>
                </a:solidFill>
              </a:rPr>
              <a:t> тела создать свой этюд или танцевальную импровизацию, 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соответствующую</a:t>
            </a:r>
            <a:r>
              <a:rPr lang="ru-RU" sz="2400" b="1" dirty="0">
                <a:solidFill>
                  <a:schemeClr val="tx1"/>
                </a:solidFill>
              </a:rPr>
              <a:t> характеру музыки.</a:t>
            </a:r>
          </a:p>
        </p:txBody>
      </p:sp>
      <p:pic>
        <p:nvPicPr>
          <p:cNvPr id="5" name="Рисунок 4" descr="G:\ПРОЕКТ РАЗВ. СПОС. (3)\Фото е. И\20140313_104334.jpg"/>
          <p:cNvPicPr/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292080" y="764704"/>
            <a:ext cx="360040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:\Фото е. И\20140313_1039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861048"/>
            <a:ext cx="3384376" cy="2781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545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.bilgibende.com/foto/14/03/15/iuuq_NV_00xxx_SL_hbqp_SL_sp0qp_AP_f0L1_KP_TOG3DW7_KP_BZK582NIXS1EE3_SL_kq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7"/>
            <a:ext cx="8027169" cy="720081"/>
          </a:xfrm>
        </p:spPr>
        <p:txBody>
          <a:bodyPr>
            <a:normAutofit fontScale="90000"/>
          </a:bodyPr>
          <a:lstStyle/>
          <a:p>
            <a:r>
              <a:rPr lang="ru-RU" sz="3200" b="1" dirty="0" err="1" smtClean="0"/>
              <a:t>КОРРЕКЦия</a:t>
            </a:r>
            <a:r>
              <a:rPr lang="ru-RU" sz="3200" b="1" dirty="0" smtClean="0"/>
              <a:t> Коммуникативных НАРУШЕНИЙ</a:t>
            </a:r>
            <a:br>
              <a:rPr lang="ru-RU" sz="3200" b="1" dirty="0" smtClean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9512" y="2204864"/>
            <a:ext cx="4968551" cy="44046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 коррекции</a:t>
            </a:r>
            <a:r>
              <a:rPr lang="ru-RU" sz="2400" b="1" dirty="0">
                <a:solidFill>
                  <a:schemeClr val="tx1"/>
                </a:solidFill>
              </a:rPr>
              <a:t> помогает музыка, 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подобранная</a:t>
            </a:r>
            <a:r>
              <a:rPr lang="ru-RU" sz="2400" b="1" dirty="0">
                <a:solidFill>
                  <a:schemeClr val="tx1"/>
                </a:solidFill>
              </a:rPr>
              <a:t> к серии 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 </a:t>
            </a:r>
            <a:r>
              <a:rPr lang="ru-RU" sz="2400" b="1" dirty="0" err="1">
                <a:solidFill>
                  <a:schemeClr val="tx1"/>
                </a:solidFill>
              </a:rPr>
              <a:t>танцевально</a:t>
            </a:r>
            <a:r>
              <a:rPr lang="ru-RU" sz="2400" b="1" dirty="0">
                <a:solidFill>
                  <a:schemeClr val="tx1"/>
                </a:solidFill>
              </a:rPr>
              <a:t> - импровизационных упражнений: 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«Бабочка» (Э. Григ «Бабочка»), 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«</a:t>
            </a:r>
            <a:r>
              <a:rPr lang="ru-RU" sz="2400" b="1" dirty="0">
                <a:solidFill>
                  <a:schemeClr val="tx1"/>
                </a:solidFill>
              </a:rPr>
              <a:t>Пчёлки» («Вальс» </a:t>
            </a:r>
            <a:r>
              <a:rPr lang="ru-RU" sz="2400" b="1" dirty="0" err="1">
                <a:solidFill>
                  <a:schemeClr val="tx1"/>
                </a:solidFill>
              </a:rPr>
              <a:t>А.Майкапара</a:t>
            </a:r>
            <a:r>
              <a:rPr lang="ru-RU" sz="2400" b="1" dirty="0">
                <a:solidFill>
                  <a:schemeClr val="tx1"/>
                </a:solidFill>
              </a:rPr>
              <a:t>), «Жук» («Котильон» А. </a:t>
            </a:r>
            <a:r>
              <a:rPr lang="ru-RU" sz="2400" b="1" dirty="0" err="1">
                <a:solidFill>
                  <a:schemeClr val="tx1"/>
                </a:solidFill>
              </a:rPr>
              <a:t>Майкапара</a:t>
            </a:r>
            <a:r>
              <a:rPr lang="ru-RU" sz="2400" b="1" dirty="0">
                <a:solidFill>
                  <a:schemeClr val="tx1"/>
                </a:solidFill>
              </a:rPr>
              <a:t>), «Морское дно» (К. </a:t>
            </a:r>
            <a:r>
              <a:rPr lang="ru-RU" sz="2400" b="1" dirty="0" err="1">
                <a:solidFill>
                  <a:schemeClr val="tx1"/>
                </a:solidFill>
              </a:rPr>
              <a:t>Сенс-Санс</a:t>
            </a:r>
            <a:r>
              <a:rPr lang="ru-RU" sz="2400" b="1" dirty="0">
                <a:solidFill>
                  <a:schemeClr val="tx1"/>
                </a:solidFill>
              </a:rPr>
              <a:t> «Аквариум»), «Снежинки» (А. Лапин «Вальс»), </a:t>
            </a:r>
            <a:r>
              <a:rPr lang="ru-RU" sz="2400" b="1" dirty="0" smtClean="0">
                <a:solidFill>
                  <a:schemeClr val="tx1"/>
                </a:solidFill>
              </a:rPr>
              <a:t>«</a:t>
            </a:r>
            <a:r>
              <a:rPr lang="ru-RU" sz="2400" b="1" dirty="0">
                <a:solidFill>
                  <a:schemeClr val="tx1"/>
                </a:solidFill>
              </a:rPr>
              <a:t>Куклы»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(«</a:t>
            </a:r>
            <a:r>
              <a:rPr lang="ru-RU" sz="2400" b="1" dirty="0">
                <a:solidFill>
                  <a:schemeClr val="tx1"/>
                </a:solidFill>
              </a:rPr>
              <a:t>Вальс – шутка» </a:t>
            </a:r>
            <a:r>
              <a:rPr lang="ru-RU" sz="2400" b="1" dirty="0" err="1">
                <a:solidFill>
                  <a:schemeClr val="tx1"/>
                </a:solidFill>
              </a:rPr>
              <a:t>Д.Шостакович</a:t>
            </a:r>
            <a:r>
              <a:rPr lang="ru-RU" sz="2400" b="1" dirty="0">
                <a:solidFill>
                  <a:schemeClr val="tx1"/>
                </a:solidFill>
              </a:rPr>
              <a:t>) и т.д</a:t>
            </a:r>
            <a:r>
              <a:rPr lang="ru-RU" sz="2400" dirty="0"/>
              <a:t>. </a:t>
            </a:r>
          </a:p>
          <a:p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http://xn--80aaaj0a3actv6b.xn--p1ai/wp-content/uploads/2015/02/919823_10151583975833120_1039269125_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2"/>
          <a:stretch/>
        </p:blipFill>
        <p:spPr bwMode="auto">
          <a:xfrm>
            <a:off x="5508104" y="692696"/>
            <a:ext cx="3180589" cy="2898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img.scoop.it/p4Gxd97VEVYCb7gy9V6KVIXXXL4j3HpexhjNOf_P3YmryPKwJ94QGRtDb3Sbc6K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91101"/>
            <a:ext cx="3168352" cy="3102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45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.bilgibende.com/foto/14/03/15/iuuq_NV_00xxx_SL_hbqp_SL_sp0qp_AP_f0L1_KP_TOG3DW7_KP_BZK582NIXS1EE3_SL_kq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74638"/>
            <a:ext cx="3960440" cy="610669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Занятия проводятся </a:t>
            </a:r>
            <a:br>
              <a:rPr lang="ru-RU" sz="2400" b="1" dirty="0" smtClean="0"/>
            </a:br>
            <a:r>
              <a:rPr lang="ru-RU" sz="2400" b="1" dirty="0" smtClean="0"/>
              <a:t>без предметов </a:t>
            </a:r>
            <a:br>
              <a:rPr lang="ru-RU" sz="2400" b="1" dirty="0" smtClean="0"/>
            </a:br>
            <a:r>
              <a:rPr lang="ru-RU" sz="2400" b="1" dirty="0" smtClean="0"/>
              <a:t> и с предметами, </a:t>
            </a:r>
            <a:br>
              <a:rPr lang="ru-RU" sz="2400" b="1" dirty="0" smtClean="0"/>
            </a:br>
            <a:r>
              <a:rPr lang="ru-RU" sz="2400" b="1" dirty="0" smtClean="0"/>
              <a:t>которые позволяют</a:t>
            </a:r>
            <a:r>
              <a:rPr lang="ru-RU" sz="2400" b="1" dirty="0"/>
              <a:t> не только украсить танец,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но </a:t>
            </a:r>
            <a:r>
              <a:rPr lang="ru-RU" sz="2400" b="1" dirty="0"/>
              <a:t>и </a:t>
            </a:r>
            <a:r>
              <a:rPr lang="ru-RU" sz="2400" b="1" dirty="0" smtClean="0"/>
              <a:t>способствуют</a:t>
            </a:r>
            <a:r>
              <a:rPr lang="ru-RU" sz="2400" b="1" dirty="0"/>
              <a:t>  </a:t>
            </a:r>
            <a:r>
              <a:rPr lang="ru-RU" sz="2400" b="1" dirty="0" smtClean="0"/>
              <a:t>тому, что ребёнок легче,</a:t>
            </a:r>
            <a:br>
              <a:rPr lang="ru-RU" sz="2400" b="1" dirty="0" smtClean="0"/>
            </a:br>
            <a:r>
              <a:rPr lang="ru-RU" sz="2400" b="1" dirty="0"/>
              <a:t> свободнее, выразительнее и эмоциональнее  </a:t>
            </a:r>
            <a:r>
              <a:rPr lang="ru-RU" sz="2400" b="1" dirty="0" smtClean="0"/>
              <a:t>может </a:t>
            </a:r>
            <a:r>
              <a:rPr lang="ru-RU" sz="2400" b="1" dirty="0"/>
              <a:t>показать образ, который задаёт </a:t>
            </a:r>
            <a:r>
              <a:rPr lang="ru-RU" sz="2400" b="1" dirty="0" smtClean="0"/>
              <a:t>музыка, что </a:t>
            </a:r>
            <a:r>
              <a:rPr lang="ru-RU" sz="2400" b="1" dirty="0"/>
              <a:t>даёт большой лечебный эффект. </a:t>
            </a:r>
          </a:p>
        </p:txBody>
      </p:sp>
      <p:pic>
        <p:nvPicPr>
          <p:cNvPr id="6" name="Рисунок 5" descr="H:\Фото е. И\20140313_1043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1459" y="202047"/>
            <a:ext cx="2871936" cy="2276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G:\ПРОЕКТ РАЗВ. СПОС. (3)\Фото е. И\20140313_104914.jpg"/>
          <p:cNvPicPr/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419716" y="1350949"/>
            <a:ext cx="2952328" cy="2255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:\Фото е. И\20140313_104538.jpg"/>
          <p:cNvPicPr/>
          <p:nvPr/>
        </p:nvPicPr>
        <p:blipFill rotWithShape="1">
          <a:blip r:embed="rId5" cstate="print"/>
          <a:srcRect t="25028" r="25940"/>
          <a:stretch/>
        </p:blipFill>
        <p:spPr bwMode="auto">
          <a:xfrm>
            <a:off x="4427985" y="3068960"/>
            <a:ext cx="2727920" cy="2173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:\ПРОЕКТ РАЗВ. СПОС. (3)\Фото е. И\20140313_10390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945" y="4381903"/>
            <a:ext cx="2871936" cy="2299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545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.bilgibende.com/foto/14/03/15/iuuq_NV_00xxx_SL_hbqp_SL_sp0qp_AP_f0L1_KP_TOG3DW7_KP_BZK582NIXS1EE3_SL_kq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6012160" cy="6669360"/>
          </a:xfrm>
        </p:spPr>
        <p:txBody>
          <a:bodyPr>
            <a:noAutofit/>
          </a:bodyPr>
          <a:lstStyle/>
          <a:p>
            <a:r>
              <a:rPr lang="ru-RU" sz="2400" b="1" dirty="0" err="1"/>
              <a:t>Т.о</a:t>
            </a:r>
            <a:r>
              <a:rPr lang="ru-RU" sz="2400" b="1" dirty="0"/>
              <a:t>., работа показывает эффективность 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применения </a:t>
            </a:r>
            <a:r>
              <a:rPr lang="ru-RU" sz="2400" b="1" dirty="0" err="1" smtClean="0"/>
              <a:t>танцетерапии</a:t>
            </a:r>
            <a:r>
              <a:rPr lang="ru-RU" sz="2400" b="1" dirty="0"/>
              <a:t>  в </a:t>
            </a:r>
            <a:r>
              <a:rPr lang="ru-RU" sz="2400" b="1" dirty="0" smtClean="0"/>
              <a:t>ДОУ. </a:t>
            </a:r>
            <a:r>
              <a:rPr lang="ru-RU" sz="2400" b="1" dirty="0"/>
              <a:t>Она помогает убрать мышечную </a:t>
            </a:r>
            <a:r>
              <a:rPr lang="ru-RU" sz="2400" b="1" dirty="0" smtClean="0"/>
              <a:t>зажатость</a:t>
            </a:r>
            <a:r>
              <a:rPr lang="ru-RU" sz="2400" b="1" dirty="0"/>
              <a:t>, агрессию, 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развить</a:t>
            </a:r>
            <a:r>
              <a:rPr lang="ru-RU" sz="2400" b="1" dirty="0"/>
              <a:t> воображение, </a:t>
            </a:r>
            <a:r>
              <a:rPr lang="ru-RU" sz="2400" b="1" dirty="0" smtClean="0"/>
              <a:t>фантазию</a:t>
            </a:r>
            <a:r>
              <a:rPr lang="ru-RU" sz="2400" b="1" dirty="0"/>
              <a:t>, 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преодолеть</a:t>
            </a:r>
            <a:r>
              <a:rPr lang="ru-RU" sz="2400" b="1" dirty="0"/>
              <a:t> страхи,  застенчивость, 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неуверенность</a:t>
            </a:r>
            <a:r>
              <a:rPr lang="ru-RU" sz="2400" b="1" dirty="0"/>
              <a:t> в себе; учит слушать и </a:t>
            </a:r>
            <a:r>
              <a:rPr lang="ru-RU" sz="2400" b="1" dirty="0" smtClean="0"/>
              <a:t>слышать музыку</a:t>
            </a:r>
            <a:r>
              <a:rPr lang="ru-RU" sz="2400" b="1" dirty="0"/>
              <a:t>, </a:t>
            </a:r>
            <a:r>
              <a:rPr lang="ru-RU" sz="2400" b="1" dirty="0" smtClean="0"/>
              <a:t>определять</a:t>
            </a:r>
            <a:r>
              <a:rPr lang="ru-RU" sz="2400" b="1" dirty="0"/>
              <a:t>  ритм, 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тембр</a:t>
            </a:r>
            <a:r>
              <a:rPr lang="ru-RU" sz="2400" b="1" dirty="0"/>
              <a:t>,  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согласовывать</a:t>
            </a:r>
            <a:r>
              <a:rPr lang="ru-RU" sz="2400" b="1" dirty="0"/>
              <a:t> движения </a:t>
            </a:r>
            <a:r>
              <a:rPr lang="ru-RU" sz="2400" b="1" dirty="0" smtClean="0"/>
              <a:t>с</a:t>
            </a:r>
            <a:r>
              <a:rPr lang="ru-RU" sz="2400" b="1" dirty="0"/>
              <a:t> музыкой.  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</a:t>
            </a:r>
            <a:r>
              <a:rPr lang="ru-RU" sz="2400" b="1" dirty="0"/>
              <a:t> помощью </a:t>
            </a:r>
            <a:r>
              <a:rPr lang="ru-RU" sz="2400" b="1" dirty="0" smtClean="0"/>
              <a:t>музыкально-ритмических движений </a:t>
            </a:r>
            <a:r>
              <a:rPr lang="ru-RU" sz="2400" b="1" dirty="0"/>
              <a:t>дошкольник  может </a:t>
            </a:r>
            <a:r>
              <a:rPr lang="ru-RU" sz="2400" b="1" dirty="0" smtClean="0"/>
              <a:t>использовать</a:t>
            </a:r>
            <a:br>
              <a:rPr lang="ru-RU" sz="2400" b="1" dirty="0" smtClean="0"/>
            </a:br>
            <a:r>
              <a:rPr lang="ru-RU" sz="2400" b="1" dirty="0"/>
              <a:t> движение для </a:t>
            </a:r>
            <a:r>
              <a:rPr lang="ru-RU" sz="2400" b="1" dirty="0" smtClean="0"/>
              <a:t>более</a:t>
            </a:r>
            <a:r>
              <a:rPr lang="ru-RU" sz="2400" b="1" dirty="0"/>
              <a:t> полного 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выражения</a:t>
            </a:r>
            <a:r>
              <a:rPr lang="ru-RU" sz="2400" b="1" dirty="0"/>
              <a:t> себя, </a:t>
            </a:r>
            <a:r>
              <a:rPr lang="ru-RU" sz="2400" b="1" dirty="0" smtClean="0"/>
              <a:t>своих </a:t>
            </a:r>
            <a:r>
              <a:rPr lang="ru-RU" sz="2400" b="1" dirty="0"/>
              <a:t>чувств, переживаний, отношения к образу и для сохранения своего «Я» в контакте    со сверстниками  и педагогом. </a:t>
            </a:r>
          </a:p>
        </p:txBody>
      </p:sp>
      <p:pic>
        <p:nvPicPr>
          <p:cNvPr id="4" name="Рисунок 3" descr="H:\Фото е. И\Копия img306.jpg"/>
          <p:cNvPicPr/>
          <p:nvPr/>
        </p:nvPicPr>
        <p:blipFill>
          <a:blip r:embed="rId3" cstate="print"/>
          <a:srcRect r="15018" b="2577"/>
          <a:stretch>
            <a:fillRect/>
          </a:stretch>
        </p:blipFill>
        <p:spPr bwMode="auto">
          <a:xfrm>
            <a:off x="5580112" y="476672"/>
            <a:ext cx="324036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:\Фото е. И\Копия img3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429000"/>
            <a:ext cx="316835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545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.bilgibende.com/foto/14/03/15/iuuq_NV_00xxx_SL_hbqp_SL_sp0qp_AP_f0L1_KP_TOG3DW7_KP_BZK582NIXS1EE3_SL_kq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www.akademiealternativa.cz/admin/upload/Don%20Campb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960440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fb2club.ru/netraditsionnye-i-narodnye-praktiki-lecheniya/muzyka-dlya-zdorovya/muzyka-dlya-zdorov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2256">
            <a:off x="2647770" y="2709220"/>
            <a:ext cx="2736462" cy="386097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528392" cy="6106690"/>
          </a:xfrm>
        </p:spPr>
        <p:txBody>
          <a:bodyPr>
            <a:normAutofit/>
          </a:bodyPr>
          <a:lstStyle/>
          <a:p>
            <a:r>
              <a:rPr lang="ru-RU" sz="2400" dirty="0"/>
              <a:t>Дон </a:t>
            </a:r>
            <a:r>
              <a:rPr lang="ru-RU" sz="2400" dirty="0" err="1"/>
              <a:t>Кемпбелл</a:t>
            </a:r>
            <a:r>
              <a:rPr lang="ru-RU" sz="2400" dirty="0"/>
              <a:t> </a:t>
            </a:r>
            <a:r>
              <a:rPr lang="ru-RU" sz="2400" dirty="0" smtClean="0"/>
              <a:t>в своей книге «Эффект Моцарта» писал </a:t>
            </a:r>
            <a:r>
              <a:rPr lang="ru-RU" sz="2400" dirty="0"/>
              <a:t>о том, что есть научные и исторические доказательства того, что связная речь появилась намного  позже, чем движение и музыка.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9545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.bilgibende.com/foto/14/03/15/iuuq_NV_00xxx_SL_hbqp_SL_sp0qp_AP_f0L1_KP_TOG3DW7_KP_BZK582NIXS1EE3_SL_kq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Picture 4" descr="http://justclickit.ru/flash/people/people%20(1579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513" y="980728"/>
            <a:ext cx="268260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otvet.imgsmail.ru/download/25bbd08dc4a3cc5b1178c1359f2b5b1a_i-6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5" y="835701"/>
            <a:ext cx="799288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45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.bilgibende.com/foto/14/03/15/iuuq_NV_00xxx_SL_hbqp_SL_sp0qp_AP_f0L1_KP_TOG3DW7_KP_BZK582NIXS1EE3_SL_kq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7503" y="404664"/>
            <a:ext cx="460851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Движения сопровождали людей всегда. Когда </a:t>
            </a:r>
            <a:r>
              <a:rPr lang="ru-RU" sz="2400" b="1" dirty="0"/>
              <a:t>людям было страшно, когда они собирались на охоту, когда погребали людей, всюду их сопровождали движения, перешедшие затем в танцы. В этих «танцах» жестами, возгласами, движениями люди выражали свои чувства, своё отношение к природе, к своему быту и труду. Конечно, это с трудом можно было назвать «танцами», т.к., движения были однообразны, резки, но со временем они изменились и стали более разнообразными, более плавными и  изящными.</a:t>
            </a:r>
            <a:endParaRPr lang="ru-RU" sz="2400" b="1" dirty="0"/>
          </a:p>
        </p:txBody>
      </p:sp>
      <p:pic>
        <p:nvPicPr>
          <p:cNvPr id="4" name="Picture 2" descr="http://picstons.ru/img/picture/Jan/05/b1eb6015e8a1c3756c0cef9db4b682d4/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7"/>
          <a:stretch/>
        </p:blipFill>
        <p:spPr bwMode="auto">
          <a:xfrm>
            <a:off x="5076056" y="404664"/>
            <a:ext cx="3600400" cy="5976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60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.bilgibende.com/foto/14/03/15/iuuq_NV_00xxx_SL_hbqp_SL_sp0qp_AP_f0L1_KP_TOG3DW7_KP_BZK582NIXS1EE3_SL_kq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888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5" cy="1858218"/>
          </a:xfrm>
        </p:spPr>
        <p:txBody>
          <a:bodyPr>
            <a:noAutofit/>
          </a:bodyPr>
          <a:lstStyle/>
          <a:p>
            <a:r>
              <a:rPr lang="ru-RU" sz="2400" b="1" dirty="0"/>
              <a:t>Известно о том, что музыкой лечили уже с давних времён. Её часто применяли в своей работе древние врачи </a:t>
            </a:r>
            <a:r>
              <a:rPr lang="ru-RU" sz="2400" b="1" dirty="0" smtClean="0"/>
              <a:t>(</a:t>
            </a:r>
            <a:r>
              <a:rPr lang="ru-RU" sz="2400" b="1" dirty="0"/>
              <a:t>работы Гиппократа, </a:t>
            </a:r>
            <a:r>
              <a:rPr lang="ru-RU" sz="2400" b="1" dirty="0" smtClean="0"/>
              <a:t>труды </a:t>
            </a:r>
            <a:r>
              <a:rPr lang="ru-RU" sz="2400" b="1" dirty="0"/>
              <a:t>Авиценны, трактаты китайских и санскриты индийских медиков).</a:t>
            </a:r>
            <a:endParaRPr lang="ru-RU" sz="2400" b="1" dirty="0"/>
          </a:p>
        </p:txBody>
      </p:sp>
      <p:pic>
        <p:nvPicPr>
          <p:cNvPr id="6" name="Picture 4" descr="http://anfiz.ru/books/item/f00/s00/z0000008/pic/00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22" y="1556792"/>
            <a:ext cx="2016223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upload.wikimedia.org/wikipedia/commons/c/cf/Hippocrates_title_page_Frob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9481">
            <a:off x="368321" y="3793901"/>
            <a:ext cx="2082282" cy="2712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scenery.cultural-china.com/chinaWH/upload/user/img/zhongguobaiyi/zhongyizhongyao/baiyuanzhongyizhongyaozhangchongjing/75_2007-11-28-14-32-5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11940"/>
            <a:ext cx="1958376" cy="2834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bookofcels.com/assignments/china/ms2153n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15068" y="4083180"/>
            <a:ext cx="1867338" cy="2642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yogakurort.ru/userfiles/images/patandzhali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69"/>
          <a:stretch/>
        </p:blipFill>
        <p:spPr bwMode="auto">
          <a:xfrm>
            <a:off x="4582406" y="2050499"/>
            <a:ext cx="2149834" cy="2795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ayurv.ru/wp-content/uploads/2007/07/vedas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" t="7861" r="2611" b="5771"/>
          <a:stretch/>
        </p:blipFill>
        <p:spPr bwMode="auto">
          <a:xfrm>
            <a:off x="4946946" y="4328516"/>
            <a:ext cx="1806820" cy="2512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s://im0-tub-ru.yandex.net/i?id=4c56078ee1d2ab3e8a32a07958a0a959-l&amp;n=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41837"/>
            <a:ext cx="2127821" cy="2541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muslimphilosophy.com/sina/gal/The_Canon_of_Medicine_by_ibn_Sina2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" t="1766" r="5389" b="2151"/>
          <a:stretch/>
        </p:blipFill>
        <p:spPr bwMode="auto">
          <a:xfrm rot="412668">
            <a:off x="7221016" y="3939838"/>
            <a:ext cx="1766467" cy="2720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60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.bilgibende.com/foto/14/03/15/iuuq_NV_00xxx_SL_hbqp_SL_sp0qp_AP_f0L1_KP_TOG3DW7_KP_BZK582NIXS1EE3_SL_kq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://www.bankreferatov.ru/Images/C5/9FC9092977ADF443C3256FDD002355C5/%D0%9A%D0%BE%D0%BB%D0%BE%D0%BA%D0%BE%D0%BB%D1%8C%D0%BD%D1%8B%D0%B9%20%D0%B7%D0%B2%D0%BE%D0%BD%20%D0%BD%D0%B0%20%D0%A0%D1%83%D1%81%D0%B8.doc/img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960440" cy="4941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im1-tub-ru.yandex.net/i?id=594120656f57870da364a8b2e4c0856b-l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4248472" cy="49412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На Руси тоже использовали музыку в лечении людей (колокольный звон, хоровое пение).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9545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.bilgibende.com/foto/14/03/15/iuuq_NV_00xxx_SL_hbqp_SL_sp0qp_AP_f0L1_KP_TOG3DW7_KP_BZK582NIXS1EE3_SL_kq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4320479" cy="6250706"/>
          </a:xfrm>
        </p:spPr>
        <p:txBody>
          <a:bodyPr>
            <a:normAutofit/>
          </a:bodyPr>
          <a:lstStyle/>
          <a:p>
            <a:r>
              <a:rPr lang="ru-RU" sz="2400" b="1" dirty="0"/>
              <a:t>А вот к лечению движением пришли сравнительно недавно. Слово </a:t>
            </a:r>
            <a:r>
              <a:rPr lang="ru-RU" sz="2400" b="1" i="1" dirty="0" err="1"/>
              <a:t>кинезетерапия</a:t>
            </a:r>
            <a:r>
              <a:rPr lang="ru-RU" sz="2400" b="1" dirty="0"/>
              <a:t> происходит от слияния 2 слов: «</a:t>
            </a:r>
            <a:r>
              <a:rPr lang="ru-RU" sz="2400" b="1" dirty="0" err="1"/>
              <a:t>кинезе</a:t>
            </a:r>
            <a:r>
              <a:rPr lang="ru-RU" sz="2400" b="1" dirty="0"/>
              <a:t>» (от греч. </a:t>
            </a:r>
            <a:r>
              <a:rPr lang="ru-RU" sz="2400" b="1" dirty="0" err="1"/>
              <a:t>kinesis</a:t>
            </a:r>
            <a:r>
              <a:rPr lang="ru-RU" sz="2400" b="1" dirty="0"/>
              <a:t> - движение) и «терапия»   (от греческого </a:t>
            </a:r>
            <a:r>
              <a:rPr lang="ru-RU" sz="2400" b="1" dirty="0" err="1"/>
              <a:t>therapeia</a:t>
            </a:r>
            <a:r>
              <a:rPr lang="ru-RU" sz="2400" b="1" dirty="0"/>
              <a:t> - «лечение»).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А, соединив движения  с музыкой, появился новый метод  музыкально – двигательная терапия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http://cdn1.meditation-portal.com/wp-content/uploads/2013/04/barbara_snook_leads_a_dance_therapy_class_in_duned_4861e4f8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4684"/>
            <a:ext cx="3810000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45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.bilgibende.com/foto/14/03/15/iuuq_NV_00xxx_SL_hbqp_SL_sp0qp_AP_f0L1_KP_TOG3DW7_KP_BZK582NIXS1EE3_SL_kq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msk.kp.ru/share/i/12/6212338/wr-720.sh-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4824536" cy="3528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boutyourself.ru/assets/tru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5615">
            <a:off x="245695" y="1781751"/>
            <a:ext cx="2049396" cy="2524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ozon-st.cdn.ngenix.net/multimedia/books_covers/10117058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5566">
            <a:off x="307756" y="3007056"/>
            <a:ext cx="1905740" cy="2665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ozon-st.cdn.ngenix.net/multimedia/books_covers/10136824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5212">
            <a:off x="1971385" y="2747403"/>
            <a:ext cx="1688605" cy="2281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2040" y="620688"/>
            <a:ext cx="3960440" cy="590465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Известный русский учёный невропатолог и психиатр </a:t>
            </a:r>
            <a:r>
              <a:rPr lang="ru-RU" sz="2700" b="1" dirty="0" err="1" smtClean="0"/>
              <a:t>В.М</a:t>
            </a:r>
            <a:r>
              <a:rPr lang="ru-RU" sz="2700" b="1" dirty="0" err="1"/>
              <a:t>ю</a:t>
            </a:r>
            <a:r>
              <a:rPr lang="ru-RU" sz="2700" b="1" dirty="0" smtClean="0"/>
              <a:t> Бехтерев считал, что движения </a:t>
            </a:r>
            <a:r>
              <a:rPr lang="ru-RU" sz="2700" b="1" dirty="0"/>
              <a:t>способствуют раскрытию ритмических рефлексов, уравновешивают деятельность нервной системы ребёнка, адаптируют его организм к разным раздражителям (слуховым, зрительным), помогают успокоить </a:t>
            </a:r>
            <a:r>
              <a:rPr lang="ru-RU" sz="2700" b="1" dirty="0" err="1"/>
              <a:t>гиперактивных</a:t>
            </a:r>
            <a:r>
              <a:rPr lang="ru-RU" sz="2700" b="1" dirty="0"/>
              <a:t> детей или же активизировать слишком заторможенных.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http://psycholog-cente.ucoz.ru/oblogka/0903115202_1_titu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0290">
            <a:off x="1685493" y="3957510"/>
            <a:ext cx="1771561" cy="2733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bookriver.ru/img/covers/43688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3531">
            <a:off x="3062298" y="4206636"/>
            <a:ext cx="1900666" cy="2484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45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.bilgibende.com/foto/14/03/15/iuuq_NV_00xxx_SL_hbqp_SL_sp0qp_AP_f0L1_KP_TOG3DW7_KP_BZK582NIXS1EE3_SL_kq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76057" y="303647"/>
            <a:ext cx="3610742" cy="625070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Метод использования танцевальных движений зародился в Англии. Ещё </a:t>
            </a:r>
            <a:r>
              <a:rPr lang="ru-RU" sz="2400" b="1" dirty="0"/>
              <a:t>в 19 веке английские врачи обратили внимание на терапевтическое влияние </a:t>
            </a:r>
            <a:r>
              <a:rPr lang="ru-RU" sz="2400" b="1" dirty="0" smtClean="0"/>
              <a:t>танца </a:t>
            </a:r>
            <a:br>
              <a:rPr lang="ru-RU" sz="2400" b="1" dirty="0" smtClean="0"/>
            </a:br>
            <a:r>
              <a:rPr lang="ru-RU" sz="2400" b="1" dirty="0" smtClean="0"/>
              <a:t>на </a:t>
            </a:r>
            <a:r>
              <a:rPr lang="ru-RU" sz="2400" b="1" dirty="0"/>
              <a:t>больных людей.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Но основателем метода </a:t>
            </a:r>
            <a:r>
              <a:rPr lang="ru-RU" sz="2400" b="1" dirty="0" err="1" smtClean="0"/>
              <a:t>танцетерапии</a:t>
            </a:r>
            <a:r>
              <a:rPr lang="ru-RU" sz="2400" b="1" dirty="0" smtClean="0"/>
              <a:t> считается </a:t>
            </a:r>
            <a:r>
              <a:rPr lang="ru-RU" sz="2400" b="1" dirty="0" err="1" smtClean="0"/>
              <a:t>Мэрион</a:t>
            </a:r>
            <a:r>
              <a:rPr lang="ru-RU" sz="2400" b="1" dirty="0" smtClean="0"/>
              <a:t> Чейз (танцовщица и, впоследствии, педагог)</a:t>
            </a:r>
            <a:endParaRPr lang="ru-RU" sz="2400" b="1" dirty="0"/>
          </a:p>
        </p:txBody>
      </p:sp>
      <p:pic>
        <p:nvPicPr>
          <p:cNvPr id="1028" name="Picture 4" descr="http://www.zwalls.ru/pic/201502/2880x1800/zwalls.ru-487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464496" cy="6192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0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.bilgibende.com/foto/14/03/15/iuuq_NV_00xxx_SL_hbqp_SL_sp0qp_AP_f0L1_KP_TOG3DW7_KP_BZK582NIXS1EE3_SL_kq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799" cy="6250706"/>
          </a:xfrm>
        </p:spPr>
        <p:txBody>
          <a:bodyPr>
            <a:normAutofit/>
          </a:bodyPr>
          <a:lstStyle/>
          <a:p>
            <a:r>
              <a:rPr lang="ru-RU" sz="2400" b="1" dirty="0"/>
              <a:t>Но основателем метода </a:t>
            </a:r>
            <a:r>
              <a:rPr lang="ru-RU" sz="2400" b="1" dirty="0" err="1"/>
              <a:t>танцетерапии</a:t>
            </a:r>
            <a:r>
              <a:rPr lang="ru-RU" sz="2400" b="1" dirty="0"/>
              <a:t> считается </a:t>
            </a:r>
            <a:r>
              <a:rPr lang="ru-RU" sz="2400" b="1" dirty="0" err="1"/>
              <a:t>Мэрион</a:t>
            </a:r>
            <a:r>
              <a:rPr lang="ru-RU" sz="2400" b="1" dirty="0"/>
              <a:t> Чейз (танцовщица и, впоследствии, </a:t>
            </a:r>
            <a:r>
              <a:rPr lang="ru-RU" sz="2400" b="1" dirty="0" smtClean="0"/>
              <a:t>педагог). Она в </a:t>
            </a:r>
            <a:r>
              <a:rPr lang="ru-RU" sz="2400" b="1" dirty="0"/>
              <a:t>40-вые годы </a:t>
            </a:r>
            <a:r>
              <a:rPr lang="en-US" sz="2400" b="1" dirty="0"/>
              <a:t>XX </a:t>
            </a:r>
            <a:r>
              <a:rPr lang="ru-RU" sz="2400" b="1" dirty="0"/>
              <a:t>века создала методику подхода к танцевальным движениям, при которых её ученики за счёт раскрепощения и свободы этих движений более эмоционально передавали танцевальный образ, меньше обращая внимание на технику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  <p:pic>
        <p:nvPicPr>
          <p:cNvPr id="4" name="Picture 2" descr="http://365barrington.com/wp-content/uploads/2015/03/Post-Marian-Ch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3888432" cy="6120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31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408</Words>
  <Application>Microsoft Office PowerPoint</Application>
  <PresentationFormat>Экран (4:3)</PresentationFormat>
  <Paragraphs>44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Использование метода танцетерапии в ДОУ с детьми с ОВЗ. Подготовила: музыкальный руководитель МДОУ детский сад комбинированного вида № 41 «Кораблик» 2017г.</vt:lpstr>
      <vt:lpstr>Дон Кемпбелл в своей книге «Эффект Моцарта» писал о том, что есть научные и исторические доказательства того, что связная речь появилась намного  позже, чем движение и музыка. </vt:lpstr>
      <vt:lpstr>Презентация PowerPoint</vt:lpstr>
      <vt:lpstr>Известно о том, что музыкой лечили уже с давних времён. Её часто применяли в своей работе древние врачи (работы Гиппократа, труды Авиценны, трактаты китайских и санскриты индийских медиков).</vt:lpstr>
      <vt:lpstr>На Руси тоже использовали музыку в лечении людей (колокольный звон, хоровое пение).</vt:lpstr>
      <vt:lpstr>А вот к лечению движением пришли сравнительно недавно. Слово кинезетерапия происходит от слияния 2 слов: «кинезе» (от греч. kinesis - движение) и «терапия»   (от греческого therapeia - «лечение»).  А, соединив движения  с музыкой, появился новый метод  музыкально – двигательная терапия </vt:lpstr>
      <vt:lpstr>Известный русский учёный невропатолог и психиатр В.Мю Бехтерев считал, что движения способствуют раскрытию ритмических рефлексов, уравновешивают деятельность нервной системы ребёнка, адаптируют его организм к разным раздражителям (слуховым, зрительным), помогают успокоить гиперактивных детей или же активизировать слишком заторможенных.  </vt:lpstr>
      <vt:lpstr>Метод использования танцевальных движений зародился в Англии. Ещё в 19 веке английские врачи обратили внимание на терапевтическое влияние танца  на больных людей.  Но основателем метода танцетерапии считается Мэрион Чейз (танцовщица и, впоследствии, педагог)</vt:lpstr>
      <vt:lpstr>Но основателем метода танцетерапии считается Мэрион Чейз (танцовщица и, впоследствии, педагог). Она в 40-вые годы XX века создала методику подхода к танцевальным движениям, при которых её ученики за счёт раскрепощения и свободы этих движений более эмоционально передавали танцевальный образ, меньше обращая внимание на технику. </vt:lpstr>
      <vt:lpstr>- идёт расслабление мышц (снятие «мышечного панциря»);  - происходит : 1.выброс гормона радости  «эндорфина» в кровь;                                 2. вброс нейронов в головной мозг,  что активизирует работу обеих полушариев;                                 3.СТИмуляция слухового и речевого внимания и восприятия; - развивается : 1. ритмический слух;                                   2.пространственная ориентация - улучшается обмен веществ,  кровообращение;  - формируются: 1.правильное дыхание;                                    2.чувства, эмоции;                                   3. правильная осанка, пластика; - совершенствуется невербальное общение и  фатическая (контактно – устанавливаемая)  функции речи; - улучшаются коммуникативные качества; - нормализуется нервная деятельность;   - происходит катарсис («очищение»).</vt:lpstr>
      <vt:lpstr>- индивидуальная;    - парная;    - Малые группы;     - групповая. </vt:lpstr>
      <vt:lpstr>Этот метод стал широко использоваться  в работе с дошкольниками  с ОВЗ</vt:lpstr>
      <vt:lpstr>- научить ребенка снимать напряжение с отдельных групп мышц и всего тела; - развивать двигательную способность; пластическую выразительность, музыкальность, ритмичность, быстроту реакции, координацию движений, воображение (способность к двигательной импровизации); фантазию; - способствовать снижению боязни, страха, тревожности, улучшению настроения; - повысить свою самооценку, социальную активность; - развивать эмоциональность. </vt:lpstr>
      <vt:lpstr>1)  «зажим» («перенапряжение») отдельных или всех групп мышц;      2) излишняя разболтанность, развязность </vt:lpstr>
      <vt:lpstr>Используется Сочетание заданий  с использованием музыки и движений, игр и пластических этюдов.  Цель: исправить эмоционально – психологические недостатки  Дети учатся искусству проявления чувств, душевных порывов,       используя пластичность и гибкость своего тела («Злюка», «Ворчун», «Хохотушка»), умению раскрепощения  («Змейка», «Солнышко», «Облачко»). </vt:lpstr>
      <vt:lpstr>СНЯТИЕ МЫШЕЧНЫХ ЗАЖИМОВ</vt:lpstr>
      <vt:lpstr>КОРРЕКЦия Коммуникативных НАРУШЕНИЙ  </vt:lpstr>
      <vt:lpstr>Занятия проводятся  без предметов   и с предметами,  которые позволяют не только украсить танец,  но и способствуют  тому, что ребёнок легче,  свободнее, выразительнее и эмоциональнее  может показать образ, который задаёт музыка, что даёт большой лечебный эффект. </vt:lpstr>
      <vt:lpstr>Т.о., работа показывает эффективность  применения танцетерапии  в ДОУ. Она помогает убрать мышечную зажатость, агрессию,  развить воображение, фантазию,  преодолеть страхи,  застенчивость,  неуверенность в себе; учит слушать и слышать музыку, определять  ритм,  тембр,   согласовывать движения с музыкой.   С помощью музыкально-ритмических движений дошкольник  может использовать  движение для более полного  выражения себя, своих чувств, переживаний, отношения к образу и для сохранения своего «Я» в контакте    со сверстниками  и педагогом.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XTreme.ws</cp:lastModifiedBy>
  <cp:revision>46</cp:revision>
  <dcterms:created xsi:type="dcterms:W3CDTF">2016-04-05T13:43:25Z</dcterms:created>
  <dcterms:modified xsi:type="dcterms:W3CDTF">2017-03-28T10:02:30Z</dcterms:modified>
</cp:coreProperties>
</file>