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28"/>
  </p:notesMasterIdLst>
  <p:handoutMasterIdLst>
    <p:handoutMasterId r:id="rId29"/>
  </p:handoutMasterIdLst>
  <p:sldIdLst>
    <p:sldId id="256" r:id="rId3"/>
    <p:sldId id="270" r:id="rId4"/>
    <p:sldId id="267" r:id="rId5"/>
    <p:sldId id="257" r:id="rId6"/>
    <p:sldId id="271" r:id="rId7"/>
    <p:sldId id="291" r:id="rId8"/>
    <p:sldId id="273" r:id="rId9"/>
    <p:sldId id="274" r:id="rId10"/>
    <p:sldId id="275" r:id="rId11"/>
    <p:sldId id="282" r:id="rId12"/>
    <p:sldId id="283" r:id="rId13"/>
    <p:sldId id="280" r:id="rId14"/>
    <p:sldId id="277" r:id="rId15"/>
    <p:sldId id="278" r:id="rId16"/>
    <p:sldId id="281" r:id="rId17"/>
    <p:sldId id="287" r:id="rId18"/>
    <p:sldId id="288" r:id="rId19"/>
    <p:sldId id="289" r:id="rId20"/>
    <p:sldId id="290" r:id="rId21"/>
    <p:sldId id="266" r:id="rId22"/>
    <p:sldId id="285" r:id="rId23"/>
    <p:sldId id="286" r:id="rId24"/>
    <p:sldId id="279" r:id="rId25"/>
    <p:sldId id="284" r:id="rId26"/>
    <p:sldId id="26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713" autoAdjust="0"/>
  </p:normalViewPr>
  <p:slideViewPr>
    <p:cSldViewPr snapToGrid="0">
      <p:cViewPr varScale="1">
        <p:scale>
          <a:sx n="70" d="100"/>
          <a:sy n="70" d="100"/>
        </p:scale>
        <p:origin x="73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-3810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B33BB8-6C7A-4BE0-9B55-9EAC48D52EC6}" type="datetimeFigureOut">
              <a:rPr lang="ru-RU" smtClean="0"/>
              <a:pPr/>
              <a:t>05.03.2017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7AA83-DE31-4E93-AB07-EF7FB05F667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12903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11EF64-F73B-4314-BB6F-BC0937BBDF19}" type="datetimeFigureOut">
              <a:rPr lang="ru-RU" smtClean="0"/>
              <a:pPr/>
              <a:t>05.03.2017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</a:t>
            </a:r>
            <a:r>
              <a:rPr lang="ru-RU" noProof="0" dirty="0"/>
              <a:t>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5E2820-AFE1-45FA-949E-17BDB534E1D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7997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935E2820-AFE1-45FA-949E-17BDB534E1DC}" type="slidenum">
              <a:rPr lang="en-US" sz="1200" b="0" i="0">
                <a:latin typeface="Euphemia"/>
                <a:ea typeface="+mn-ea"/>
                <a:cs typeface="+mn-cs"/>
              </a:rPr>
              <a:pPr algn="r" defTabSz="914400">
                <a:buNone/>
              </a:pPr>
              <a:t>1</a:t>
            </a:fld>
            <a:endParaRPr lang="en-US" sz="1200" b="0" i="0"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991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77542409-6A04-4DC6-AC3A-D3758287A8F2}" type="slidenum">
              <a:rPr lang="en-US" sz="1200" b="0" i="0">
                <a:latin typeface="Euphemia"/>
                <a:ea typeface="+mn-ea"/>
                <a:cs typeface="+mn-cs"/>
              </a:rPr>
              <a:pPr algn="r" defTabSz="914400">
                <a:buNone/>
              </a:pPr>
              <a:t>2</a:t>
            </a:fld>
            <a:endParaRPr lang="en-US" sz="1200" b="0" i="0"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45359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77542409-6A04-4DC6-AC3A-D3758287A8F2}" type="slidenum">
              <a:rPr lang="en-US" sz="1200" b="0" i="0">
                <a:latin typeface="Euphemia"/>
                <a:ea typeface="+mn-ea"/>
                <a:cs typeface="+mn-cs"/>
              </a:rPr>
              <a:pPr algn="r" defTabSz="914400">
                <a:buNone/>
              </a:pPr>
              <a:t>4</a:t>
            </a:fld>
            <a:endParaRPr lang="en-US" sz="1200" b="0" i="0"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09355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77542409-6A04-4DC6-AC3A-D3758287A8F2}" type="slidenum">
              <a:rPr lang="en-US" sz="1200" b="0" i="0">
                <a:latin typeface="Euphemia"/>
                <a:ea typeface="+mn-ea"/>
                <a:cs typeface="+mn-cs"/>
              </a:rPr>
              <a:pPr algn="r" defTabSz="914400">
                <a:buNone/>
              </a:pPr>
              <a:t>5</a:t>
            </a:fld>
            <a:endParaRPr lang="en-US" sz="1200" b="0" i="0"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78451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ru-RU" smtClean="0"/>
              <a:pPr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9549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65213" y="304800"/>
            <a:ext cx="7091361" cy="2793906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66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65213" y="3108804"/>
            <a:ext cx="7091361" cy="8382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B9702-7FBF-4720-8670-571C5E7EEDDE}" type="datetime1">
              <a:rPr lang="ru-RU" smtClean="0"/>
              <a:pPr/>
              <a:t>05.03.2017</a:t>
            </a:fld>
            <a:endParaRPr lang="ru-RU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0547085"/>
      </p:ext>
    </p:extLst>
  </p:cSld>
  <p:clrMapOvr>
    <a:masterClrMapping/>
  </p:clrMapOvr>
  <p:transition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27AEA-BBBB-4C9B-AB23-214EAA8AB789}" type="datetime1">
              <a:rPr lang="ru-RU" smtClean="0"/>
              <a:pPr/>
              <a:t>05.03.2017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7666413"/>
      </p:ext>
    </p:extLst>
  </p:cSld>
  <p:clrMapOvr>
    <a:masterClrMapping/>
  </p:clrMapOvr>
  <p:transition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865014" y="304801"/>
            <a:ext cx="1715800" cy="5410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209800" y="304801"/>
            <a:ext cx="7502814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CA30-F5CD-4CA0-B16A-349C6F830700}" type="datetime1">
              <a:rPr lang="ru-RU" smtClean="0"/>
              <a:pPr/>
              <a:t>05.03.2017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9497733"/>
      </p:ext>
    </p:extLst>
  </p:cSld>
  <p:clrMapOvr>
    <a:masterClrMapping/>
  </p:clrMapOvr>
  <p:transition>
    <p:split orient="vert"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AF48E-ABA0-4B58-B562-D1D7408067C4}" type="datetime1">
              <a:rPr lang="ru-RU" smtClean="0"/>
              <a:pPr/>
              <a:t>05.03.2017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9990516"/>
      </p:ext>
    </p:extLst>
  </p:cSld>
  <p:clrMapOvr>
    <a:masterClrMapping/>
  </p:clrMapOvr>
  <p:transition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80013" y="1600200"/>
            <a:ext cx="6400801" cy="2486025"/>
          </a:xfrm>
        </p:spPr>
        <p:txBody>
          <a:bodyPr anchor="b">
            <a:normAutofit/>
          </a:bodyPr>
          <a:lstStyle>
            <a:lvl1pPr>
              <a:defRPr sz="52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180011" y="4105029"/>
            <a:ext cx="6400801" cy="9144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034C-8BD9-4B0C-893B-33834FAB227F}" type="datetime1">
              <a:rPr lang="ru-RU" smtClean="0"/>
              <a:pPr/>
              <a:t>05.03.2017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7916424"/>
      </p:ext>
    </p:extLst>
  </p:cSld>
  <p:clrMapOvr>
    <a:masterClrMapping/>
  </p:clrMapOvr>
  <p:transition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208213" y="1600200"/>
            <a:ext cx="4572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008813" y="1600200"/>
            <a:ext cx="4572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787AA-CBCD-47F9-A04C-7106C508CDE4}" type="datetime1">
              <a:rPr lang="ru-RU" smtClean="0"/>
              <a:pPr/>
              <a:t>05.03.2017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7751287"/>
      </p:ext>
    </p:extLst>
  </p:cSld>
  <p:clrMapOvr>
    <a:masterClrMapping/>
  </p:clrMapOvr>
  <p:transition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4572000" cy="82391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208213" y="2505075"/>
            <a:ext cx="4572000" cy="33375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7008813" y="1600200"/>
            <a:ext cx="4572000" cy="82391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7008813" y="2505075"/>
            <a:ext cx="4572000" cy="33375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CC9DD-75F5-4611-BA0B-CFB1A226639C}" type="datetime1">
              <a:rPr lang="ru-RU" smtClean="0"/>
              <a:pPr/>
              <a:t>05.03.2017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3046372"/>
      </p:ext>
    </p:extLst>
  </p:cSld>
  <p:clrMapOvr>
    <a:masterClrMapping/>
  </p:clrMapOvr>
  <p:transition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0F1F9-2D3D-4243-878F-D000C3F2A1C4}" type="datetime1">
              <a:rPr lang="ru-RU" smtClean="0"/>
              <a:pPr/>
              <a:t>05.03.2017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8309392"/>
      </p:ext>
    </p:extLst>
  </p:cSld>
  <p:clrMapOvr>
    <a:masterClrMapping/>
  </p:clrMapOvr>
  <p:transition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CBE8-1824-4658-A8BB-BECFAEB7E35A}" type="datetime1">
              <a:rPr lang="ru-RU" smtClean="0"/>
              <a:pPr/>
              <a:t>05.03.2017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2526820"/>
      </p:ext>
    </p:extLst>
  </p:cSld>
  <p:clrMapOvr>
    <a:masterClrMapping/>
  </p:clrMapOvr>
  <p:transition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3813" y="533400"/>
            <a:ext cx="6858000" cy="4800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5CD17-C377-4DE5-9FCA-CC7471605C58}" type="datetime1">
              <a:rPr lang="ru-RU" smtClean="0"/>
              <a:pPr/>
              <a:t>05.03.2017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7700675"/>
      </p:ext>
    </p:extLst>
  </p:cSld>
  <p:clrMapOvr>
    <a:masterClrMapping/>
  </p:clrMapOvr>
  <p:transition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E9F02-BE96-4BAE-86A5-1FA60D24CAE2}" type="datetime1">
              <a:rPr lang="ru-RU" smtClean="0"/>
              <a:pPr/>
              <a:t>05.03.2017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9301748"/>
      </p:ext>
    </p:extLst>
  </p:cSld>
  <p:clrMapOvr>
    <a:masterClrMapping/>
  </p:clrMapOvr>
  <p:transition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</a:t>
            </a:r>
            <a:r>
              <a:rPr lang="ru-RU" noProof="0" dirty="0"/>
              <a:t>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9D3B9702-7FBF-4720-8670-571C5E7EEDDE}" type="datetime1">
              <a:rPr lang="ru-RU" smtClean="0"/>
              <a:pPr/>
              <a:t>05.03.2017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>
                <a:solidFill>
                  <a:schemeClr val="accent2"/>
                </a:solidFill>
              </a:defRPr>
            </a:lvl1pPr>
          </a:lstStyle>
          <a:p>
            <a:fld id="{8FDBFFB2-86D9-4B8F-A59A-553A60B94BB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0255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split orient="vert"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24158" y="897725"/>
            <a:ext cx="7924042" cy="279390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4800" b="1" dirty="0"/>
              <a:t>Способы развития логического мышления у детей старшего дошкольного возраста</a:t>
            </a:r>
            <a:endParaRPr lang="ru-RU" sz="4800" b="0" i="0" dirty="0">
              <a:solidFill>
                <a:srgbClr val="595959"/>
              </a:solidFill>
              <a:latin typeface="Euphemia"/>
              <a:ea typeface="+mj-ea"/>
              <a:cs typeface="+mj-cs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83459" y="5823868"/>
            <a:ext cx="8036456" cy="838200"/>
          </a:xfrm>
        </p:spPr>
        <p:txBody>
          <a:bodyPr/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b="1" dirty="0">
                <a:solidFill>
                  <a:srgbClr val="DF5327"/>
                </a:solidFill>
              </a:rPr>
              <a:t>Оп</a:t>
            </a:r>
            <a:r>
              <a:rPr lang="ru-RU" sz="2400" b="1" i="0" dirty="0">
                <a:solidFill>
                  <a:srgbClr val="DF5327"/>
                </a:solidFill>
              </a:rPr>
              <a:t>ыт работы воспитателя МДОУ детский сад № 21 Рыбиной Ольги Юрьевны</a:t>
            </a:r>
          </a:p>
        </p:txBody>
      </p:sp>
    </p:spTree>
    <p:extLst>
      <p:ext uri="{BB962C8B-B14F-4D97-AF65-F5344CB8AC3E}">
        <p14:creationId xmlns:p14="http://schemas.microsoft.com/office/powerpoint/2010/main" val="35784225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53241" y="600891"/>
            <a:ext cx="4806541" cy="708382"/>
          </a:xfrm>
        </p:spPr>
        <p:txBody>
          <a:bodyPr/>
          <a:lstStyle/>
          <a:p>
            <a:r>
              <a:rPr lang="ru-RU" b="1" dirty="0" smtClean="0">
                <a:solidFill>
                  <a:srgbClr val="760000"/>
                </a:solidFill>
                <a:latin typeface="Comic Sans MS" pitchFamily="66" charset="0"/>
              </a:rPr>
              <a:t>Квадрат </a:t>
            </a:r>
            <a:r>
              <a:rPr lang="ru-RU" b="1" dirty="0" err="1" smtClean="0">
                <a:solidFill>
                  <a:srgbClr val="760000"/>
                </a:solidFill>
                <a:latin typeface="Comic Sans MS" pitchFamily="66" charset="0"/>
              </a:rPr>
              <a:t>Воскобовича</a:t>
            </a:r>
            <a:endParaRPr lang="ru-RU" b="1" dirty="0">
              <a:solidFill>
                <a:srgbClr val="760000"/>
              </a:solidFill>
              <a:latin typeface="Comic Sans MS" pitchFamily="66" charset="0"/>
            </a:endParaRPr>
          </a:p>
        </p:txBody>
      </p:sp>
      <p:pic>
        <p:nvPicPr>
          <p:cNvPr id="5" name="Рисунок 4" descr="P1020328.JPG"/>
          <p:cNvPicPr>
            <a:picLocks noChangeAspect="1"/>
          </p:cNvPicPr>
          <p:nvPr/>
        </p:nvPicPr>
        <p:blipFill>
          <a:blip r:embed="rId2" cstate="print"/>
          <a:srcRect l="1570" r="1570"/>
          <a:stretch>
            <a:fillRect/>
          </a:stretch>
        </p:blipFill>
        <p:spPr>
          <a:xfrm>
            <a:off x="5878285" y="1693710"/>
            <a:ext cx="5385752" cy="37143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 descr="P1020330.JPG"/>
          <p:cNvPicPr>
            <a:picLocks noChangeAspect="1"/>
          </p:cNvPicPr>
          <p:nvPr/>
        </p:nvPicPr>
        <p:blipFill>
          <a:blip r:embed="rId3" cstate="print"/>
          <a:srcRect l="20269" t="6667" r="18530" b="2667"/>
          <a:stretch>
            <a:fillRect/>
          </a:stretch>
        </p:blipFill>
        <p:spPr>
          <a:xfrm>
            <a:off x="1188719" y="1785185"/>
            <a:ext cx="3344091" cy="33093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0201018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72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01337" y="1907178"/>
            <a:ext cx="4319452" cy="32395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1742213" y="945270"/>
            <a:ext cx="24208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Лабиринты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4" name="Рисунок 3" descr="P10203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76411" y="1881051"/>
            <a:ext cx="4913953" cy="32825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6805749" y="1005840"/>
            <a:ext cx="29097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760000"/>
                </a:solidFill>
                <a:latin typeface="Comic Sans MS" pitchFamily="66" charset="0"/>
              </a:rPr>
              <a:t>Головоломки</a:t>
            </a:r>
            <a:endParaRPr lang="ru-RU" sz="3200" b="1" dirty="0">
              <a:solidFill>
                <a:srgbClr val="76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647156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267074" y="807707"/>
            <a:ext cx="37433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Кубики Никитина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3" name="Рисунок 2" descr="DSCN72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81897" y="1665369"/>
            <a:ext cx="5917474" cy="44381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55224699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3338" y="638174"/>
            <a:ext cx="4916487" cy="657491"/>
          </a:xfrm>
        </p:spPr>
        <p:txBody>
          <a:bodyPr/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Геометрические бусы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96125" y="714375"/>
            <a:ext cx="31388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Продолжи ряд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4" name="Рисунок 3" descr="DSCN72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6435" y="1711236"/>
            <a:ext cx="4511040" cy="3383280"/>
          </a:xfrm>
          <a:prstGeom prst="rect">
            <a:avLst/>
          </a:prstGeom>
          <a:ln w="1905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 descr="P1020331.JPG"/>
          <p:cNvPicPr>
            <a:picLocks noChangeAspect="1"/>
          </p:cNvPicPr>
          <p:nvPr/>
        </p:nvPicPr>
        <p:blipFill>
          <a:blip r:embed="rId3" cstate="print"/>
          <a:srcRect r="5064"/>
          <a:stretch>
            <a:fillRect/>
          </a:stretch>
        </p:blipFill>
        <p:spPr>
          <a:xfrm>
            <a:off x="6492240" y="1698990"/>
            <a:ext cx="4807131" cy="338246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70201018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1448838">
            <a:off x="1721849" y="502376"/>
            <a:ext cx="35652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Закономерности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431178">
            <a:off x="8450853" y="1089115"/>
            <a:ext cx="16428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Судоку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4" name="Рисунок 3" descr="P10203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437115">
            <a:off x="927462" y="1297594"/>
            <a:ext cx="5664456" cy="378385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P10203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347470">
            <a:off x="6636388" y="1946366"/>
            <a:ext cx="4401725" cy="382466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679647156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01165" y="518159"/>
            <a:ext cx="2278062" cy="676541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Пятнашки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3" name="Рисунок 2" descr="DSCN72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47850" y="1436914"/>
            <a:ext cx="5590903" cy="41931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955224699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44461" y="793631"/>
            <a:ext cx="82654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760000"/>
                </a:solidFill>
                <a:latin typeface="Comic Sans MS" pitchFamily="66" charset="0"/>
              </a:rPr>
              <a:t>Игры с логическими блоками </a:t>
            </a:r>
            <a:r>
              <a:rPr lang="ru-RU" sz="3200" b="1" dirty="0" err="1" smtClean="0">
                <a:solidFill>
                  <a:srgbClr val="760000"/>
                </a:solidFill>
                <a:latin typeface="Comic Sans MS" pitchFamily="66" charset="0"/>
              </a:rPr>
              <a:t>Дьенеша</a:t>
            </a:r>
            <a:endParaRPr lang="ru-RU" sz="3200" b="1" dirty="0">
              <a:solidFill>
                <a:srgbClr val="760000"/>
              </a:solidFill>
              <a:latin typeface="Comic Sans MS" pitchFamily="66" charset="0"/>
            </a:endParaRPr>
          </a:p>
        </p:txBody>
      </p:sp>
      <p:pic>
        <p:nvPicPr>
          <p:cNvPr id="3" name="Рисунок 2" descr="DSCN7234.JPG"/>
          <p:cNvPicPr>
            <a:picLocks noChangeAspect="1"/>
          </p:cNvPicPr>
          <p:nvPr/>
        </p:nvPicPr>
        <p:blipFill>
          <a:blip r:embed="rId2" cstate="print"/>
          <a:srcRect b="38987"/>
          <a:stretch>
            <a:fillRect/>
          </a:stretch>
        </p:blipFill>
        <p:spPr>
          <a:xfrm>
            <a:off x="2967485" y="1940943"/>
            <a:ext cx="6258679" cy="28639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79647156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33084" r="30735"/>
          <a:stretch/>
        </p:blipFill>
        <p:spPr bwMode="auto">
          <a:xfrm>
            <a:off x="5954670" y="1314790"/>
            <a:ext cx="4697920" cy="34148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675503" y="1371600"/>
            <a:ext cx="3822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760000"/>
                </a:solidFill>
                <a:latin typeface="Comic Sans MS" pitchFamily="66" charset="0"/>
              </a:rPr>
              <a:t> «Раздели фигуры»</a:t>
            </a:r>
            <a:endParaRPr lang="ru-RU" sz="2800" b="1" dirty="0">
              <a:solidFill>
                <a:srgbClr val="760000"/>
              </a:solidFill>
              <a:latin typeface="Comic Sans MS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1013" y="2276752"/>
            <a:ext cx="2036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760000"/>
                </a:solidFill>
                <a:latin typeface="Comic Sans MS" pitchFamily="66" charset="0"/>
              </a:rPr>
              <a:t>«Домино»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4433" y="3209027"/>
            <a:ext cx="26260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760000"/>
                </a:solidFill>
                <a:latin typeface="Comic Sans MS" pitchFamily="66" charset="0"/>
              </a:rPr>
              <a:t>«Второй ряд»</a:t>
            </a:r>
          </a:p>
        </p:txBody>
      </p:sp>
    </p:spTree>
    <p:extLst>
      <p:ext uri="{BB962C8B-B14F-4D97-AF65-F5344CB8AC3E}">
        <p14:creationId xmlns:p14="http://schemas.microsoft.com/office/powerpoint/2010/main" val="679647156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72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5865" y="2398144"/>
            <a:ext cx="3715109" cy="27863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DSCN72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40679" y="2982583"/>
            <a:ext cx="3786997" cy="28402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DSCN723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44596" y="1587261"/>
            <a:ext cx="4060164" cy="30451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086928" y="1440611"/>
            <a:ext cx="46153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760000"/>
                </a:solidFill>
                <a:latin typeface="Comic Sans MS" pitchFamily="66" charset="0"/>
              </a:rPr>
              <a:t>Игра «Мышки-норушки»</a:t>
            </a:r>
            <a:endParaRPr lang="ru-RU" sz="2800" b="1" dirty="0">
              <a:solidFill>
                <a:srgbClr val="760000"/>
              </a:solidFill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97615" y="879895"/>
            <a:ext cx="50738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760000"/>
                </a:solidFill>
                <a:latin typeface="Comic Sans MS" pitchFamily="66" charset="0"/>
              </a:rPr>
              <a:t>Карточки со свойствами блоков</a:t>
            </a:r>
            <a:endParaRPr lang="ru-RU" sz="2400" b="1" dirty="0">
              <a:solidFill>
                <a:srgbClr val="76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647156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N7221.JPG"/>
          <p:cNvPicPr>
            <a:picLocks noChangeAspect="1"/>
          </p:cNvPicPr>
          <p:nvPr/>
        </p:nvPicPr>
        <p:blipFill rotWithShape="1">
          <a:blip r:embed="rId2" cstate="print"/>
          <a:srcRect l="23590" t="36819"/>
          <a:stretch/>
        </p:blipFill>
        <p:spPr>
          <a:xfrm>
            <a:off x="7478972" y="965081"/>
            <a:ext cx="4287833" cy="26590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DSCN7219.JPG"/>
          <p:cNvPicPr>
            <a:picLocks noChangeAspect="1"/>
          </p:cNvPicPr>
          <p:nvPr/>
        </p:nvPicPr>
        <p:blipFill rotWithShape="1">
          <a:blip r:embed="rId3" cstate="print"/>
          <a:srcRect t="31927" r="8631"/>
          <a:stretch/>
        </p:blipFill>
        <p:spPr>
          <a:xfrm>
            <a:off x="4036151" y="2196100"/>
            <a:ext cx="4471831" cy="24987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 descr="DSCN7230.JPG"/>
          <p:cNvPicPr>
            <a:picLocks noChangeAspect="1"/>
          </p:cNvPicPr>
          <p:nvPr/>
        </p:nvPicPr>
        <p:blipFill rotWithShape="1">
          <a:blip r:embed="rId4" cstate="print"/>
          <a:srcRect t="49356" r="13505"/>
          <a:stretch/>
        </p:blipFill>
        <p:spPr>
          <a:xfrm>
            <a:off x="431990" y="3248167"/>
            <a:ext cx="5325572" cy="23386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465826" y="2294626"/>
            <a:ext cx="33634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760000"/>
                </a:solidFill>
                <a:latin typeface="Comic Sans MS" pitchFamily="66" charset="0"/>
              </a:rPr>
              <a:t>Игра «Заселим домики»</a:t>
            </a:r>
            <a:endParaRPr lang="ru-RU" sz="2000" b="1" dirty="0">
              <a:solidFill>
                <a:srgbClr val="760000"/>
              </a:solidFill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30128" y="1112808"/>
            <a:ext cx="34419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760000"/>
                </a:solidFill>
                <a:latin typeface="Comic Sans MS" pitchFamily="66" charset="0"/>
              </a:rPr>
              <a:t>Игра «Раздели фигуры»</a:t>
            </a:r>
            <a:endParaRPr lang="ru-RU" sz="2000" b="1" dirty="0">
              <a:solidFill>
                <a:srgbClr val="76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647156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7542" y="146565"/>
            <a:ext cx="9372600" cy="120041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2400" b="1" dirty="0">
                <a:solidFill>
                  <a:srgbClr val="595959"/>
                </a:solidFill>
                <a:latin typeface="Euphemia"/>
              </a:rPr>
              <a:t>Цель:</a:t>
            </a:r>
            <a:r>
              <a:rPr lang="ru-RU" sz="2400" dirty="0">
                <a:solidFill>
                  <a:srgbClr val="595959"/>
                </a:solidFill>
                <a:latin typeface="Euphemia"/>
              </a:rPr>
              <a:t> </a:t>
            </a:r>
            <a:r>
              <a:rPr lang="ru-RU" sz="2400" dirty="0" smtClean="0"/>
              <a:t>создать условия </a:t>
            </a:r>
            <a:r>
              <a:rPr lang="ru-RU" sz="2400" dirty="0"/>
              <a:t>для формирования логического мышления у детей </a:t>
            </a:r>
            <a:r>
              <a:rPr lang="ru-RU" sz="2400" dirty="0" smtClean="0"/>
              <a:t>при помощи</a:t>
            </a:r>
            <a:r>
              <a:rPr lang="ru-RU" sz="2400" dirty="0"/>
              <a:t> </a:t>
            </a:r>
            <a:r>
              <a:rPr lang="ru-RU" sz="2400" dirty="0" smtClean="0"/>
              <a:t>развивающих игр </a:t>
            </a:r>
            <a:r>
              <a:rPr lang="ru-RU" sz="2400" dirty="0"/>
              <a:t>и </a:t>
            </a:r>
            <a:r>
              <a:rPr lang="ru-RU" sz="2400" dirty="0" smtClean="0"/>
              <a:t>упражнений.</a:t>
            </a:r>
            <a:endParaRPr lang="ru-RU" sz="2400" b="0" i="0" dirty="0">
              <a:solidFill>
                <a:srgbClr val="595959"/>
              </a:solidFill>
              <a:latin typeface="Euphemia"/>
              <a:ea typeface="+mj-ea"/>
              <a:cs typeface="+mj-c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37542" y="1754944"/>
            <a:ext cx="9372600" cy="4114800"/>
          </a:xfrm>
        </p:spPr>
        <p:txBody>
          <a:bodyPr>
            <a:normAutofit fontScale="77500" lnSpcReduction="20000"/>
          </a:bodyPr>
          <a:lstStyle/>
          <a:p>
            <a:pPr marL="45720" indent="0">
              <a:buNone/>
            </a:pPr>
            <a:r>
              <a:rPr lang="ru-RU" sz="2400" b="1" dirty="0"/>
              <a:t>Задачи:</a:t>
            </a:r>
          </a:p>
          <a:p>
            <a:pPr lvl="0"/>
            <a:r>
              <a:rPr lang="ru-RU" sz="2800" i="1" dirty="0" smtClean="0"/>
              <a:t>обучать детей основным логическим операциям: анализу, синтезу, сравнению, отрицанию, классификации, систематизации, ограничению, обобщению, умозаключениям;</a:t>
            </a:r>
          </a:p>
          <a:p>
            <a:pPr lvl="0"/>
            <a:r>
              <a:rPr lang="ru-RU" sz="2800" i="1" dirty="0" smtClean="0"/>
              <a:t> учить детей ориентироваться в пространстве;</a:t>
            </a:r>
          </a:p>
          <a:p>
            <a:pPr lvl="0"/>
            <a:r>
              <a:rPr lang="ru-RU" sz="2800" i="1" dirty="0" smtClean="0"/>
              <a:t>развивать у детей высшие психические функции, умение рассуждать, доказывать;</a:t>
            </a:r>
          </a:p>
          <a:p>
            <a:pPr lvl="0"/>
            <a:r>
              <a:rPr lang="ru-RU" sz="2800" i="1" dirty="0" smtClean="0"/>
              <a:t>воспитывать стремление к преодолению трудностей, уверенность в себе, желания прийти на помощь сверстнику;</a:t>
            </a:r>
          </a:p>
          <a:p>
            <a:pPr lvl="0"/>
            <a:r>
              <a:rPr lang="ru-RU" sz="2800" i="1" dirty="0" smtClean="0"/>
              <a:t>подготовить развивающую среду с учетом возрастных особенностей развития детей этого возраста.</a:t>
            </a:r>
          </a:p>
          <a:p>
            <a:pPr marL="45720" indent="0">
              <a:buClr>
                <a:srgbClr val="595959"/>
              </a:buClr>
              <a:buNone/>
            </a:pP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869538985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N7229.JPG"/>
          <p:cNvPicPr>
            <a:picLocks noChangeAspect="1"/>
          </p:cNvPicPr>
          <p:nvPr/>
        </p:nvPicPr>
        <p:blipFill rotWithShape="1">
          <a:blip r:embed="rId2" cstate="print"/>
          <a:srcRect t="47612"/>
          <a:stretch/>
        </p:blipFill>
        <p:spPr>
          <a:xfrm>
            <a:off x="6384764" y="1282890"/>
            <a:ext cx="5281070" cy="20749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 descr="DSCN7222.JPG"/>
          <p:cNvPicPr>
            <a:picLocks noChangeAspect="1"/>
          </p:cNvPicPr>
          <p:nvPr/>
        </p:nvPicPr>
        <p:blipFill rotWithShape="1">
          <a:blip r:embed="rId3" cstate="print"/>
          <a:srcRect t="40203"/>
          <a:stretch/>
        </p:blipFill>
        <p:spPr>
          <a:xfrm>
            <a:off x="1838568" y="4135270"/>
            <a:ext cx="5277794" cy="23669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DSCN7224.JPG"/>
          <p:cNvPicPr>
            <a:picLocks noChangeAspect="1"/>
          </p:cNvPicPr>
          <p:nvPr/>
        </p:nvPicPr>
        <p:blipFill rotWithShape="1">
          <a:blip r:embed="rId4" cstate="print"/>
          <a:srcRect t="58049"/>
          <a:stretch/>
        </p:blipFill>
        <p:spPr>
          <a:xfrm>
            <a:off x="770454" y="2141334"/>
            <a:ext cx="5098083" cy="16040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DSCN7225.JPG"/>
          <p:cNvPicPr>
            <a:picLocks noChangeAspect="1"/>
          </p:cNvPicPr>
          <p:nvPr/>
        </p:nvPicPr>
        <p:blipFill rotWithShape="1">
          <a:blip r:embed="rId5" cstate="print"/>
          <a:srcRect t="55378"/>
          <a:stretch/>
        </p:blipFill>
        <p:spPr>
          <a:xfrm>
            <a:off x="7644965" y="3745338"/>
            <a:ext cx="4020869" cy="28131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595887" y="1043796"/>
            <a:ext cx="37042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760000"/>
                </a:solidFill>
                <a:latin typeface="Comic Sans MS" pitchFamily="66" charset="0"/>
              </a:rPr>
              <a:t>Игры с обручами</a:t>
            </a:r>
            <a:endParaRPr lang="ru-RU" sz="3200" b="1" dirty="0">
              <a:solidFill>
                <a:srgbClr val="76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647156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0216" t="42942" r="11849"/>
          <a:stretch/>
        </p:blipFill>
        <p:spPr bwMode="auto">
          <a:xfrm>
            <a:off x="3146069" y="1719618"/>
            <a:ext cx="5861453" cy="3856186"/>
          </a:xfrm>
          <a:prstGeom prst="round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132173" y="362465"/>
            <a:ext cx="15648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760000"/>
                </a:solidFill>
                <a:latin typeface="Comic Sans MS" pitchFamily="66" charset="0"/>
              </a:rPr>
              <a:t>Шашки</a:t>
            </a:r>
            <a:endParaRPr lang="ru-RU" sz="3200" b="1" dirty="0">
              <a:solidFill>
                <a:srgbClr val="76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647156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P10202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60783" y="1919514"/>
            <a:ext cx="5287993" cy="3532379"/>
          </a:xfrm>
          <a:prstGeom prst="rect">
            <a:avLst/>
          </a:prstGeom>
          <a:ln w="190500" cap="sq">
            <a:solidFill>
              <a:schemeClr val="accent4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TextBox 3"/>
          <p:cNvSpPr txBox="1"/>
          <p:nvPr/>
        </p:nvSpPr>
        <p:spPr>
          <a:xfrm>
            <a:off x="2863970" y="1000665"/>
            <a:ext cx="63049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760000"/>
                </a:solidFill>
                <a:latin typeface="Comic Sans MS" pitchFamily="66" charset="0"/>
              </a:rPr>
              <a:t>Игра «Заколдованные буквы»</a:t>
            </a:r>
            <a:endParaRPr lang="ru-RU" sz="3200" b="1" dirty="0">
              <a:solidFill>
                <a:srgbClr val="76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647156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7037" y="612322"/>
            <a:ext cx="5402262" cy="66701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«Графические диктанты»: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3" name="Рисунок 2" descr="P1020312.JPG"/>
          <p:cNvPicPr>
            <a:picLocks noChangeAspect="1"/>
          </p:cNvPicPr>
          <p:nvPr/>
        </p:nvPicPr>
        <p:blipFill>
          <a:blip r:embed="rId2" cstate="print"/>
          <a:srcRect l="10330" r="19724"/>
          <a:stretch>
            <a:fillRect/>
          </a:stretch>
        </p:blipFill>
        <p:spPr>
          <a:xfrm>
            <a:off x="3657600" y="1619775"/>
            <a:ext cx="4389120" cy="41068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0201018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N72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347495">
            <a:off x="4547838" y="2031283"/>
            <a:ext cx="2553177" cy="34509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DSCN72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1175">
            <a:off x="6680887" y="492210"/>
            <a:ext cx="3764691" cy="28235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DSCN72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85699">
            <a:off x="7768279" y="3080951"/>
            <a:ext cx="3591699" cy="26937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659027" y="963827"/>
            <a:ext cx="357522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ru-RU" sz="2000" b="1" dirty="0" smtClean="0">
                <a:solidFill>
                  <a:srgbClr val="760000"/>
                </a:solidFill>
                <a:latin typeface="Comic Sans MS" pitchFamily="66" charset="0"/>
              </a:rPr>
              <a:t>«Путаницы»,</a:t>
            </a:r>
          </a:p>
          <a:p>
            <a:r>
              <a:rPr lang="ru-RU" sz="2000" b="1" dirty="0" smtClean="0">
                <a:solidFill>
                  <a:srgbClr val="760000"/>
                </a:solidFill>
                <a:latin typeface="Comic Sans MS" pitchFamily="66" charset="0"/>
              </a:rPr>
              <a:t> </a:t>
            </a:r>
          </a:p>
          <a:p>
            <a:pPr>
              <a:buFontTx/>
              <a:buChar char="-"/>
            </a:pPr>
            <a:r>
              <a:rPr lang="ru-RU" sz="2000" b="1" dirty="0" smtClean="0">
                <a:solidFill>
                  <a:srgbClr val="760000"/>
                </a:solidFill>
                <a:latin typeface="Comic Sans MS" pitchFamily="66" charset="0"/>
              </a:rPr>
              <a:t>«Найди отличия»,</a:t>
            </a:r>
          </a:p>
          <a:p>
            <a:r>
              <a:rPr lang="ru-RU" sz="2000" b="1" dirty="0" smtClean="0">
                <a:solidFill>
                  <a:srgbClr val="760000"/>
                </a:solidFill>
                <a:latin typeface="Comic Sans MS" pitchFamily="66" charset="0"/>
              </a:rPr>
              <a:t> </a:t>
            </a:r>
          </a:p>
          <a:p>
            <a:pPr>
              <a:buFontTx/>
              <a:buChar char="-"/>
            </a:pPr>
            <a:r>
              <a:rPr lang="ru-RU" sz="2000" b="1" dirty="0" smtClean="0">
                <a:solidFill>
                  <a:srgbClr val="760000"/>
                </a:solidFill>
                <a:latin typeface="Comic Sans MS" pitchFamily="66" charset="0"/>
              </a:rPr>
              <a:t>«Что лишнее»,</a:t>
            </a:r>
          </a:p>
          <a:p>
            <a:r>
              <a:rPr lang="ru-RU" sz="2000" b="1" dirty="0" smtClean="0">
                <a:solidFill>
                  <a:srgbClr val="760000"/>
                </a:solidFill>
                <a:latin typeface="Comic Sans MS" pitchFamily="66" charset="0"/>
              </a:rPr>
              <a:t> </a:t>
            </a:r>
          </a:p>
          <a:p>
            <a:pPr>
              <a:buFontTx/>
              <a:buChar char="-"/>
            </a:pPr>
            <a:r>
              <a:rPr lang="ru-RU" sz="2000" b="1" dirty="0" smtClean="0">
                <a:solidFill>
                  <a:srgbClr val="760000"/>
                </a:solidFill>
                <a:latin typeface="Comic Sans MS" pitchFamily="66" charset="0"/>
              </a:rPr>
              <a:t>«Найди два одинаковых рисунка», </a:t>
            </a:r>
          </a:p>
          <a:p>
            <a:r>
              <a:rPr lang="ru-RU" sz="2000" b="1" dirty="0" smtClean="0">
                <a:solidFill>
                  <a:srgbClr val="760000"/>
                </a:solidFill>
                <a:latin typeface="Comic Sans MS" pitchFamily="66" charset="0"/>
              </a:rPr>
              <a:t> </a:t>
            </a:r>
          </a:p>
          <a:p>
            <a:pPr>
              <a:buFontTx/>
              <a:buChar char="-"/>
            </a:pPr>
            <a:r>
              <a:rPr lang="ru-RU" sz="2000" b="1" dirty="0" smtClean="0">
                <a:solidFill>
                  <a:srgbClr val="760000"/>
                </a:solidFill>
                <a:latin typeface="Comic Sans MS" pitchFamily="66" charset="0"/>
              </a:rPr>
              <a:t>«Найди недостающие части предметов»</a:t>
            </a:r>
            <a:endParaRPr lang="ru-RU" sz="2000" b="1" dirty="0">
              <a:solidFill>
                <a:srgbClr val="76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647156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90074" y="2432498"/>
            <a:ext cx="78752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0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Euphemia"/>
                <a:ea typeface="+mj-ea"/>
                <a:cs typeface="+mj-cs"/>
              </a:rPr>
              <a:t>Спасибо за внимание!</a:t>
            </a:r>
            <a:endParaRPr lang="ru-RU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 flipH="1">
            <a:off x="4824750" y="4390846"/>
            <a:ext cx="7027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Comic Sans MS" pitchFamily="66" charset="0"/>
              </a:rPr>
              <a:t>Желаю Вам творческих успехов!</a:t>
            </a:r>
            <a:endParaRPr lang="ru-RU" sz="3200" b="1" dirty="0">
              <a:solidFill>
                <a:schemeClr val="accent3">
                  <a:lumMod val="75000"/>
                </a:scheme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568479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27526" y="3113902"/>
            <a:ext cx="2842053" cy="161873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Comic Sans MS" pitchFamily="66" charset="0"/>
              </a:rPr>
              <a:t>Актуальность выбранной темы: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53770" y="483972"/>
            <a:ext cx="7160870" cy="5529776"/>
          </a:xfrm>
        </p:spPr>
        <p:txBody>
          <a:bodyPr>
            <a:normAutofit fontScale="85000" lnSpcReduction="20000"/>
          </a:bodyPr>
          <a:lstStyle/>
          <a:p>
            <a:pPr marL="45720" indent="0" algn="just">
              <a:buNone/>
            </a:pPr>
            <a:r>
              <a:rPr lang="ru-RU" dirty="0"/>
              <a:t>Наблюдая за развитием и обучением детей 5 – 7 лет, мной был сделан вывод, что затруднения у детей связаны, как правило, с необходимостью усваивать абстрактные знания, переходить от действия с конкретными предметами, их образами к действию с числами и другими абстрактными понятиями. Такой переход требует развитой умственной деятельности ребенка. Ребенку, овладевшему приемами логического мышления, легче даётся решение задач, у него лучше развито пространственное воображение.</a:t>
            </a:r>
            <a:endParaRPr lang="ru-RU" b="1" dirty="0"/>
          </a:p>
          <a:p>
            <a:pPr marL="45720" indent="0" algn="just">
              <a:buNone/>
            </a:pPr>
            <a:r>
              <a:rPr lang="ru-RU" dirty="0"/>
              <a:t>Поэтому необходимо научить ребенка решать проблемные ситуации, делать определенные выводы, приходить к логическому заключению. Решение логических задач развивает способность выделять существенное, самостоятельно подходить к обобщениям. Овладев логическими операциями (умением рассуждать, анализировать, сравнивать, классифицировать, делать выводы), ребенок становится более внимательным, учится мыслить ясно и четко, умеет в нужный момент сконцентрироваться на сути проблемы, убедить других в своей правоте. Эти умения облегчают дальнейший процесс обучения в школе.</a:t>
            </a:r>
            <a:endParaRPr lang="ru-RU" b="1" dirty="0"/>
          </a:p>
          <a:p>
            <a:pPr marL="4572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0882181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5291" y="410243"/>
            <a:ext cx="7809472" cy="1515763"/>
          </a:xfr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ru-RU" sz="2400" dirty="0" smtClean="0">
                <a:solidFill>
                  <a:srgbClr val="595959"/>
                </a:solidFill>
                <a:latin typeface="Euphemia"/>
                <a:ea typeface="+mj-ea"/>
                <a:cs typeface="+mj-cs"/>
              </a:rPr>
              <a:t>Для успешного </a:t>
            </a:r>
            <a:r>
              <a:rPr lang="ru-RU" sz="2400" dirty="0" smtClean="0">
                <a:solidFill>
                  <a:srgbClr val="595959"/>
                </a:solidFill>
              </a:rPr>
              <a:t>развития математических представлений и логического мышления в группе была создана соответствующая предметно-развивающая среда</a:t>
            </a:r>
            <a:endParaRPr lang="ru-RU" sz="2400" b="1" i="0" dirty="0">
              <a:solidFill>
                <a:srgbClr val="595959"/>
              </a:solidFill>
              <a:latin typeface="Euphemia"/>
              <a:ea typeface="+mj-ea"/>
              <a:cs typeface="+mj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95250" y="2693399"/>
            <a:ext cx="3119509" cy="37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 descr="DSCN718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57274" y="3287876"/>
            <a:ext cx="5486781" cy="15881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02229" y="2664824"/>
            <a:ext cx="33441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760000"/>
                </a:solidFill>
                <a:latin typeface="Comic Sans MS" pitchFamily="66" charset="0"/>
              </a:rPr>
              <a:t>«Числовые домики»</a:t>
            </a:r>
            <a:endParaRPr lang="ru-RU" sz="2400" b="1" dirty="0">
              <a:solidFill>
                <a:srgbClr val="760000"/>
              </a:solidFill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08023" y="2103121"/>
            <a:ext cx="58705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760000"/>
                </a:solidFill>
                <a:latin typeface="Comic Sans MS" pitchFamily="66" charset="0"/>
              </a:rPr>
              <a:t>Центр «Занимательной математики»</a:t>
            </a:r>
            <a:endParaRPr lang="ru-RU" sz="2400" b="1" dirty="0">
              <a:solidFill>
                <a:srgbClr val="76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928899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N72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850623">
            <a:off x="8054981" y="1683591"/>
            <a:ext cx="4129177" cy="30968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9600" y="867979"/>
            <a:ext cx="4436083" cy="437817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000" b="1" dirty="0" smtClean="0"/>
              <a:t>Составлены  картотеки: </a:t>
            </a:r>
            <a:br>
              <a:rPr lang="ru-RU" sz="2000" b="1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en-US" sz="2000" dirty="0" smtClean="0"/>
              <a:t>- </a:t>
            </a:r>
            <a:r>
              <a:rPr lang="ru-RU" sz="2000" dirty="0" smtClean="0"/>
              <a:t>«Картотека логических игр</a:t>
            </a:r>
            <a:br>
              <a:rPr lang="ru-RU" sz="2000" dirty="0" smtClean="0"/>
            </a:br>
            <a:r>
              <a:rPr lang="ru-RU" sz="2000" dirty="0" smtClean="0"/>
              <a:t> для развития речи»,   </a:t>
            </a:r>
            <a:br>
              <a:rPr lang="ru-RU" sz="2000" dirty="0" smtClean="0"/>
            </a:br>
            <a:r>
              <a:rPr lang="ru-RU" sz="2000" dirty="0" smtClean="0"/>
              <a:t>            </a:t>
            </a:r>
            <a:br>
              <a:rPr lang="ru-RU" sz="2000" dirty="0" smtClean="0"/>
            </a:br>
            <a:r>
              <a:rPr lang="ru-RU" sz="2000" dirty="0" smtClean="0"/>
              <a:t> - «Картотека логических </a:t>
            </a:r>
            <a:br>
              <a:rPr lang="ru-RU" sz="2000" dirty="0" smtClean="0"/>
            </a:br>
            <a:r>
              <a:rPr lang="ru-RU" sz="2000" dirty="0" smtClean="0"/>
              <a:t>задач для дошкольников»,</a:t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 - «Картотека игр и небылиц для развития логического мышления»,</a:t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- «Картотека игр с логическими блоками </a:t>
            </a:r>
            <a:r>
              <a:rPr lang="ru-RU" sz="2000" dirty="0" err="1" smtClean="0"/>
              <a:t>Дьенеша</a:t>
            </a:r>
            <a:r>
              <a:rPr lang="ru-RU" sz="2000" dirty="0" smtClean="0"/>
              <a:t>».</a:t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- «Картотека карточек для индивидуальной работы с детьми»</a:t>
            </a:r>
            <a:r>
              <a:rPr lang="ru-RU" sz="2400" dirty="0" smtClean="0"/>
              <a:t>.</a:t>
            </a:r>
            <a:endParaRPr lang="ru-RU" sz="2800" i="0" dirty="0">
              <a:solidFill>
                <a:srgbClr val="595959"/>
              </a:solidFill>
              <a:latin typeface="Euphemia"/>
              <a:ea typeface="+mj-ea"/>
              <a:cs typeface="+mj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425020">
            <a:off x="4939237" y="1797744"/>
            <a:ext cx="3883037" cy="29122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91974202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N72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406583">
            <a:off x="6688183" y="1250768"/>
            <a:ext cx="4567646" cy="34257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 descr="DSCN7232.JPG"/>
          <p:cNvPicPr>
            <a:picLocks noChangeAspect="1"/>
          </p:cNvPicPr>
          <p:nvPr/>
        </p:nvPicPr>
        <p:blipFill>
          <a:blip r:embed="rId3" cstate="print"/>
          <a:srcRect t="14476" b="30477"/>
          <a:stretch>
            <a:fillRect/>
          </a:stretch>
        </p:blipFill>
        <p:spPr>
          <a:xfrm>
            <a:off x="718456" y="3050761"/>
            <a:ext cx="6753754" cy="27883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319348" y="1188720"/>
            <a:ext cx="416492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60000"/>
                </a:solidFill>
                <a:latin typeface="Comic Sans MS" pitchFamily="66" charset="0"/>
              </a:rPr>
              <a:t>Папки-передвижки</a:t>
            </a:r>
          </a:p>
          <a:p>
            <a:pPr algn="ctr"/>
            <a:r>
              <a:rPr lang="ru-RU" sz="3200" b="1" dirty="0" smtClean="0">
                <a:solidFill>
                  <a:srgbClr val="760000"/>
                </a:solidFill>
                <a:latin typeface="Comic Sans MS" pitchFamily="66" charset="0"/>
              </a:rPr>
              <a:t> для родителей</a:t>
            </a:r>
            <a:endParaRPr lang="ru-RU" sz="3200" b="1" dirty="0">
              <a:solidFill>
                <a:srgbClr val="76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647156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8823" t="39205"/>
          <a:stretch/>
        </p:blipFill>
        <p:spPr bwMode="auto">
          <a:xfrm flipH="1">
            <a:off x="1853945" y="1336370"/>
            <a:ext cx="4108494" cy="205541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/>
          <a:srcRect t="26699" r="21911"/>
          <a:stretch/>
        </p:blipFill>
        <p:spPr bwMode="auto">
          <a:xfrm>
            <a:off x="7400925" y="1581805"/>
            <a:ext cx="3749296" cy="23509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6633" y="3312096"/>
            <a:ext cx="3978254" cy="26574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2143125" y="504825"/>
            <a:ext cx="3530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Колумбово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 яйцо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24850" y="504825"/>
            <a:ext cx="21691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Танграмм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5" cstate="print"/>
          <a:srcRect t="54050" r="25832"/>
          <a:stretch/>
        </p:blipFill>
        <p:spPr bwMode="auto">
          <a:xfrm>
            <a:off x="6098855" y="4127083"/>
            <a:ext cx="4451990" cy="18424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79647156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7500" y="1832609"/>
            <a:ext cx="4124324" cy="27550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 r="8222"/>
          <a:stretch>
            <a:fillRect/>
          </a:stretch>
        </p:blipFill>
        <p:spPr bwMode="auto">
          <a:xfrm>
            <a:off x="1325659" y="1832609"/>
            <a:ext cx="3933825" cy="28632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416097" y="926812"/>
            <a:ext cx="37529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Вьетнамская игра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67500" y="926811"/>
            <a:ext cx="38475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Монгольская игра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647156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61905" y="600075"/>
            <a:ext cx="59057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«Геометрический планшет»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6" name="Рисунок 5" descr="DSCN72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10787" y="1570806"/>
            <a:ext cx="4471851" cy="33538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DSCN72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22868" y="2348047"/>
            <a:ext cx="4428309" cy="33212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79647156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hildren Happy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7909083B-3485-49E7-BBE7-EFD488C62F99}" vid="{B57F6697-5DA8-422E-86BF-20B69A74A1E0}"/>
    </a:ext>
  </a:extLst>
</a:theme>
</file>

<file path=ppt/theme/theme2.xml><?xml version="1.0" encoding="utf-8"?>
<a:theme xmlns:a="http://schemas.openxmlformats.org/drawingml/2006/main" name="Office Them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122224F2-88E2-4E19-8BE2-5AB2030F715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Макет презентации с играющимися детьми (рисованное широкоэкранное изображение)</Template>
  <TotalTime>0</TotalTime>
  <Words>407</Words>
  <Application>Microsoft Office PowerPoint</Application>
  <PresentationFormat>Широкоэкранный</PresentationFormat>
  <Paragraphs>60</Paragraphs>
  <Slides>25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9" baseType="lpstr">
      <vt:lpstr>Comic Sans MS</vt:lpstr>
      <vt:lpstr>Euphemia</vt:lpstr>
      <vt:lpstr>Wingdings</vt:lpstr>
      <vt:lpstr>Children Happy 16x9</vt:lpstr>
      <vt:lpstr>Способы развития логического мышления у детей старшего дошкольного возраста</vt:lpstr>
      <vt:lpstr>Цель: создать условия для формирования логического мышления у детей при помощи развивающих игр и упражнений.</vt:lpstr>
      <vt:lpstr>Актуальность выбранной темы:</vt:lpstr>
      <vt:lpstr>Для успешного развития математических представлений и логического мышления в группе была создана соответствующая предметно-развивающая среда</vt:lpstr>
      <vt:lpstr>   Составлены  картотеки:   - «Картотека логических игр  для развития речи»,                  - «Картотека логических  задач для дошкольников»,   - «Картотека игр и небылиц для развития логического мышления»,  - «Картотека игр с логическими блоками Дьенеша».  - «Картотека карточек для индивидуальной работы с детьми».</vt:lpstr>
      <vt:lpstr>Презентация PowerPoint</vt:lpstr>
      <vt:lpstr>Презентация PowerPoint</vt:lpstr>
      <vt:lpstr>Презентация PowerPoint</vt:lpstr>
      <vt:lpstr>Презентация PowerPoint</vt:lpstr>
      <vt:lpstr>Квадрат Воскобовича</vt:lpstr>
      <vt:lpstr>Презентация PowerPoint</vt:lpstr>
      <vt:lpstr>Презентация PowerPoint</vt:lpstr>
      <vt:lpstr>Геометрические бусы</vt:lpstr>
      <vt:lpstr>Презентация PowerPoint</vt:lpstr>
      <vt:lpstr>Пятнашки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«Графические диктанты»: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2017-01-22T14:34:18Z</dcterms:created>
  <dcterms:modified xsi:type="dcterms:W3CDTF">2017-03-05T05:14:35Z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TC034618839991</vt:lpwstr>
  </property>
</Properties>
</file>