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5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Word]Лист1'!$A$2</c:f>
              <c:strCache>
                <c:ptCount val="1"/>
                <c:pt idx="0">
                  <c:v>Холодная</c:v>
                </c:pt>
              </c:strCache>
            </c:strRef>
          </c:tx>
          <c:cat>
            <c:strRef>
              <c:f>'[Диаграмма в Microsoft Office Word]Лист1'!$B$1:$M$1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'[Диаграмма в Microsoft Office Word]Лист1'!$B$2:$M$2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Word]Лист1'!$A$3</c:f>
              <c:strCache>
                <c:ptCount val="1"/>
                <c:pt idx="0">
                  <c:v>Горячая</c:v>
                </c:pt>
              </c:strCache>
            </c:strRef>
          </c:tx>
          <c:cat>
            <c:strRef>
              <c:f>'[Диаграмма в Microsoft Office Word]Лист1'!$B$1:$M$1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'[Диаграмма в Microsoft Office Word]Лист1'!$B$3:$M$3</c:f>
              <c:numCache>
                <c:formatCode>General</c:formatCode>
                <c:ptCount val="12"/>
                <c:pt idx="0">
                  <c:v>8</c:v>
                </c:pt>
                <c:pt idx="1">
                  <c:v>5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2</c:v>
                </c:pt>
                <c:pt idx="8">
                  <c:v>8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</c:numCache>
            </c:numRef>
          </c:val>
        </c:ser>
        <c:axId val="61281024"/>
        <c:axId val="61282560"/>
      </c:barChart>
      <c:catAx>
        <c:axId val="61281024"/>
        <c:scaling>
          <c:orientation val="minMax"/>
        </c:scaling>
        <c:axPos val="b"/>
        <c:tickLblPos val="nextTo"/>
        <c:crossAx val="61282560"/>
        <c:crosses val="autoZero"/>
        <c:auto val="1"/>
        <c:lblAlgn val="ctr"/>
        <c:lblOffset val="100"/>
      </c:catAx>
      <c:valAx>
        <c:axId val="61282560"/>
        <c:scaling>
          <c:orientation val="minMax"/>
        </c:scaling>
        <c:axPos val="l"/>
        <c:majorGridlines/>
        <c:numFmt formatCode="General" sourceLinked="1"/>
        <c:tickLblPos val="nextTo"/>
        <c:crossAx val="612810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275</c:v>
                </c:pt>
                <c:pt idx="1">
                  <c:v>132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Февраль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247.5</c:v>
                </c:pt>
                <c:pt idx="1">
                  <c:v>145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247.5</c:v>
                </c:pt>
                <c:pt idx="1">
                  <c:v>132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Апрель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247.5</c:v>
                </c:pt>
                <c:pt idx="1">
                  <c:v>203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Май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192.5</c:v>
                </c:pt>
                <c:pt idx="1">
                  <c:v>132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Июнь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192.5</c:v>
                </c:pt>
                <c:pt idx="1">
                  <c:v>203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Июль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192.5</c:v>
                </c:pt>
                <c:pt idx="1">
                  <c:v>203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Август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137.5</c:v>
                </c:pt>
                <c:pt idx="1">
                  <c:v>58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Сентябрь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220</c:v>
                </c:pt>
                <c:pt idx="1">
                  <c:v>132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Октябрь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220</c:v>
                </c:pt>
                <c:pt idx="1">
                  <c:v>203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Ноябрь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220</c:v>
                </c:pt>
                <c:pt idx="1">
                  <c:v>203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Декабрь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Холодная</c:v>
                </c:pt>
                <c:pt idx="1">
                  <c:v>Горячая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220</c:v>
                </c:pt>
                <c:pt idx="1">
                  <c:v>132</c:v>
                </c:pt>
              </c:numCache>
            </c:numRef>
          </c:val>
        </c:ser>
        <c:axId val="72349568"/>
        <c:axId val="72351104"/>
      </c:barChart>
      <c:catAx>
        <c:axId val="72349568"/>
        <c:scaling>
          <c:orientation val="minMax"/>
        </c:scaling>
        <c:axPos val="b"/>
        <c:tickLblPos val="nextTo"/>
        <c:crossAx val="72351104"/>
        <c:crosses val="autoZero"/>
        <c:auto val="1"/>
        <c:lblAlgn val="ctr"/>
        <c:lblOffset val="100"/>
      </c:catAx>
      <c:valAx>
        <c:axId val="72351104"/>
        <c:scaling>
          <c:orientation val="minMax"/>
        </c:scaling>
        <c:axPos val="l"/>
        <c:majorGridlines/>
        <c:numFmt formatCode="General" sourceLinked="1"/>
        <c:tickLblPos val="nextTo"/>
        <c:crossAx val="723495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7310E2-0213-4712-8077-C389A15660DE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8815DF-D772-4DBC-A153-1420E54C7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357298"/>
            <a:ext cx="7143800" cy="10001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ЭКОНОМИЯ ВОДЫ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857496"/>
            <a:ext cx="6400800" cy="29289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Автор: </a:t>
            </a:r>
            <a:r>
              <a:rPr lang="ru-RU" sz="2000" b="1" dirty="0" err="1" smtClean="0">
                <a:solidFill>
                  <a:schemeClr val="tx1"/>
                </a:solidFill>
              </a:rPr>
              <a:t>Буланакова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Анастасия,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6 «А» </a:t>
            </a:r>
            <a:r>
              <a:rPr lang="ru-RU" sz="2000" b="1" dirty="0" smtClean="0">
                <a:solidFill>
                  <a:schemeClr val="tx1"/>
                </a:solidFill>
              </a:rPr>
              <a:t>класс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Руководитель</a:t>
            </a:r>
            <a:r>
              <a:rPr lang="ru-RU" sz="2000" b="1" dirty="0">
                <a:solidFill>
                  <a:schemeClr val="tx1"/>
                </a:solidFill>
              </a:rPr>
              <a:t>: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Колмогорова Наталья </a:t>
            </a:r>
            <a:r>
              <a:rPr lang="ru-RU" sz="2000" b="1" dirty="0" err="1">
                <a:solidFill>
                  <a:schemeClr val="tx1"/>
                </a:solidFill>
              </a:rPr>
              <a:t>Ревкатовна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учитель математики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1"/>
            <a:ext cx="8229600" cy="485778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более широкой струе воды, литровая банка заполнилась намного быстрее – за 30 секунд;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сутки – 2880 литров;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месяц – 86400 литров;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год – 1036800 литров.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Т.о. из незакрытого крана, или при двух неплотно закрытых кранах может вытечь 1037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воды, что составит 28517,5 р. – 30073 р.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0720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Следующим утром перед чисткой зубов я взяла и поставила кастрюлю объемом 5 литров под кран и посчитала, 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потратится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воды, если не выключать воду во время чистки зубов. За время, пока я чистила зубы, кастрюля наполнилась полностью.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715040"/>
          </a:xfrm>
        </p:spPr>
        <p:txBody>
          <a:bodyPr>
            <a:no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Стирка в стиральной машине.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 чистке зубов или бритье используйте стакан с водой.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Приобретение питьевой воды.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Купание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под душем.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Монтаж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водомера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Насадки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сбережения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Смывание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унитаза.</a:t>
            </a: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Замена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обычных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смесителей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раковинах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ванной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рычаговые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сенсорных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смесителей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Исправные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краны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размораживайте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замороженные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продукты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питания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струей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холодной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сохранит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огромное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Способы экономии воды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64333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Рычаговые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смесители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Посудомоечная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машина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тиральная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Унитаз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с 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двумя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режимами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слива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654032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приобрести, чтобы экономить воду:</a:t>
            </a:r>
            <a:r>
              <a:rPr lang="ru-RU" sz="31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каждый человек будет знать способы экономии воды и выполнять их, мы сможем рационально использовать воду и экономить на оплате коммунальных услуг.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14476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способов экономии воды в быту.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</a:p>
        </p:txBody>
      </p:sp>
      <p:pic>
        <p:nvPicPr>
          <p:cNvPr id="9" name="Рисунок 8" descr="http://aguasdobrasil.org/wp-content/uploads/2013/06/planeta-terra-agua1-910x6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214554"/>
            <a:ext cx="5429288" cy="394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Исследовать возможные причины нерационального использования воды.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Вычислить во сколько обходятся издержки использования воды в семье.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Найти способы экономии воды.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4.Познакомить с результатами исследования своих родителей и одноклассников.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4116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Данные в виде диаграммы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6766" cy="16430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начале исследования я изучила квитанции об оплате услуг ЖКХ, а точнее, количество воды, которое использовала наша семья из </a:t>
            </a:r>
            <a:r>
              <a: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четырех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человек.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2214554"/>
          <a:ext cx="650085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78" y="2643182"/>
          <a:ext cx="8443916" cy="1357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  <a:gridCol w="649532"/>
              </a:tblGrid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Июль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Август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Холодная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192,5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192,5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192,5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Горячая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Теперь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посчитаем стоимость  воды,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учитывая, что за 1 м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холодной воды население Кемеровской области платит 27, 5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за горячую – 29 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(данные за 2015 год)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000250"/>
          <a:ext cx="8329612" cy="412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только за воду, без учета стоимости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водоответвления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семья из </a:t>
            </a:r>
            <a:r>
              <a:rPr lang="ru-RU" sz="3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человек платит 4500 рублей.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Представим данные в виде диаграммы: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Оборудование: литровая банка, кастрюля, секундомер и вода.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взяла литровую банку и поставила её под кран.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несколько вариантов: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ЭКСПЕРИМЕНТ: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143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Вода капает по одной капле каждые 2 секунды, за час набирается примерно 1 литр,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сутки – 24 литра,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месяц – 720 литров,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год – 8760 литров.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Т.о. за 1 год из крана вылилось 8,76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воды, что может стоить от 240,9 р.  до  254,04 р.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143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Вода бежит тонкой струйкой, литровая банка заполнилась за 3 минуты 30 секунд;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сутки – 411 литров;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месяц – 12342 литра;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год – 150015 литров.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Т.о. из неплотно закрытого крана, или при неисправном сливном бачке может вытечь 150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воды, что составит 4125 р. – 4350 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485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ЭКОНОМИЯ ВОДЫ</vt:lpstr>
      <vt:lpstr>Цель работы </vt:lpstr>
      <vt:lpstr>Задачи исследования:</vt:lpstr>
      <vt:lpstr> В начале исследования я изучила квитанции об оплате услуг ЖКХ, а точнее, количество воды, которое использовала наша семья из четырех человек.</vt:lpstr>
      <vt:lpstr>Теперь посчитаем стоимость  воды, учитывая, что за 1 м3 холодной воды население Кемеровской области платит 27, 5 р, а за горячую – 29 р. (данные за 2015 год)</vt:lpstr>
      <vt:lpstr>За год, только за воду, без учета стоимости водоответвления, семья из трех человек платит 4500 рублей. Представим данные в виде диаграммы: </vt:lpstr>
      <vt:lpstr>ЭКСПЕРИМЕНТ: </vt:lpstr>
      <vt:lpstr>Слайд 8</vt:lpstr>
      <vt:lpstr>Слайд 9</vt:lpstr>
      <vt:lpstr>Слайд 10</vt:lpstr>
      <vt:lpstr>Слайд 11</vt:lpstr>
      <vt:lpstr>Способы экономии воды:</vt:lpstr>
      <vt:lpstr>Что приобрести, чтобы экономить воду: </vt:lpstr>
      <vt:lpstr>ВЫВОД: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ЭКОНОМИЯ ВОДЫ</dc:title>
  <dc:creator>Avrora</dc:creator>
  <cp:lastModifiedBy>ДОМ</cp:lastModifiedBy>
  <cp:revision>15</cp:revision>
  <dcterms:created xsi:type="dcterms:W3CDTF">2016-04-13T12:46:49Z</dcterms:created>
  <dcterms:modified xsi:type="dcterms:W3CDTF">2017-12-05T11:02:33Z</dcterms:modified>
</cp:coreProperties>
</file>