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7" r:id="rId1"/>
  </p:sldMasterIdLst>
  <p:notesMasterIdLst>
    <p:notesMasterId r:id="rId12"/>
  </p:notesMasterIdLst>
  <p:sldIdLst>
    <p:sldId id="266" r:id="rId2"/>
    <p:sldId id="324" r:id="rId3"/>
    <p:sldId id="340" r:id="rId4"/>
    <p:sldId id="325" r:id="rId5"/>
    <p:sldId id="341" r:id="rId6"/>
    <p:sldId id="342" r:id="rId7"/>
    <p:sldId id="311" r:id="rId8"/>
    <p:sldId id="344" r:id="rId9"/>
    <p:sldId id="345" r:id="rId10"/>
    <p:sldId id="339" r:id="rId1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DBD1"/>
    <a:srgbClr val="FFAA93"/>
    <a:srgbClr val="CCFF33"/>
    <a:srgbClr val="FFD8CD"/>
    <a:srgbClr val="66CCFF"/>
    <a:srgbClr val="47CAFF"/>
    <a:srgbClr val="005E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9512" autoAdjust="0"/>
  </p:normalViewPr>
  <p:slideViewPr>
    <p:cSldViewPr>
      <p:cViewPr>
        <p:scale>
          <a:sx n="71" d="100"/>
          <a:sy n="71" d="100"/>
        </p:scale>
        <p:origin x="-151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029084-E60A-4EB4-894F-3646B18025E3}" type="datetimeFigureOut">
              <a:rPr lang="ru-RU"/>
              <a:pPr>
                <a:defRPr/>
              </a:pPr>
              <a:t>27.12.2016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1D1153-AFC9-4230-914D-BB1D626B5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512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62BEF-7184-4312-94FF-E65F0BBEDB06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862C59-E9E3-47BA-8AB6-C72C97B1F03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59A2B-01A3-4A3B-B37E-34E80F568DCC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A9DBC-3D8D-4326-9AC3-3599B2061D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11ED2-C4E6-41A3-B3D8-4DB350DA8894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C015C-9DE6-465E-85F6-746A760EE1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DF574-A60C-4B13-A2F6-7C57EA614A41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21FA0-C304-41E7-8D1F-C161897A59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4FB52-1A78-4A8E-AA10-7D68CC73A583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F3B49-16FD-4EC1-B499-4DBB93A5F6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221D7-4494-4A9C-9289-F7260A7C373E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30587-6C88-40A9-9FCB-BAB49774BA4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93400-0341-4C81-B8B9-6810D48978D6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0A3C5-24FA-482C-A581-D7EDEC96E4F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22427-A427-4AA8-9330-2610B35B430E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0775E-F134-43A6-A8B3-31EBC5355A0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CE2B7-CFD4-4732-8A2E-3960F3408F95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5A0F-1329-46B8-8C4D-16085470D3F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5FD43-6799-4720-913F-30C1B486AD1E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8017B-E9F3-40AA-8A7A-147AE45D895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EF07E-156C-4643-99BD-0BAC6ED7CF17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27.12.2016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80E96-995D-427F-AE40-A053956E490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C4C59674-38ED-4B53-9C8C-9124B84960EA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5F6C7F-70BD-44F3-8042-F98F3A48F0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200800" cy="331236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 на тему:</a:t>
            </a:r>
            <a:r>
              <a:rPr lang="ru-RU" sz="4400" u="sng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u="sng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u="sng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«Гербы разных городов».</a:t>
            </a:r>
            <a:r>
              <a:rPr lang="ru-RU" sz="4400" b="1" u="sng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AA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7" y="1556792"/>
            <a:ext cx="83529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Творческих вам успехов!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64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12845"/>
            <a:ext cx="75608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 smtClean="0"/>
              <a:t>      </a:t>
            </a:r>
            <a:r>
              <a:rPr lang="ru-RU" sz="2400" b="1" u="sng" dirty="0" smtClean="0">
                <a:solidFill>
                  <a:schemeClr val="accent1"/>
                </a:solidFill>
              </a:rPr>
              <a:t>Мотивация:</a:t>
            </a:r>
          </a:p>
          <a:p>
            <a:pPr algn="just"/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2004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В ходе изучения темы:  «Моя Родина – Россия!» с детьми  подготовительной группы №7, мы рассматривали геральдические символы  России. И  у </a:t>
            </a:r>
            <a:br>
              <a:rPr lang="ru-RU" sz="2000" b="1" i="1" dirty="0"/>
            </a:br>
            <a:r>
              <a:rPr lang="ru-RU" sz="2000" b="1" i="1" dirty="0"/>
              <a:t>Вити  возник вопрос? </a:t>
            </a:r>
            <a:endParaRPr lang="ru-RU" sz="2000" b="1" i="1" dirty="0" smtClean="0"/>
          </a:p>
          <a:p>
            <a:r>
              <a:rPr lang="ru-RU" sz="2000" b="1" i="1" dirty="0" smtClean="0"/>
              <a:t>«Я знаю, что у Новгорода есть герб(мы об этом пели в песне), а у других городов есть свой герб?»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2571248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25" y="0"/>
            <a:ext cx="4956043" cy="3717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052736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Мы с детьми выбрали самые близкие к нам </a:t>
            </a:r>
            <a:r>
              <a:rPr lang="ru-RU" sz="2400" b="1" i="1" dirty="0" smtClean="0"/>
              <a:t>города: Санкт-Петербург, Москва и наш родной город Великий Новгород.</a:t>
            </a:r>
          </a:p>
          <a:p>
            <a:r>
              <a:rPr lang="ru-RU" sz="2400" b="1" i="1" dirty="0" smtClean="0"/>
              <a:t>Решили совместно с родителями найти информацию про гербы этих городов.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83838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Витя с Максимом приготовили сообщение про герб Москвы, Арина с Варей-про герб Великого Новгорода, Матвей-про герб Санкт-Петербурга, а </a:t>
            </a:r>
            <a:r>
              <a:rPr lang="ru-RU" sz="2400" b="1" i="1" dirty="0" err="1"/>
              <a:t>Дарина</a:t>
            </a:r>
            <a:r>
              <a:rPr lang="ru-RU" sz="2400" b="1" i="1" dirty="0"/>
              <a:t> приготовила сообщение про герб России.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53967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490" y="310081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u="sng" kern="0" noProof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ru-RU" sz="3200" b="1" i="0" u="sng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вопросы: </a:t>
            </a:r>
            <a:endParaRPr lang="ru-RU" sz="3200" b="1" u="sng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гербы разные? От чего это зависит?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В ходе обсуждения проблемных вопросов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были сформулированы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1)Рассмотреть предложенные гербы</a:t>
            </a:r>
            <a:endParaRPr lang="ru-RU" sz="2400" kern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2)Найти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сходства и различия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3)Зафиксировать свои наблюдения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в форме таблицы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4)Сделать выводы по исследованию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623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88640"/>
            <a:ext cx="69127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1"/>
                </a:solidFill>
              </a:rPr>
              <a:t>Практический этап</a:t>
            </a:r>
          </a:p>
          <a:p>
            <a:r>
              <a:rPr lang="ru-RU" sz="2800" b="1" i="1" dirty="0" smtClean="0"/>
              <a:t>Для участия в исследовании дети объединились в мини-группы(2-3 человека)</a:t>
            </a:r>
          </a:p>
          <a:p>
            <a:r>
              <a:rPr lang="ru-RU" sz="2800" b="1" i="1" dirty="0" smtClean="0"/>
              <a:t>Определились с формой таблицы и с условными обозначениями.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96" y="2461456"/>
            <a:ext cx="3861048" cy="4932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0"/>
            <a:ext cx="4572000" cy="3861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453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32656"/>
            <a:ext cx="7500990" cy="4154984"/>
          </a:xfrm>
          <a:prstGeom prst="rect">
            <a:avLst/>
          </a:prstGeom>
          <a:solidFill>
            <a:schemeClr val="tx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В </a:t>
            </a:r>
            <a:r>
              <a:rPr lang="ru-RU" sz="2400" b="1" i="1" dirty="0" err="1" smtClean="0"/>
              <a:t>хде</a:t>
            </a:r>
            <a:r>
              <a:rPr lang="ru-RU" sz="2400" b="1" i="1" dirty="0" smtClean="0"/>
              <a:t> исследования возникли дополнительные исследовательские задачи.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Задача от Вити: </a:t>
            </a:r>
            <a:r>
              <a:rPr lang="ru-RU" sz="2400" b="1" i="1" dirty="0" smtClean="0"/>
              <a:t>«Узнать, на гербе какого города изображено много символов власти?(корона, скипетр, держава, щит)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Задача от Вари: </a:t>
            </a:r>
            <a:r>
              <a:rPr lang="ru-RU" sz="2400" b="1" i="1" dirty="0" smtClean="0"/>
              <a:t>«Выяснить, есть ли на гербах одинаковый цвет. На каких гербах изображены животные и люди?»</a:t>
            </a:r>
            <a:br>
              <a:rPr lang="ru-RU" sz="2400" b="1" i="1" dirty="0" smtClean="0"/>
            </a:br>
            <a:r>
              <a:rPr lang="ru-RU" sz="2400" b="1" dirty="0" smtClean="0">
                <a:solidFill>
                  <a:schemeClr val="accent1"/>
                </a:solidFill>
              </a:rPr>
              <a:t>Задача от Арины: </a:t>
            </a:r>
            <a:r>
              <a:rPr lang="ru-RU" sz="2400" b="1" i="1" dirty="0" smtClean="0"/>
              <a:t>«Узнать, на каком гербе есть символы, которые принадлежат только этому городу</a:t>
            </a:r>
            <a:r>
              <a:rPr lang="ru-RU" sz="2400" b="1" i="1" dirty="0"/>
              <a:t>?» </a:t>
            </a:r>
          </a:p>
        </p:txBody>
      </p:sp>
    </p:spTree>
    <p:extLst>
      <p:ext uri="{BB962C8B-B14F-4D97-AF65-F5344CB8AC3E}">
        <p14:creationId xmlns="" xmlns:p14="http://schemas.microsoft.com/office/powerpoint/2010/main" val="3988910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Box 8"/>
          <p:cNvSpPr txBox="1">
            <a:spLocks noChangeArrowheads="1"/>
          </p:cNvSpPr>
          <p:nvPr/>
        </p:nvSpPr>
        <p:spPr bwMode="auto">
          <a:xfrm>
            <a:off x="1835150" y="3068638"/>
            <a:ext cx="2665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8847"/>
            <a:ext cx="6624736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1600" dirty="0" smtClean="0">
              <a:solidFill>
                <a:prstClr val="black"/>
              </a:solidFill>
              <a:latin typeface="Constantia"/>
              <a:cs typeface="+mn-cs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1600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1600" dirty="0" smtClean="0">
              <a:solidFill>
                <a:prstClr val="black"/>
              </a:solidFill>
              <a:latin typeface="Constantia"/>
              <a:cs typeface="+mn-cs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1600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1600" dirty="0" smtClean="0">
              <a:solidFill>
                <a:prstClr val="black"/>
              </a:solidFill>
              <a:latin typeface="Constantia"/>
              <a:cs typeface="+mn-cs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ru-RU" sz="1600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ru-RU" sz="16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185" y="128954"/>
            <a:ext cx="69387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Вывод от Вити и Максима: </a:t>
            </a:r>
            <a:r>
              <a:rPr lang="ru-RU" sz="2000" i="1" dirty="0" smtClean="0"/>
              <a:t>«На всех гербах присутствует красный цвет. На гербе Санкт-Петербурга нет никого живого. </a:t>
            </a:r>
          </a:p>
          <a:p>
            <a:r>
              <a:rPr lang="ru-RU" sz="2000" i="1" dirty="0" smtClean="0"/>
              <a:t>Все эти гербы и города принадлежат России».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Вывод от Вари: </a:t>
            </a:r>
            <a:r>
              <a:rPr lang="ru-RU" sz="2000" i="1" dirty="0" smtClean="0"/>
              <a:t>«На всех гербах изображен щит. На всех гербах есть красный цвет. Символ власти- это скипетр, держава и корона ,они есть на гербах России и Санкт-Петербурга».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Вывод от Арины: </a:t>
            </a:r>
            <a:r>
              <a:rPr lang="ru-RU" sz="2000" i="1" dirty="0" smtClean="0"/>
              <a:t>«На всех гербах есть красный цвет. Герб Петербурга отличается якорями ,потому что Санкт-Петербург стоит на воде и там много кораблей и портов. На гербе Великого Новгорода есть 4 рыбы, потому что в озере Ильмень много рыбы».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Выводы от Матвея: </a:t>
            </a:r>
            <a:r>
              <a:rPr lang="ru-RU" sz="2000" i="1" dirty="0" smtClean="0"/>
              <a:t>«На гербе России изображен двуглавый орел. На гербе Санкт-Петербурга два якоря- морской и речной, в этом городе много рек и каналов, значит есть много кораблей. На гербе Москвы Георгий Победоносец побеждает черного дракона-это добро побеждает зло. На гербе Великого Новгорода много рыбы и два медведя. Теперь я знаю , чем отличается каждый герб и могу их узнать».</a:t>
            </a:r>
          </a:p>
        </p:txBody>
      </p:sp>
    </p:spTree>
    <p:extLst>
      <p:ext uri="{BB962C8B-B14F-4D97-AF65-F5344CB8AC3E}">
        <p14:creationId xmlns="" xmlns:p14="http://schemas.microsoft.com/office/powerpoint/2010/main" val="2010258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153" y="548680"/>
            <a:ext cx="64807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/>
                </a:solidFill>
              </a:rPr>
              <a:t>Подведем итоги</a:t>
            </a:r>
          </a:p>
          <a:p>
            <a:r>
              <a:rPr lang="ru-RU" sz="3200" b="1" i="1" dirty="0" smtClean="0"/>
              <a:t>В результате исследования мы</a:t>
            </a:r>
          </a:p>
          <a:p>
            <a:r>
              <a:rPr lang="ru-RU" sz="3200" b="1" i="1" dirty="0" smtClean="0"/>
              <a:t>-приобрели знания по символике гербов разных городов, трактовке основных элементов и выборе цвета этого символа</a:t>
            </a:r>
          </a:p>
          <a:p>
            <a:r>
              <a:rPr lang="ru-RU" sz="3200" b="1" i="1" dirty="0" smtClean="0"/>
              <a:t>-научились сравнивать и делать выводы</a:t>
            </a:r>
          </a:p>
          <a:p>
            <a:r>
              <a:rPr lang="ru-RU" sz="3200" b="1" i="1" dirty="0" smtClean="0"/>
              <a:t>-работать в мини-группах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4102176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36712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chemeClr val="accent1"/>
                </a:solidFill>
              </a:rPr>
              <a:t>Рефлексия</a:t>
            </a:r>
          </a:p>
          <a:p>
            <a:r>
              <a:rPr lang="ru-RU" sz="3200" b="1" i="1" dirty="0" smtClean="0"/>
              <a:t>Участникам были предложены вопросы:</a:t>
            </a:r>
          </a:p>
          <a:p>
            <a:r>
              <a:rPr lang="ru-RU" sz="3200" b="1" i="1" dirty="0" smtClean="0"/>
              <a:t>-выполнили ли мы то, что задумали? </a:t>
            </a:r>
          </a:p>
          <a:p>
            <a:r>
              <a:rPr lang="ru-RU" sz="3200" b="1" i="1" dirty="0" smtClean="0"/>
              <a:t>-что было сделано хорошо, что было сделано плохо?</a:t>
            </a:r>
          </a:p>
          <a:p>
            <a:r>
              <a:rPr lang="ru-RU" sz="3200" b="1" i="1" dirty="0" smtClean="0"/>
              <a:t>-что было выполнять легко, а что трудно?</a:t>
            </a:r>
          </a:p>
          <a:p>
            <a:r>
              <a:rPr lang="ru-RU" sz="3200" b="1" i="1" dirty="0" smtClean="0"/>
              <a:t>-где могут применяться  наши знания?</a:t>
            </a:r>
          </a:p>
        </p:txBody>
      </p:sp>
    </p:spTree>
    <p:extLst>
      <p:ext uri="{BB962C8B-B14F-4D97-AF65-F5344CB8AC3E}">
        <p14:creationId xmlns="" xmlns:p14="http://schemas.microsoft.com/office/powerpoint/2010/main" val="2371595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1596</TotalTime>
  <Words>478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Познавательно-исследовательская деятельность на тему: «Гербы разных городов».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Опыты эксперименты, исследования</dc:title>
  <dc:creator>Наташа</dc:creator>
  <cp:lastModifiedBy>Admin</cp:lastModifiedBy>
  <cp:revision>131</cp:revision>
  <cp:lastPrinted>2016-04-04T11:39:10Z</cp:lastPrinted>
  <dcterms:created xsi:type="dcterms:W3CDTF">2014-02-20T20:09:21Z</dcterms:created>
  <dcterms:modified xsi:type="dcterms:W3CDTF">2016-12-27T07:16:34Z</dcterms:modified>
</cp:coreProperties>
</file>