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420" r:id="rId2"/>
    <p:sldId id="425" r:id="rId3"/>
    <p:sldId id="424" r:id="rId4"/>
    <p:sldId id="423" r:id="rId5"/>
    <p:sldId id="422" r:id="rId6"/>
    <p:sldId id="421" r:id="rId7"/>
    <p:sldId id="257" r:id="rId8"/>
    <p:sldId id="258" r:id="rId9"/>
    <p:sldId id="319" r:id="rId10"/>
    <p:sldId id="402" r:id="rId11"/>
    <p:sldId id="401" r:id="rId12"/>
    <p:sldId id="400" r:id="rId13"/>
    <p:sldId id="399" r:id="rId14"/>
    <p:sldId id="395" r:id="rId15"/>
    <p:sldId id="403" r:id="rId16"/>
    <p:sldId id="406" r:id="rId17"/>
    <p:sldId id="405" r:id="rId18"/>
    <p:sldId id="404" r:id="rId19"/>
    <p:sldId id="397" r:id="rId20"/>
    <p:sldId id="407" r:id="rId21"/>
    <p:sldId id="410" r:id="rId22"/>
    <p:sldId id="409" r:id="rId23"/>
    <p:sldId id="408" r:id="rId24"/>
    <p:sldId id="398" r:id="rId25"/>
    <p:sldId id="411" r:id="rId26"/>
    <p:sldId id="412" r:id="rId27"/>
    <p:sldId id="413" r:id="rId28"/>
    <p:sldId id="414" r:id="rId29"/>
    <p:sldId id="396" r:id="rId30"/>
    <p:sldId id="415" r:id="rId31"/>
    <p:sldId id="416" r:id="rId32"/>
    <p:sldId id="418" r:id="rId33"/>
    <p:sldId id="417" r:id="rId34"/>
    <p:sldId id="284" r:id="rId35"/>
    <p:sldId id="42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7000BC"/>
    <a:srgbClr val="7030A0"/>
    <a:srgbClr val="52008A"/>
    <a:srgbClr val="5D2884"/>
    <a:srgbClr val="FFFFCC"/>
    <a:srgbClr val="FDEADB"/>
    <a:srgbClr val="F2E5FF"/>
    <a:srgbClr val="E8D1FF"/>
    <a:srgbClr val="EEEA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9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26.06.2016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26.06.2016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26.06.2016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5.png"/><Relationship Id="rId4" Type="http://schemas.openxmlformats.org/officeDocument/2006/relationships/slide" Target="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5.png"/><Relationship Id="rId4" Type="http://schemas.openxmlformats.org/officeDocument/2006/relationships/slide" Target="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5.png"/><Relationship Id="rId4" Type="http://schemas.openxmlformats.org/officeDocument/2006/relationships/slide" Target="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5.png"/><Relationship Id="rId4" Type="http://schemas.openxmlformats.org/officeDocument/2006/relationships/slide" Target="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35.png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1.png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1.png"/><Relationship Id="rId4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1.png"/><Relationship Id="rId4" Type="http://schemas.openxmlformats.org/officeDocument/2006/relationships/slide" Target="slide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gif"/><Relationship Id="rId3" Type="http://schemas.openxmlformats.org/officeDocument/2006/relationships/image" Target="../media/image26.png"/><Relationship Id="rId7" Type="http://schemas.openxmlformats.org/officeDocument/2006/relationships/image" Target="../media/image4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1.png"/><Relationship Id="rId4" Type="http://schemas.openxmlformats.org/officeDocument/2006/relationships/slide" Target="slide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image" Target="../media/image47.gi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slide" Target="slide8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9.png"/><Relationship Id="rId4" Type="http://schemas.openxmlformats.org/officeDocument/2006/relationships/slide" Target="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9.png"/><Relationship Id="rId4" Type="http://schemas.openxmlformats.org/officeDocument/2006/relationships/slide" Target="slid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9.png"/><Relationship Id="rId4" Type="http://schemas.openxmlformats.org/officeDocument/2006/relationships/slide" Target="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9.png"/><Relationship Id="rId4" Type="http://schemas.openxmlformats.org/officeDocument/2006/relationships/slide" Target="slid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9.png"/><Relationship Id="rId4" Type="http://schemas.openxmlformats.org/officeDocument/2006/relationships/slide" Target="slid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slide" Target="slide8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slide" Target="slide8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slide" Target="slide8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9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slide" Target="slide8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slide" Target="slide8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gi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dk-met.wmsite.ru/_mod_files/ce_images/igra/0_a0e95_af6e9a2c_xl.png" TargetMode="External"/><Relationship Id="rId13" Type="http://schemas.openxmlformats.org/officeDocument/2006/relationships/hyperlink" Target="http://stat18.privet.ru/lr/0b1d3cec6375d01e8e11a66a63e1b390" TargetMode="External"/><Relationship Id="rId3" Type="http://schemas.openxmlformats.org/officeDocument/2006/relationships/hyperlink" Target="http://my-ivanovo.ru/wp-content/uploads/2010/06/74f16339f64a.png" TargetMode="External"/><Relationship Id="rId7" Type="http://schemas.openxmlformats.org/officeDocument/2006/relationships/hyperlink" Target="http://img-fotki.yandex.ru/get/4612/119528728.cb4/0_a0e71_e8c1f8cc_XL" TargetMode="External"/><Relationship Id="rId12" Type="http://schemas.openxmlformats.org/officeDocument/2006/relationships/hyperlink" Target="http://stat16.privet.ru/lr/0d26274af501f4e51923a6ed5e659105" TargetMode="External"/><Relationship Id="rId2" Type="http://schemas.openxmlformats.org/officeDocument/2006/relationships/hyperlink" Target="http://img-fotki.yandex.ru/get/6107/152583420.12/0_6590f_dc023c9c_XL" TargetMode="Externa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6522/127850699.ba/0_9b7be_d3c65370_XL" TargetMode="External"/><Relationship Id="rId11" Type="http://schemas.openxmlformats.org/officeDocument/2006/relationships/hyperlink" Target="http://img-fotki.yandex.ru/get/4413/119528728.cb5/0_a0e9f_82954224_XL" TargetMode="External"/><Relationship Id="rId5" Type="http://schemas.openxmlformats.org/officeDocument/2006/relationships/hyperlink" Target="http://img0.liveinternet.ru/images/attach/c/4/82/417/82417670_n_6.png" TargetMode="External"/><Relationship Id="rId15" Type="http://schemas.openxmlformats.org/officeDocument/2006/relationships/slide" Target="slide8.xml"/><Relationship Id="rId10" Type="http://schemas.openxmlformats.org/officeDocument/2006/relationships/hyperlink" Target="http://img-fotki.yandex.ru/get/4709/119528728.cb5/0_a0eb5_1cab041d_XL" TargetMode="External"/><Relationship Id="rId4" Type="http://schemas.openxmlformats.org/officeDocument/2006/relationships/hyperlink" Target="http://img-fotki.yandex.ru/get/6110/18869520.102/0_6dcb5_9dc29150_XL" TargetMode="External"/><Relationship Id="rId9" Type="http://schemas.openxmlformats.org/officeDocument/2006/relationships/hyperlink" Target="http://img-fotki.yandex.ru/get/4414/119528728.cb4/0_a0e69_a464749a_XL" TargetMode="External"/><Relationship Id="rId14" Type="http://schemas.openxmlformats.org/officeDocument/2006/relationships/hyperlink" Target="http://foto.planetadruzey.ru/2125938.jpe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14.png"/><Relationship Id="rId4" Type="http://schemas.openxmlformats.org/officeDocument/2006/relationships/slide" Target="slide3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slide" Target="slide24.xml"/><Relationship Id="rId3" Type="http://schemas.openxmlformats.org/officeDocument/2006/relationships/image" Target="../media/image17.jpeg"/><Relationship Id="rId21" Type="http://schemas.openxmlformats.org/officeDocument/2006/relationships/slide" Target="slide19.xml"/><Relationship Id="rId34" Type="http://schemas.openxmlformats.org/officeDocument/2006/relationships/slide" Target="slide32.xml"/><Relationship Id="rId7" Type="http://schemas.openxmlformats.org/officeDocument/2006/relationships/image" Target="../media/image21.png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slide" Target="slide23.xml"/><Relationship Id="rId33" Type="http://schemas.openxmlformats.org/officeDocument/2006/relationships/slide" Target="slide31.xml"/><Relationship Id="rId2" Type="http://schemas.openxmlformats.org/officeDocument/2006/relationships/notesSlide" Target="../notesSlides/notesSlide2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29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slide" Target="slide9.xml"/><Relationship Id="rId24" Type="http://schemas.openxmlformats.org/officeDocument/2006/relationships/slide" Target="slide22.xml"/><Relationship Id="rId32" Type="http://schemas.openxmlformats.org/officeDocument/2006/relationships/slide" Target="slide30.xml"/><Relationship Id="rId5" Type="http://schemas.openxmlformats.org/officeDocument/2006/relationships/image" Target="../media/image19.png"/><Relationship Id="rId15" Type="http://schemas.openxmlformats.org/officeDocument/2006/relationships/slide" Target="slide13.xml"/><Relationship Id="rId23" Type="http://schemas.openxmlformats.org/officeDocument/2006/relationships/slide" Target="slide21.xml"/><Relationship Id="rId28" Type="http://schemas.openxmlformats.org/officeDocument/2006/relationships/slide" Target="slide26.xml"/><Relationship Id="rId36" Type="http://schemas.openxmlformats.org/officeDocument/2006/relationships/image" Target="../media/image25.png"/><Relationship Id="rId10" Type="http://schemas.openxmlformats.org/officeDocument/2006/relationships/image" Target="../media/image24.png"/><Relationship Id="rId19" Type="http://schemas.openxmlformats.org/officeDocument/2006/relationships/slide" Target="slide17.xml"/><Relationship Id="rId31" Type="http://schemas.openxmlformats.org/officeDocument/2006/relationships/slide" Target="slide29.xml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slide" Target="slide12.xml"/><Relationship Id="rId22" Type="http://schemas.openxmlformats.org/officeDocument/2006/relationships/slide" Target="slide20.xml"/><Relationship Id="rId27" Type="http://schemas.openxmlformats.org/officeDocument/2006/relationships/slide" Target="slide25.xml"/><Relationship Id="rId30" Type="http://schemas.openxmlformats.org/officeDocument/2006/relationships/slide" Target="slide28.xml"/><Relationship Id="rId35" Type="http://schemas.openxmlformats.org/officeDocument/2006/relationships/slide" Target="slide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04664"/>
            <a:ext cx="8640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052736"/>
            <a:ext cx="8640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/>
              <a:t> </a:t>
            </a:r>
            <a:endParaRPr lang="ru-RU" dirty="0" smtClean="0"/>
          </a:p>
        </p:txBody>
      </p:sp>
      <p:pic>
        <p:nvPicPr>
          <p:cNvPr id="6" name="Рисунок 5" descr="76366850_4491121_shutterstock_9967571preobrazovanni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222" y="0"/>
            <a:ext cx="9501222" cy="6143852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Monotype Corsiva" pitchFamily="66" charset="0"/>
              </a:rPr>
              <a:t>Знатоки русского фольклора</a:t>
            </a:r>
            <a:endParaRPr lang="ru-RU" sz="72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20" name="Picture 2" descr="http://dk-met.wmsite.ru/_mod_files/ce_images/igra/0_a0e95_af6e9a2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428992" y="357166"/>
            <a:ext cx="2516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ЗАГАДКИ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071546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6600FF"/>
                </a:solidFill>
              </a:rPr>
              <a:t>Бьют </a:t>
            </a:r>
            <a:r>
              <a:rPr lang="ru-RU" sz="3600" b="1" dirty="0" err="1" smtClean="0">
                <a:solidFill>
                  <a:srgbClr val="6600FF"/>
                </a:solidFill>
              </a:rPr>
              <a:t>Ермилку</a:t>
            </a:r>
            <a:r>
              <a:rPr lang="ru-RU" sz="3600" b="1" dirty="0" smtClean="0">
                <a:solidFill>
                  <a:srgbClr val="6600FF"/>
                </a:solidFill>
              </a:rPr>
              <a:t> по затылку, он</a:t>
            </a:r>
            <a:br>
              <a:rPr lang="ru-RU" sz="3600" b="1" dirty="0" smtClean="0">
                <a:solidFill>
                  <a:srgbClr val="6600FF"/>
                </a:solidFill>
              </a:rPr>
            </a:br>
            <a:r>
              <a:rPr lang="ru-RU" sz="3600" b="1" dirty="0" smtClean="0">
                <a:solidFill>
                  <a:srgbClr val="6600FF"/>
                </a:solidFill>
              </a:rPr>
              <a:t>не плачет, только носик прячет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2" name="Рисунок 11" descr="27471_354ba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108" y="2357430"/>
            <a:ext cx="4000528" cy="350663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20" name="Picture 2" descr="http://dk-met.wmsite.ru/_mod_files/ce_images/igra/0_a0e95_af6e9a2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714744" y="500042"/>
            <a:ext cx="2394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214422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6600FF"/>
                </a:solidFill>
              </a:rPr>
              <a:t>Само с кулачок, красный бочок, потрогаешь — гладко, а откусишь — сладко.</a:t>
            </a:r>
            <a:endParaRPr lang="ru-RU" sz="3600" b="1" dirty="0">
              <a:solidFill>
                <a:srgbClr val="6600FF"/>
              </a:solidFill>
            </a:endParaRPr>
          </a:p>
        </p:txBody>
      </p:sp>
      <p:pic>
        <p:nvPicPr>
          <p:cNvPr id="12" name="Рисунок 11" descr="537138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4546" y="2643164"/>
            <a:ext cx="4214842" cy="3371874"/>
          </a:xfrm>
          <a:prstGeom prst="rect">
            <a:avLst/>
          </a:prstGeom>
        </p:spPr>
      </p:pic>
      <p:pic>
        <p:nvPicPr>
          <p:cNvPr id="14" name="Рисунок 13" descr="14562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4810" y="5429264"/>
            <a:ext cx="3048006" cy="1042418"/>
          </a:xfrm>
          <a:prstGeom prst="rect">
            <a:avLst/>
          </a:prstGeom>
        </p:spPr>
      </p:pic>
      <p:pic>
        <p:nvPicPr>
          <p:cNvPr id="16" name="Рисунок 15" descr="14562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9058" y="5214950"/>
            <a:ext cx="3048006" cy="1042418"/>
          </a:xfrm>
          <a:prstGeom prst="rect">
            <a:avLst/>
          </a:prstGeom>
        </p:spPr>
      </p:pic>
      <p:pic>
        <p:nvPicPr>
          <p:cNvPr id="17" name="Рисунок 16" descr="14562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4414" y="5357826"/>
            <a:ext cx="3048006" cy="104241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14546" y="1268760"/>
            <a:ext cx="58138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20" name="Picture 2" descr="http://dk-met.wmsite.ru/_mod_files/ce_images/igra/0_a0e95_af6e9a2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643306" y="500042"/>
            <a:ext cx="2394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1071546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6600FF"/>
                </a:solidFill>
              </a:rPr>
              <a:t>В огороде стоит, ничего не говорит, сам не берёт и воронам не даёт.</a:t>
            </a:r>
            <a:endParaRPr lang="ru-RU" sz="3600" b="1" dirty="0">
              <a:solidFill>
                <a:srgbClr val="6600FF"/>
              </a:solidFill>
            </a:endParaRPr>
          </a:p>
        </p:txBody>
      </p:sp>
      <p:pic>
        <p:nvPicPr>
          <p:cNvPr id="12" name="Рисунок 11" descr="Scarecrow-Halloween-4213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670" y="2071678"/>
            <a:ext cx="4500594" cy="450059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pic>
        <p:nvPicPr>
          <p:cNvPr id="20" name="Picture 2" descr="http://dk-met.wmsite.ru/_mod_files/ce_images/igra/0_a0e95_af6e9a2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357554" y="357166"/>
            <a:ext cx="2394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1071546"/>
            <a:ext cx="81439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00FF"/>
                </a:solidFill>
              </a:rPr>
              <a:t>Меня частенько просят, ждут, </a:t>
            </a:r>
          </a:p>
          <a:p>
            <a:pPr algn="ctr"/>
            <a:r>
              <a:rPr lang="ru-RU" sz="3600" b="1" dirty="0" smtClean="0">
                <a:solidFill>
                  <a:srgbClr val="6600FF"/>
                </a:solidFill>
              </a:rPr>
              <a:t>а только покажусь, </a:t>
            </a:r>
          </a:p>
          <a:p>
            <a:pPr algn="ctr"/>
            <a:r>
              <a:rPr lang="ru-RU" sz="3600" b="1" dirty="0" smtClean="0">
                <a:solidFill>
                  <a:srgbClr val="6600FF"/>
                </a:solidFill>
              </a:rPr>
              <a:t>так прятаться начнут.</a:t>
            </a:r>
            <a:endParaRPr lang="ru-RU" sz="3600" b="1" dirty="0">
              <a:solidFill>
                <a:srgbClr val="6600FF"/>
              </a:solidFill>
            </a:endParaRPr>
          </a:p>
        </p:txBody>
      </p:sp>
      <p:pic>
        <p:nvPicPr>
          <p:cNvPr id="12" name="Рисунок 11" descr="18732590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736" y="2903800"/>
            <a:ext cx="3816750" cy="345415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4348" y="0"/>
            <a:ext cx="741682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УЗНАЙ СКАЗКУ</a:t>
            </a:r>
            <a:endParaRPr lang="ru-RU" sz="36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857232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6600FF"/>
                </a:solidFill>
              </a:rPr>
              <a:t>Залилась </a:t>
            </a:r>
            <a:r>
              <a:rPr lang="ru-RU" sz="3600" b="1" dirty="0" err="1" smtClean="0">
                <a:solidFill>
                  <a:srgbClr val="6600FF"/>
                </a:solidFill>
              </a:rPr>
              <a:t>Алёнушка</a:t>
            </a:r>
            <a:r>
              <a:rPr lang="ru-RU" sz="3600" b="1" dirty="0" smtClean="0">
                <a:solidFill>
                  <a:srgbClr val="6600FF"/>
                </a:solidFill>
              </a:rPr>
              <a:t> слезами, села под стожок - плачет, а козлёночек возле неё скачет.  </a:t>
            </a:r>
            <a:endParaRPr lang="ru-RU" sz="3600" b="1" dirty="0">
              <a:solidFill>
                <a:srgbClr val="6600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429264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6600FF"/>
                </a:solidFill>
              </a:rPr>
              <a:t> </a:t>
            </a:r>
            <a:endParaRPr lang="ru-RU" sz="3200" b="1" dirty="0">
              <a:solidFill>
                <a:srgbClr val="6600FF"/>
              </a:solidFill>
            </a:endParaRPr>
          </a:p>
        </p:txBody>
      </p:sp>
      <p:pic>
        <p:nvPicPr>
          <p:cNvPr id="12" name="Рисунок 11" descr="4c151063eb8bf12b18af648fe21e0b5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7290" y="2500306"/>
            <a:ext cx="5786478" cy="377643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28926" y="214290"/>
            <a:ext cx="4139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УЗНАЙ СКАЗКУ </a:t>
            </a:r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857232"/>
            <a:ext cx="792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6600FF"/>
                </a:solidFill>
              </a:rPr>
              <a:t>Сестра с братом добежала до молочной реки. Видят – летят гуси – лебеди.</a:t>
            </a:r>
            <a:endParaRPr lang="ru-RU" sz="3600" b="1" dirty="0">
              <a:solidFill>
                <a:srgbClr val="6600FF"/>
              </a:solidFill>
            </a:endParaRPr>
          </a:p>
        </p:txBody>
      </p:sp>
      <p:pic>
        <p:nvPicPr>
          <p:cNvPr id="14" name="Рисунок 13" descr="ukrainskie-skazki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3042" y="2500306"/>
            <a:ext cx="5214974" cy="367923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 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20" y="28572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488" y="357166"/>
            <a:ext cx="3902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УЗНАЙ СКАЗКУ</a:t>
            </a:r>
            <a:endParaRPr lang="ru-RU" sz="3600" b="1" cap="al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000108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6600FF"/>
                </a:solidFill>
              </a:rPr>
              <a:t>- Слышим, слышим – не матушкин голосок. Наша матушка поёт тонюсеньким голоском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" name="Рисунок 11" descr="volk-i-semero-kozlyat-kartinki-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2714620"/>
            <a:ext cx="5786446" cy="365043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28860" y="285728"/>
            <a:ext cx="4139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УЗНАЙ СКАЗКУ </a:t>
            </a:r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cap="al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000108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6600FF"/>
                </a:solidFill>
              </a:rPr>
              <a:t>- Как выскочу, как выпрыгну, полетят клочки по закоулочкам!</a:t>
            </a:r>
            <a:endParaRPr lang="ru-RU" dirty="0"/>
          </a:p>
        </p:txBody>
      </p:sp>
      <p:pic>
        <p:nvPicPr>
          <p:cNvPr id="14" name="Рисунок 13" descr="31229_63ba15caefdbb790934755ad1dc14fce.jp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0232" y="2214554"/>
            <a:ext cx="4205296" cy="402449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0" y="928670"/>
            <a:ext cx="803411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>
                <a:solidFill>
                  <a:srgbClr val="6600FF"/>
                </a:solidFill>
              </a:rPr>
              <a:t>Села лисица волку на спину. Он её и повёз. Вот лисица едет на волке и потихоньку поёт:«Битый небитого везёт</a:t>
            </a:r>
            <a:r>
              <a:rPr lang="ru-RU" sz="2400" b="1" dirty="0" smtClean="0">
                <a:solidFill>
                  <a:srgbClr val="6600FF"/>
                </a:solidFill>
              </a:rPr>
              <a:t>!</a:t>
            </a:r>
            <a:endParaRPr lang="ru-RU" sz="2400" dirty="0" smtClean="0"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pic>
        <p:nvPicPr>
          <p:cNvPr id="8" name="Picture 4" descr="http://img-fotki.yandex.ru/get/4414/119528728.cb4/0_a0e69_a464749a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 l="15239" t="3048" r="22730" b="3992"/>
          <a:stretch>
            <a:fillRect/>
          </a:stretch>
        </p:blipFill>
        <p:spPr bwMode="auto">
          <a:xfrm>
            <a:off x="7226819" y="2492896"/>
            <a:ext cx="1917181" cy="4104456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57422" y="357166"/>
            <a:ext cx="4139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УЗНАЙ СКАЗКУ </a:t>
            </a:r>
            <a:r>
              <a:rPr lang="ru-RU" sz="36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6" name="Рисунок 15" descr="487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1670" y="2857496"/>
            <a:ext cx="4259247" cy="328612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714876" y="3071810"/>
            <a:ext cx="38907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endParaRPr lang="ru-RU" sz="6000" b="1" dirty="0" smtClean="0">
              <a:solidFill>
                <a:srgbClr val="FF0000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85786" y="1285860"/>
            <a:ext cx="76328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6000" b="1" dirty="0" smtClean="0">
                <a:solidFill>
                  <a:srgbClr val="6600FF"/>
                </a:solidFill>
              </a:rPr>
              <a:t> </a:t>
            </a:r>
            <a:endParaRPr lang="ru-RU" sz="6000" b="1" dirty="0" smtClean="0">
              <a:solidFill>
                <a:srgbClr val="6600FF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СЕЙЧАС СПОЁМ 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Рисунок 8" descr="modnye-valenki-zima-2013-2014-2.jpg"/>
          <p:cNvPicPr>
            <a:picLocks noChangeAspect="1"/>
          </p:cNvPicPr>
          <p:nvPr/>
        </p:nvPicPr>
        <p:blipFill>
          <a:blip r:embed="rId7"/>
          <a:srcRect t="8571" b="8571"/>
          <a:stretch>
            <a:fillRect/>
          </a:stretch>
        </p:blipFill>
        <p:spPr>
          <a:xfrm>
            <a:off x="285720" y="1643050"/>
            <a:ext cx="8540490" cy="250033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_25548_40568a8b_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5875" y="0"/>
            <a:ext cx="11105592" cy="6500834"/>
          </a:xfrm>
          <a:prstGeom prst="rect">
            <a:avLst/>
          </a:prstGeom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04664"/>
            <a:ext cx="8640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052736"/>
            <a:ext cx="8640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/>
              <a:t> </a:t>
            </a:r>
            <a:endParaRPr lang="ru-RU" dirty="0" smtClean="0"/>
          </a:p>
        </p:txBody>
      </p:sp>
      <p:pic>
        <p:nvPicPr>
          <p:cNvPr id="9" name="Рисунок 8" descr="ьььь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500042"/>
            <a:ext cx="4586296" cy="577821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14678" y="3071810"/>
            <a:ext cx="553378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>
                <a:solidFill>
                  <a:srgbClr val="6600FF"/>
                </a:solidFill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endParaRPr lang="ru-RU" sz="6000" b="1" dirty="0" smtClean="0">
              <a:solidFill>
                <a:srgbClr val="FF0000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6000" b="1" dirty="0" smtClean="0">
                <a:solidFill>
                  <a:srgbClr val="6600FF"/>
                </a:solidFill>
              </a:rPr>
              <a:t> </a:t>
            </a:r>
            <a:endParaRPr lang="ru-RU" sz="6000" b="1" dirty="0" smtClean="0">
              <a:solidFill>
                <a:srgbClr val="6600FF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00298" y="285728"/>
            <a:ext cx="41547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СЕЙЧАС СПОЁМ</a:t>
            </a:r>
            <a:endParaRPr lang="ru-RU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61b1be061269c3ad347971120116ecd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14" y="1071546"/>
            <a:ext cx="5857916" cy="43934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42812" y="3429000"/>
            <a:ext cx="90011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endParaRPr lang="ru-RU" sz="6000" b="1" dirty="0" smtClean="0">
              <a:solidFill>
                <a:srgbClr val="FF0000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5984" y="285728"/>
            <a:ext cx="41547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СЕЙЧАС СПОЁМ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1357298"/>
            <a:ext cx="3770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6600FF"/>
                </a:solidFill>
              </a:rPr>
              <a:t> </a:t>
            </a:r>
            <a:endParaRPr lang="ru-RU" sz="6000" b="1" dirty="0">
              <a:solidFill>
                <a:srgbClr val="6600FF"/>
              </a:solidFill>
            </a:endParaRPr>
          </a:p>
        </p:txBody>
      </p:sp>
      <p:pic>
        <p:nvPicPr>
          <p:cNvPr id="12" name="Рисунок 11" descr="nob-g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7290" y="1285860"/>
            <a:ext cx="5664363" cy="420053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8" name="Picture 2" descr="http://img-fotki.yandex.ru/get/4709/119528728.cb5/0_a0eb5_1cab041d_XL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28860" y="285728"/>
            <a:ext cx="41547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СЕЙЧАС СПОЁМ</a:t>
            </a:r>
            <a:endParaRPr lang="ru-RU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1214422"/>
            <a:ext cx="3770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6600FF"/>
                </a:solidFill>
              </a:rPr>
              <a:t> </a:t>
            </a:r>
            <a:endParaRPr lang="ru-RU" sz="6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3143248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  </a:t>
            </a:r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elektricheskie_samovary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1735" y="1000108"/>
            <a:ext cx="3838517" cy="4857784"/>
          </a:xfrm>
          <a:prstGeom prst="rect">
            <a:avLst/>
          </a:prstGeom>
        </p:spPr>
      </p:pic>
      <p:pic>
        <p:nvPicPr>
          <p:cNvPr id="16" name="Рисунок 15" descr="drink (63)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472" y="2285992"/>
            <a:ext cx="2071702" cy="2959574"/>
          </a:xfrm>
          <a:prstGeom prst="rect">
            <a:avLst/>
          </a:prstGeom>
        </p:spPr>
      </p:pic>
      <p:pic>
        <p:nvPicPr>
          <p:cNvPr id="17" name="Рисунок 16" descr="drink (63)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9322" y="898054"/>
            <a:ext cx="2857520" cy="408217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7780035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085" y="357166"/>
            <a:ext cx="4909915" cy="2809891"/>
          </a:xfrm>
          <a:prstGeom prst="rect">
            <a:avLst/>
          </a:prstGeom>
        </p:spPr>
      </p:pic>
      <p:pic>
        <p:nvPicPr>
          <p:cNvPr id="18" name="Рисунок 17" descr="7780035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5850" y="357166"/>
            <a:ext cx="4909915" cy="2809891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00398" y="2928934"/>
            <a:ext cx="56436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720" y="28572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pic>
        <p:nvPicPr>
          <p:cNvPr id="8" name="Picture 2" descr="http://img-fotki.yandex.ru/get/4709/119528728.cb5/0_a0eb5_1cab041d_XL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68516" y="4509120"/>
            <a:ext cx="2175483" cy="2348880"/>
          </a:xfrm>
          <a:prstGeom prst="rect">
            <a:avLst/>
          </a:prstGeom>
          <a:noFill/>
        </p:spPr>
      </p:pic>
      <p:pic>
        <p:nvPicPr>
          <p:cNvPr id="10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5984" y="357166"/>
            <a:ext cx="4218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СЕЙЧАС СПОЁМ</a:t>
            </a:r>
            <a:r>
              <a:rPr lang="ru-RU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1428736"/>
            <a:ext cx="37702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6600FF"/>
                </a:solidFill>
              </a:rPr>
              <a:t> </a:t>
            </a:r>
            <a:endParaRPr lang="ru-RU" sz="6000" b="1" dirty="0">
              <a:solidFill>
                <a:srgbClr val="66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3108" y="3000372"/>
            <a:ext cx="6427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4" name="Рисунок 13" descr="552621188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3108" y="1000108"/>
            <a:ext cx="3290904" cy="4679011"/>
          </a:xfrm>
          <a:prstGeom prst="rect">
            <a:avLst/>
          </a:prstGeom>
        </p:spPr>
      </p:pic>
      <p:pic>
        <p:nvPicPr>
          <p:cNvPr id="16" name="Рисунок 15" descr="552621188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9124" y="1785926"/>
            <a:ext cx="3143272" cy="4469108"/>
          </a:xfrm>
          <a:prstGeom prst="rect">
            <a:avLst/>
          </a:prstGeom>
        </p:spPr>
      </p:pic>
      <p:pic>
        <p:nvPicPr>
          <p:cNvPr id="17" name="Рисунок 16" descr="552621188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1928802"/>
            <a:ext cx="2790838" cy="396801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82484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3600" b="1" dirty="0" smtClean="0">
                <a:solidFill>
                  <a:srgbClr val="6600FF"/>
                </a:solidFill>
              </a:rPr>
              <a:t>На каком музыкальном инструменте играл крокодил  Гена?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ВОПРОС - ОТВЕТ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pic>
        <p:nvPicPr>
          <p:cNvPr id="8" name="Picture 2" descr="http://img0.liveinternet.ru/images/attach/c/4/82/417/82417638_kar_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10" name="Рисунок 9" descr="tumblr_ll89w99hit1qzmdgmo1_5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3042" y="2500306"/>
            <a:ext cx="5175264" cy="39125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Введите ответ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8" name="Picture 2" descr="http://img0.liveinternet.ru/images/attach/c/4/82/417/82417638_kar_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85984" y="285728"/>
            <a:ext cx="4252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ВОПРОС - ОТВЕТ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928670"/>
            <a:ext cx="8358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3600" b="1" dirty="0" smtClean="0">
                <a:solidFill>
                  <a:srgbClr val="6600FF"/>
                </a:solidFill>
              </a:rPr>
              <a:t>Как называют музыканта, который играет на гуслях?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Рисунок 11" descr="5851022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488" y="2285992"/>
            <a:ext cx="2847979" cy="416472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Введите ответ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14348" y="1071546"/>
            <a:ext cx="7632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3600" b="1" dirty="0" smtClean="0">
                <a:solidFill>
                  <a:srgbClr val="6600FF"/>
                </a:solidFill>
              </a:rPr>
              <a:t>Сколько струн у балалайки?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8" name="Picture 2" descr="http://img0.liveinternet.ru/images/attach/c/4/82/417/82417638_kar_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71736" y="285728"/>
            <a:ext cx="4252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ВОПРОС - ОТВЕТ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614693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12" y="1643050"/>
            <a:ext cx="2731817" cy="463332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Введите ответ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8" name="Picture 2" descr="http://img0.liveinternet.ru/images/attach/c/4/82/417/82417638_kar_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00298" y="357166"/>
            <a:ext cx="4252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ВОПРОС - ОТВЕТ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142984"/>
            <a:ext cx="8286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6600FF"/>
                </a:solidFill>
              </a:rPr>
              <a:t>У какого музыкального инструмента есть  язык ?</a:t>
            </a:r>
            <a:endParaRPr lang="ru-RU" sz="3600" b="1" dirty="0">
              <a:solidFill>
                <a:srgbClr val="6600FF"/>
              </a:solidFill>
            </a:endParaRPr>
          </a:p>
        </p:txBody>
      </p:sp>
      <p:pic>
        <p:nvPicPr>
          <p:cNvPr id="12" name="Рисунок 11" descr="t1@8e7674ce-6c8a-4ffd-bb30-ccbdb65f037f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728" y="2285992"/>
            <a:ext cx="5137300" cy="393859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Введите ответ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00034" y="1142984"/>
            <a:ext cx="76328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3600" b="1" dirty="0" smtClean="0">
                <a:solidFill>
                  <a:srgbClr val="6600FF"/>
                </a:solidFill>
              </a:rPr>
              <a:t>На чём играют ложечники?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pic>
        <p:nvPicPr>
          <p:cNvPr id="8" name="Picture 2" descr="http://img0.liveinternet.ru/images/attach/c/4/82/417/82417638_kar_8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02276" y="4437112"/>
            <a:ext cx="2162211" cy="2223069"/>
          </a:xfrm>
          <a:prstGeom prst="rect">
            <a:avLst/>
          </a:prstGeom>
          <a:noFill/>
        </p:spPr>
      </p:pic>
      <p:pic>
        <p:nvPicPr>
          <p:cNvPr id="9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71736" y="285728"/>
            <a:ext cx="4252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ВОПРОС - ОТВЕТ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detsad-385340-144769193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2571744"/>
            <a:ext cx="6794295" cy="370046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Особенности русского быта 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102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1071546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FF"/>
                </a:solidFill>
              </a:rPr>
              <a:t> </a:t>
            </a:r>
            <a:r>
              <a:rPr lang="ru-RU" sz="3600" b="1" dirty="0" smtClean="0">
                <a:solidFill>
                  <a:srgbClr val="6600FF"/>
                </a:solidFill>
              </a:rPr>
              <a:t> Где в старину хранили одежду?</a:t>
            </a:r>
            <a:endParaRPr lang="ru-RU" sz="3600" b="1" dirty="0">
              <a:solidFill>
                <a:srgbClr val="6600FF"/>
              </a:solidFill>
            </a:endParaRPr>
          </a:p>
        </p:txBody>
      </p:sp>
      <p:pic>
        <p:nvPicPr>
          <p:cNvPr id="11" name="Рисунок 10" descr="origina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2976" y="2127308"/>
            <a:ext cx="5572164" cy="371721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04664"/>
            <a:ext cx="8640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052736"/>
            <a:ext cx="8640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/>
              <a:t> </a:t>
            </a:r>
            <a:endParaRPr lang="ru-RU" dirty="0" smtClean="0"/>
          </a:p>
        </p:txBody>
      </p:sp>
      <p:pic>
        <p:nvPicPr>
          <p:cNvPr id="10" name="Рисунок 9" descr="anime-linii-73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4822065" cy="5786478"/>
          </a:xfrm>
          <a:prstGeom prst="rect">
            <a:avLst/>
          </a:prstGeom>
        </p:spPr>
      </p:pic>
      <p:pic>
        <p:nvPicPr>
          <p:cNvPr id="11" name="Рисунок 10" descr="anime-linii-73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357166"/>
            <a:ext cx="4822065" cy="5786478"/>
          </a:xfrm>
          <a:prstGeom prst="rect">
            <a:avLst/>
          </a:prstGeom>
        </p:spPr>
      </p:pic>
      <p:pic>
        <p:nvPicPr>
          <p:cNvPr id="13" name="Рисунок 12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928670"/>
            <a:ext cx="4044801" cy="516083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</a:t>
            </a:r>
            <a:endParaRPr lang="ru-RU" sz="3200" b="1" dirty="0"/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85852" y="1071546"/>
            <a:ext cx="70566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00FF"/>
                </a:solidFill>
              </a:rPr>
              <a:t> В какой посуде  готовили пищу?</a:t>
            </a:r>
            <a:endParaRPr lang="ru-RU" sz="3600" b="1" dirty="0">
              <a:solidFill>
                <a:srgbClr val="6600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428604"/>
            <a:ext cx="6234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Особенности русского быта </a:t>
            </a:r>
            <a:endParaRPr lang="ru-RU" sz="3600" dirty="0"/>
          </a:p>
        </p:txBody>
      </p:sp>
      <p:pic>
        <p:nvPicPr>
          <p:cNvPr id="17" name="Рисунок 16" descr="4ugunok.jp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3042" y="1857364"/>
            <a:ext cx="5357818" cy="401836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7158" y="28572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</a:t>
            </a:r>
            <a:endParaRPr lang="ru-RU" sz="3200" b="1" dirty="0"/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00100" y="357166"/>
            <a:ext cx="6234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Особенности русского быта 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1142984"/>
            <a:ext cx="6059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6600FF"/>
                </a:solidFill>
              </a:rPr>
              <a:t> Из чего на Руси пили чай ?</a:t>
            </a:r>
            <a:endParaRPr lang="ru-RU" sz="3600" b="1" dirty="0">
              <a:solidFill>
                <a:srgbClr val="6600FF"/>
              </a:solidFill>
            </a:endParaRPr>
          </a:p>
        </p:txBody>
      </p:sp>
      <p:pic>
        <p:nvPicPr>
          <p:cNvPr id="12" name="Рисунок 11" descr="нн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5755" y="2071678"/>
            <a:ext cx="5396062" cy="414340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dirty="0" smtClean="0"/>
              <a:t> </a:t>
            </a:r>
            <a:r>
              <a:rPr lang="ru-RU" sz="3600" b="1" dirty="0" smtClean="0">
                <a:solidFill>
                  <a:srgbClr val="6600FF"/>
                </a:solidFill>
              </a:rPr>
              <a:t>Назовите русский сувенир, известный во всем мире?</a:t>
            </a:r>
            <a:endParaRPr lang="ru-RU" sz="3600" b="1" dirty="0" smtClean="0">
              <a:solidFill>
                <a:srgbClr val="6600FF"/>
              </a:solidFill>
              <a:latin typeface="Georg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</a:t>
            </a:r>
            <a:endParaRPr lang="ru-RU" sz="3200" b="1" dirty="0"/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71538" y="357166"/>
            <a:ext cx="6176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Особенности русского быта</a:t>
            </a:r>
            <a:r>
              <a:rPr lang="ru-RU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11" name="Рисунок 10" descr="0314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72" y="2643182"/>
            <a:ext cx="5715040" cy="342902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7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</a:t>
            </a:r>
            <a:endParaRPr lang="ru-RU" sz="3200" b="1" dirty="0"/>
          </a:p>
        </p:txBody>
      </p:sp>
      <p:pic>
        <p:nvPicPr>
          <p:cNvPr id="1026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pic>
        <p:nvPicPr>
          <p:cNvPr id="9" name="Picture 5" descr="http://stat16.privet.ru/lr/0d26274af501f4e51923a6ed5e65910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65814" y="4221088"/>
            <a:ext cx="2126666" cy="263691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42976" y="357166"/>
            <a:ext cx="6234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Особенности русского быта 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857232"/>
            <a:ext cx="72152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00FF"/>
                </a:solidFill>
              </a:rPr>
              <a:t> </a:t>
            </a:r>
            <a:r>
              <a:rPr lang="ru-RU" sz="3600" b="1" dirty="0" smtClean="0">
                <a:solidFill>
                  <a:srgbClr val="6600FF"/>
                </a:solidFill>
              </a:rPr>
              <a:t>О чём в старину говорили так: </a:t>
            </a:r>
          </a:p>
          <a:p>
            <a:r>
              <a:rPr lang="ru-RU" sz="3600" b="1" dirty="0" smtClean="0">
                <a:solidFill>
                  <a:srgbClr val="6600FF"/>
                </a:solidFill>
              </a:rPr>
              <a:t>«Она и поилица, и кормилица, </a:t>
            </a:r>
          </a:p>
          <a:p>
            <a:r>
              <a:rPr lang="ru-RU" sz="3600" b="1" dirty="0" err="1" smtClean="0">
                <a:solidFill>
                  <a:srgbClr val="6600FF"/>
                </a:solidFill>
              </a:rPr>
              <a:t>телосогревательница</a:t>
            </a:r>
            <a:r>
              <a:rPr lang="ru-RU" sz="3600" b="1" dirty="0" smtClean="0">
                <a:solidFill>
                  <a:srgbClr val="6600FF"/>
                </a:solidFill>
              </a:rPr>
              <a:t>»?</a:t>
            </a:r>
            <a:endParaRPr lang="ru-RU" sz="3600" b="1" dirty="0">
              <a:solidFill>
                <a:srgbClr val="6600FF"/>
              </a:solidFill>
            </a:endParaRPr>
          </a:p>
        </p:txBody>
      </p:sp>
      <p:pic>
        <p:nvPicPr>
          <p:cNvPr id="14" name="Рисунок 13" descr="120-russ-pech-kartink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794" y="2643182"/>
            <a:ext cx="4286280" cy="382021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04664"/>
            <a:ext cx="8640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052736"/>
            <a:ext cx="8640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/>
              <a:t> </a:t>
            </a:r>
            <a:endParaRPr lang="ru-RU" dirty="0" smtClean="0"/>
          </a:p>
        </p:txBody>
      </p:sp>
      <p:pic>
        <p:nvPicPr>
          <p:cNvPr id="6" name="Рисунок 5" descr="76366850_4491121_shutterstock_9967571preobrazovanni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8652"/>
            <a:ext cx="4500594" cy="2910256"/>
          </a:xfrm>
          <a:prstGeom prst="rect">
            <a:avLst/>
          </a:prstGeom>
        </p:spPr>
      </p:pic>
      <p:pic>
        <p:nvPicPr>
          <p:cNvPr id="9" name="Рисунок 8" descr="76366850_4491121_shutterstock_9967571preobrazovanni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-428652"/>
            <a:ext cx="4500594" cy="2910256"/>
          </a:xfrm>
          <a:prstGeom prst="rect">
            <a:avLst/>
          </a:prstGeom>
        </p:spPr>
      </p:pic>
      <p:pic>
        <p:nvPicPr>
          <p:cNvPr id="10" name="Рисунок 9" descr="0c3c5403cf074599b05612c8ff719af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143116"/>
            <a:ext cx="3966577" cy="4288191"/>
          </a:xfrm>
          <a:prstGeom prst="rect">
            <a:avLst/>
          </a:prstGeom>
        </p:spPr>
      </p:pic>
      <p:pic>
        <p:nvPicPr>
          <p:cNvPr id="11" name="Рисунок 10" descr="1213578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2289254"/>
            <a:ext cx="4071966" cy="456874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71472" y="428604"/>
            <a:ext cx="30700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СПАСИБО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57620" y="857232"/>
            <a:ext cx="12792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ЗА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7752" y="428604"/>
            <a:ext cx="39260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ВНИМАНИЕ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04664"/>
            <a:ext cx="8640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 - РЕСУРСЫ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052736"/>
            <a:ext cx="86409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hlinkClick r:id="rId2"/>
              </a:rPr>
              <a:t>http://img-fotki.yandex.ru/get/6107/152583420.12/0_6590f_dc023c9c_XL</a:t>
            </a:r>
            <a:r>
              <a:rPr lang="ru-RU" sz="1600" dirty="0" smtClean="0"/>
              <a:t>    </a:t>
            </a:r>
            <a:r>
              <a:rPr lang="ru-RU" dirty="0" err="1" smtClean="0"/>
              <a:t>Нюша</a:t>
            </a:r>
            <a:r>
              <a:rPr lang="ru-RU" dirty="0" smtClean="0"/>
              <a:t> на велосипеде</a:t>
            </a:r>
          </a:p>
          <a:p>
            <a:r>
              <a:rPr lang="en-US" sz="1600" dirty="0" smtClean="0">
                <a:hlinkClick r:id="rId3"/>
              </a:rPr>
              <a:t>http://my-ivanovo.ru/wp-content/uploads/2010/06/74f16339f64a.png</a:t>
            </a:r>
            <a:r>
              <a:rPr lang="ru-RU" sz="1600" dirty="0" smtClean="0"/>
              <a:t>   </a:t>
            </a:r>
            <a:r>
              <a:rPr lang="ru-RU" dirty="0" err="1" smtClean="0"/>
              <a:t>Крош</a:t>
            </a:r>
            <a:r>
              <a:rPr lang="ru-RU" dirty="0" smtClean="0"/>
              <a:t> (слайд 2)</a:t>
            </a:r>
          </a:p>
          <a:p>
            <a:r>
              <a:rPr lang="en-US" sz="1600" dirty="0" smtClean="0">
                <a:hlinkClick r:id="rId4"/>
              </a:rPr>
              <a:t>http://img-fotki.yandex.ru/get/6110/18869520.102/0_6dcb5_9dc29150_XL</a:t>
            </a:r>
            <a:r>
              <a:rPr lang="ru-RU" sz="1600" dirty="0" smtClean="0"/>
              <a:t>   </a:t>
            </a:r>
            <a:r>
              <a:rPr lang="ru-RU" dirty="0" err="1" smtClean="0"/>
              <a:t>Бараш</a:t>
            </a:r>
            <a:r>
              <a:rPr lang="ru-RU" dirty="0" smtClean="0"/>
              <a:t> (слайд 2)</a:t>
            </a:r>
          </a:p>
          <a:p>
            <a:r>
              <a:rPr lang="en-US" dirty="0" smtClean="0">
                <a:hlinkClick r:id="rId5"/>
              </a:rPr>
              <a:t>http://img0.liveinternet.ru/images/attach/c/4/82/417/82417670_n_6.png</a:t>
            </a:r>
            <a:r>
              <a:rPr lang="ru-RU" dirty="0" smtClean="0"/>
              <a:t>   </a:t>
            </a:r>
            <a:r>
              <a:rPr lang="ru-RU" dirty="0" err="1" smtClean="0"/>
              <a:t>Нюша</a:t>
            </a:r>
            <a:r>
              <a:rPr lang="ru-RU" dirty="0" smtClean="0"/>
              <a:t> (слайд 2)</a:t>
            </a:r>
          </a:p>
          <a:p>
            <a:r>
              <a:rPr lang="en-US" sz="1600" dirty="0" smtClean="0">
                <a:hlinkClick r:id="rId6"/>
              </a:rPr>
              <a:t>http://img-fotki.yandex.ru/get/6522/127850699.ba/0_9b7be_d3c65370_XL</a:t>
            </a:r>
            <a:r>
              <a:rPr lang="ru-RU" sz="1600" dirty="0" smtClean="0"/>
              <a:t>   </a:t>
            </a:r>
            <a:r>
              <a:rPr lang="ru-RU" dirty="0" err="1" smtClean="0"/>
              <a:t>Карыч</a:t>
            </a:r>
            <a:r>
              <a:rPr lang="ru-RU" dirty="0" smtClean="0"/>
              <a:t> (слайд 2)</a:t>
            </a:r>
          </a:p>
          <a:p>
            <a:r>
              <a:rPr lang="en-US" sz="1600" dirty="0" smtClean="0">
                <a:hlinkClick r:id="rId7"/>
              </a:rPr>
              <a:t>http://img-fotki.yandex.ru/get/4612/119528728.cb4/0_a0e71_e8c1f8cc_XL</a:t>
            </a:r>
            <a:r>
              <a:rPr lang="ru-RU" sz="1600" dirty="0" smtClean="0"/>
              <a:t>   </a:t>
            </a:r>
            <a:r>
              <a:rPr lang="ru-RU" dirty="0" err="1" smtClean="0"/>
              <a:t>Лосяш</a:t>
            </a:r>
            <a:r>
              <a:rPr lang="ru-RU" dirty="0" smtClean="0"/>
              <a:t> (слайд 2)</a:t>
            </a:r>
          </a:p>
          <a:p>
            <a:r>
              <a:rPr lang="en-US" sz="1600" dirty="0" smtClean="0">
                <a:hlinkClick r:id="rId8"/>
              </a:rPr>
              <a:t>http://dk-met.wmsite.ru/_mod_files/ce_images/igra/0_a0e95_af6e9a2c_xl.png</a:t>
            </a:r>
            <a:r>
              <a:rPr lang="ru-RU" sz="1600" dirty="0" smtClean="0"/>
              <a:t>   </a:t>
            </a:r>
            <a:r>
              <a:rPr lang="ru-RU" dirty="0" err="1" smtClean="0"/>
              <a:t>Крош</a:t>
            </a:r>
            <a:r>
              <a:rPr lang="ru-RU" dirty="0" smtClean="0"/>
              <a:t> (слайд 3 – 7)</a:t>
            </a:r>
          </a:p>
          <a:p>
            <a:r>
              <a:rPr lang="en-US" sz="1600" dirty="0" smtClean="0">
                <a:hlinkClick r:id="rId9"/>
              </a:rPr>
              <a:t>http://img-fotki.yandex.ru/get/4414/119528728.cb4/0_a0e69_a464749a_XL</a:t>
            </a:r>
            <a:r>
              <a:rPr lang="ru-RU" sz="1600" dirty="0" smtClean="0"/>
              <a:t>   </a:t>
            </a:r>
            <a:r>
              <a:rPr lang="ru-RU" dirty="0" err="1" smtClean="0"/>
              <a:t>Бараш</a:t>
            </a:r>
            <a:r>
              <a:rPr lang="ru-RU" dirty="0" smtClean="0"/>
              <a:t> с шариками</a:t>
            </a:r>
          </a:p>
          <a:p>
            <a:r>
              <a:rPr lang="en-US" sz="1600" dirty="0" smtClean="0">
                <a:hlinkClick r:id="rId10"/>
              </a:rPr>
              <a:t>http://img-fotki.yandex.ru/get/4709/119528728.cb5/0_a0eb5_1cab041d_XL</a:t>
            </a:r>
            <a:r>
              <a:rPr lang="ru-RU" sz="1600" dirty="0" smtClean="0"/>
              <a:t>   </a:t>
            </a:r>
            <a:r>
              <a:rPr lang="ru-RU" dirty="0" err="1" smtClean="0"/>
              <a:t>Нюша</a:t>
            </a:r>
            <a:r>
              <a:rPr lang="ru-RU" dirty="0" smtClean="0"/>
              <a:t> с ромашкой</a:t>
            </a:r>
          </a:p>
          <a:p>
            <a:r>
              <a:rPr lang="en-US" sz="1600" dirty="0" smtClean="0">
                <a:hlinkClick r:id="rId11"/>
              </a:rPr>
              <a:t>http://img-fotki.yandex.ru/get/4413/119528728.cb5/0_a0e9f_82954224_XL</a:t>
            </a:r>
            <a:r>
              <a:rPr lang="ru-RU" sz="1600" dirty="0" smtClean="0"/>
              <a:t>   </a:t>
            </a:r>
          </a:p>
          <a:p>
            <a:r>
              <a:rPr lang="ru-RU" sz="1600" dirty="0" err="1" smtClean="0"/>
              <a:t>Кар-</a:t>
            </a:r>
            <a:r>
              <a:rPr lang="ru-RU" dirty="0" err="1" smtClean="0"/>
              <a:t>Карыч</a:t>
            </a:r>
            <a:r>
              <a:rPr lang="ru-RU" dirty="0" smtClean="0"/>
              <a:t> с корабликом</a:t>
            </a:r>
          </a:p>
          <a:p>
            <a:r>
              <a:rPr lang="en-US" sz="1600" dirty="0" smtClean="0">
                <a:hlinkClick r:id="rId12"/>
              </a:rPr>
              <a:t>http://stat16.privet.ru/lr/0d26274af501f4e51923a6ed5e659105</a:t>
            </a:r>
            <a:r>
              <a:rPr lang="ru-RU" sz="1600" dirty="0" smtClean="0"/>
              <a:t>    </a:t>
            </a:r>
            <a:r>
              <a:rPr lang="ru-RU" dirty="0" err="1" smtClean="0"/>
              <a:t>Лосяш</a:t>
            </a:r>
            <a:endParaRPr lang="ru-RU" dirty="0" smtClean="0"/>
          </a:p>
          <a:p>
            <a:r>
              <a:rPr lang="en-US" dirty="0" smtClean="0">
                <a:hlinkClick r:id="rId13"/>
              </a:rPr>
              <a:t>http://stat18.privet.ru/lr/0b1d3cec6375d01e8e11a66a63e1b390</a:t>
            </a:r>
            <a:r>
              <a:rPr lang="ru-RU" dirty="0" smtClean="0"/>
              <a:t>   бабочка </a:t>
            </a:r>
          </a:p>
          <a:p>
            <a:r>
              <a:rPr lang="en-US" dirty="0" smtClean="0">
                <a:hlinkClick r:id="rId14"/>
              </a:rPr>
              <a:t>http://foto.planetadruzey.ru/2125938.jpeg</a:t>
            </a:r>
            <a:r>
              <a:rPr lang="ru-RU" dirty="0" smtClean="0"/>
              <a:t>    картинка для </a:t>
            </a:r>
            <a:r>
              <a:rPr lang="ru-RU" dirty="0" smtClean="0"/>
              <a:t>фона СПАСИБО</a:t>
            </a:r>
            <a:endParaRPr lang="ru-RU" dirty="0" smtClean="0"/>
          </a:p>
        </p:txBody>
      </p:sp>
      <p:pic>
        <p:nvPicPr>
          <p:cNvPr id="5" name="Picture 2" descr="http://dk-met.wmsite.ru/_mod_files/ce_images/igra/0_a0e95_af6e9a2c_xl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04664"/>
            <a:ext cx="8640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052736"/>
            <a:ext cx="8640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/>
              <a:t> </a:t>
            </a:r>
            <a:endParaRPr lang="ru-RU" dirty="0" smtClean="0"/>
          </a:p>
        </p:txBody>
      </p:sp>
      <p:pic>
        <p:nvPicPr>
          <p:cNvPr id="10" name="Рисунок 9" descr="5794773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14290"/>
            <a:ext cx="8143932" cy="6227713"/>
          </a:xfrm>
          <a:prstGeom prst="rect">
            <a:avLst/>
          </a:prstGeom>
        </p:spPr>
      </p:pic>
      <p:pic>
        <p:nvPicPr>
          <p:cNvPr id="11" name="Рисунок 10" descr="d0bdd18ed188d0b0-d0b1d0b5d0b7-d184d0bed0bdd0b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1714488"/>
            <a:ext cx="4871788" cy="456762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04664"/>
            <a:ext cx="8640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052736"/>
            <a:ext cx="8640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/>
              <a:t> </a:t>
            </a:r>
            <a:endParaRPr lang="ru-RU" dirty="0" smtClean="0"/>
          </a:p>
        </p:txBody>
      </p:sp>
      <p:pic>
        <p:nvPicPr>
          <p:cNvPr id="10" name="Рисунок 9" descr="borb1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3500462" cy="5834104"/>
          </a:xfrm>
          <a:prstGeom prst="rect">
            <a:avLst/>
          </a:prstGeom>
        </p:spPr>
      </p:pic>
      <p:pic>
        <p:nvPicPr>
          <p:cNvPr id="11" name="Рисунок 10" descr="borb1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-2000288"/>
            <a:ext cx="3500462" cy="5834104"/>
          </a:xfrm>
          <a:prstGeom prst="rect">
            <a:avLst/>
          </a:prstGeom>
        </p:spPr>
      </p:pic>
      <p:pic>
        <p:nvPicPr>
          <p:cNvPr id="12" name="Рисунок 11" descr="borb1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57166"/>
            <a:ext cx="3500462" cy="5834104"/>
          </a:xfrm>
          <a:prstGeom prst="rect">
            <a:avLst/>
          </a:prstGeom>
        </p:spPr>
      </p:pic>
      <p:pic>
        <p:nvPicPr>
          <p:cNvPr id="13" name="Рисунок 12" descr="losjash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117" y="1500174"/>
            <a:ext cx="4642111" cy="459614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04664"/>
            <a:ext cx="8640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052736"/>
            <a:ext cx="86409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/>
              <a:t> </a:t>
            </a:r>
            <a:endParaRPr lang="ru-RU" dirty="0" smtClean="0"/>
          </a:p>
        </p:txBody>
      </p:sp>
      <p:pic>
        <p:nvPicPr>
          <p:cNvPr id="10" name="Рисунок 9" descr="1263160547_rrsrss-s-ryerrsrsrrryo_2.jpg"/>
          <p:cNvPicPr>
            <a:picLocks noChangeAspect="1"/>
          </p:cNvPicPr>
          <p:nvPr/>
        </p:nvPicPr>
        <p:blipFill>
          <a:blip r:embed="rId2"/>
          <a:srcRect b="7500"/>
          <a:stretch>
            <a:fillRect/>
          </a:stretch>
        </p:blipFill>
        <p:spPr>
          <a:xfrm>
            <a:off x="3071802" y="2000240"/>
            <a:ext cx="3657610" cy="4202857"/>
          </a:xfrm>
          <a:prstGeom prst="rect">
            <a:avLst/>
          </a:prstGeom>
        </p:spPr>
      </p:pic>
      <p:pic>
        <p:nvPicPr>
          <p:cNvPr id="11" name="Рисунок 10" descr="76814_d71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-357214"/>
            <a:ext cx="3734933" cy="5357850"/>
          </a:xfrm>
          <a:prstGeom prst="rect">
            <a:avLst/>
          </a:prstGeom>
        </p:spPr>
      </p:pic>
      <p:pic>
        <p:nvPicPr>
          <p:cNvPr id="12" name="Рисунок 11" descr="76814_d71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1214422"/>
            <a:ext cx="3734933" cy="5357850"/>
          </a:xfrm>
          <a:prstGeom prst="rect">
            <a:avLst/>
          </a:prstGeom>
        </p:spPr>
      </p:pic>
      <p:pic>
        <p:nvPicPr>
          <p:cNvPr id="13" name="Рисунок 12" descr="76814_d711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96686">
            <a:off x="4005354" y="-749248"/>
            <a:ext cx="2695791" cy="386717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2204864"/>
            <a:ext cx="410445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200" i="1" dirty="0" smtClean="0">
                <a:latin typeface="Times New Roman" pitchFamily="18" charset="0"/>
              </a:rPr>
              <a:t> </a:t>
            </a:r>
            <a:endParaRPr lang="ru-RU" sz="2400" b="1" i="1" dirty="0">
              <a:latin typeface="Times New Roman" pitchFamily="18" charset="0"/>
            </a:endParaRPr>
          </a:p>
        </p:txBody>
      </p:sp>
      <p:pic>
        <p:nvPicPr>
          <p:cNvPr id="11" name="Рисунок 10" descr="Рисунок18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483768" y="6237312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5940152" y="6237312"/>
            <a:ext cx="2808312" cy="374442"/>
          </a:xfrm>
          <a:prstGeom prst="rect">
            <a:avLst/>
          </a:prstGeom>
        </p:spPr>
      </p:pic>
      <p:pic>
        <p:nvPicPr>
          <p:cNvPr id="9" name="Рисунок 8" descr="Рисунок1.png"/>
          <p:cNvPicPr>
            <a:picLocks noChangeAspect="1"/>
          </p:cNvPicPr>
          <p:nvPr/>
        </p:nvPicPr>
        <p:blipFill>
          <a:blip r:embed="rId8" cstate="screen"/>
          <a:srcRect l="3538" t="22029" r="3538"/>
          <a:stretch>
            <a:fillRect/>
          </a:stretch>
        </p:blipFill>
        <p:spPr>
          <a:xfrm>
            <a:off x="251520" y="188641"/>
            <a:ext cx="8712968" cy="94600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Овал 141"/>
          <p:cNvSpPr/>
          <p:nvPr/>
        </p:nvSpPr>
        <p:spPr>
          <a:xfrm>
            <a:off x="514806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Овал 142"/>
          <p:cNvSpPr/>
          <p:nvPr/>
        </p:nvSpPr>
        <p:spPr>
          <a:xfrm>
            <a:off x="586814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Овал 143"/>
          <p:cNvSpPr/>
          <p:nvPr/>
        </p:nvSpPr>
        <p:spPr>
          <a:xfrm>
            <a:off x="658822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Овал 144"/>
          <p:cNvSpPr/>
          <p:nvPr/>
        </p:nvSpPr>
        <p:spPr>
          <a:xfrm>
            <a:off x="730830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Овал 145"/>
          <p:cNvSpPr/>
          <p:nvPr/>
        </p:nvSpPr>
        <p:spPr>
          <a:xfrm>
            <a:off x="8028384" y="50851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Овал 136"/>
          <p:cNvSpPr/>
          <p:nvPr/>
        </p:nvSpPr>
        <p:spPr>
          <a:xfrm>
            <a:off x="514806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/>
          <p:cNvSpPr/>
          <p:nvPr/>
        </p:nvSpPr>
        <p:spPr>
          <a:xfrm>
            <a:off x="586814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/>
          <p:cNvSpPr/>
          <p:nvPr/>
        </p:nvSpPr>
        <p:spPr>
          <a:xfrm>
            <a:off x="658822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730830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8028384" y="42210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514806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586814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/>
          <p:nvPr/>
        </p:nvSpPr>
        <p:spPr>
          <a:xfrm>
            <a:off x="658822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34"/>
          <p:cNvSpPr/>
          <p:nvPr/>
        </p:nvSpPr>
        <p:spPr>
          <a:xfrm>
            <a:off x="730830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Овал 135"/>
          <p:cNvSpPr/>
          <p:nvPr/>
        </p:nvSpPr>
        <p:spPr>
          <a:xfrm>
            <a:off x="8028384" y="3284984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514806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586814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658822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730830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8028384" y="2420888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802838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730830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658822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5868144" y="1628800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/>
        </p:nvSpPr>
        <p:spPr>
          <a:xfrm>
            <a:off x="5148064" y="1556792"/>
            <a:ext cx="576064" cy="576064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5314" y="4941168"/>
            <a:ext cx="780902" cy="792088"/>
          </a:xfrm>
          <a:prstGeom prst="rect">
            <a:avLst/>
          </a:prstGeom>
          <a:noFill/>
        </p:spPr>
      </p:pic>
      <p:pic>
        <p:nvPicPr>
          <p:cNvPr id="9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5394" y="4941168"/>
            <a:ext cx="780902" cy="792088"/>
          </a:xfrm>
          <a:prstGeom prst="rect">
            <a:avLst/>
          </a:prstGeom>
          <a:noFill/>
        </p:spPr>
      </p:pic>
      <p:pic>
        <p:nvPicPr>
          <p:cNvPr id="97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5474" y="4941168"/>
            <a:ext cx="780902" cy="792088"/>
          </a:xfrm>
          <a:prstGeom prst="rect">
            <a:avLst/>
          </a:prstGeom>
          <a:noFill/>
        </p:spPr>
      </p:pic>
      <p:pic>
        <p:nvPicPr>
          <p:cNvPr id="98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5554" y="4941168"/>
            <a:ext cx="780902" cy="792088"/>
          </a:xfrm>
          <a:prstGeom prst="rect">
            <a:avLst/>
          </a:prstGeom>
          <a:noFill/>
        </p:spPr>
      </p:pic>
      <p:pic>
        <p:nvPicPr>
          <p:cNvPr id="9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15234" y="4941168"/>
            <a:ext cx="780902" cy="792088"/>
          </a:xfrm>
          <a:prstGeom prst="rect">
            <a:avLst/>
          </a:prstGeom>
          <a:noFill/>
        </p:spPr>
      </p:pic>
      <p:pic>
        <p:nvPicPr>
          <p:cNvPr id="90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5314" y="4077072"/>
            <a:ext cx="780902" cy="792088"/>
          </a:xfrm>
          <a:prstGeom prst="rect">
            <a:avLst/>
          </a:prstGeom>
          <a:noFill/>
        </p:spPr>
      </p:pic>
      <p:pic>
        <p:nvPicPr>
          <p:cNvPr id="91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5394" y="4077072"/>
            <a:ext cx="780902" cy="792088"/>
          </a:xfrm>
          <a:prstGeom prst="rect">
            <a:avLst/>
          </a:prstGeom>
          <a:noFill/>
        </p:spPr>
      </p:pic>
      <p:pic>
        <p:nvPicPr>
          <p:cNvPr id="92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5474" y="4077072"/>
            <a:ext cx="780902" cy="792088"/>
          </a:xfrm>
          <a:prstGeom prst="rect">
            <a:avLst/>
          </a:prstGeom>
          <a:noFill/>
        </p:spPr>
      </p:pic>
      <p:pic>
        <p:nvPicPr>
          <p:cNvPr id="93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5554" y="4077072"/>
            <a:ext cx="780902" cy="792088"/>
          </a:xfrm>
          <a:prstGeom prst="rect">
            <a:avLst/>
          </a:prstGeom>
          <a:noFill/>
        </p:spPr>
      </p:pic>
      <p:pic>
        <p:nvPicPr>
          <p:cNvPr id="94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15234" y="4077072"/>
            <a:ext cx="780902" cy="792088"/>
          </a:xfrm>
          <a:prstGeom prst="rect">
            <a:avLst/>
          </a:prstGeom>
          <a:noFill/>
        </p:spPr>
      </p:pic>
      <p:pic>
        <p:nvPicPr>
          <p:cNvPr id="85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5314" y="3212976"/>
            <a:ext cx="780902" cy="792088"/>
          </a:xfrm>
          <a:prstGeom prst="rect">
            <a:avLst/>
          </a:prstGeom>
          <a:noFill/>
        </p:spPr>
      </p:pic>
      <p:pic>
        <p:nvPicPr>
          <p:cNvPr id="8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5394" y="3212976"/>
            <a:ext cx="780902" cy="792088"/>
          </a:xfrm>
          <a:prstGeom prst="rect">
            <a:avLst/>
          </a:prstGeom>
          <a:noFill/>
        </p:spPr>
      </p:pic>
      <p:pic>
        <p:nvPicPr>
          <p:cNvPr id="87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5474" y="3212976"/>
            <a:ext cx="780902" cy="792088"/>
          </a:xfrm>
          <a:prstGeom prst="rect">
            <a:avLst/>
          </a:prstGeom>
          <a:noFill/>
        </p:spPr>
      </p:pic>
      <p:pic>
        <p:nvPicPr>
          <p:cNvPr id="88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5554" y="3212976"/>
            <a:ext cx="780902" cy="792088"/>
          </a:xfrm>
          <a:prstGeom prst="rect">
            <a:avLst/>
          </a:prstGeom>
          <a:noFill/>
        </p:spPr>
      </p:pic>
      <p:pic>
        <p:nvPicPr>
          <p:cNvPr id="8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15234" y="3212976"/>
            <a:ext cx="780902" cy="792088"/>
          </a:xfrm>
          <a:prstGeom prst="rect">
            <a:avLst/>
          </a:prstGeom>
          <a:noFill/>
        </p:spPr>
      </p:pic>
      <p:pic>
        <p:nvPicPr>
          <p:cNvPr id="80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5314" y="2348880"/>
            <a:ext cx="780902" cy="792088"/>
          </a:xfrm>
          <a:prstGeom prst="rect">
            <a:avLst/>
          </a:prstGeom>
          <a:noFill/>
        </p:spPr>
      </p:pic>
      <p:pic>
        <p:nvPicPr>
          <p:cNvPr id="81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5394" y="2348880"/>
            <a:ext cx="780902" cy="792088"/>
          </a:xfrm>
          <a:prstGeom prst="rect">
            <a:avLst/>
          </a:prstGeom>
          <a:noFill/>
        </p:spPr>
      </p:pic>
      <p:pic>
        <p:nvPicPr>
          <p:cNvPr id="82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5474" y="2348880"/>
            <a:ext cx="780902" cy="792088"/>
          </a:xfrm>
          <a:prstGeom prst="rect">
            <a:avLst/>
          </a:prstGeom>
          <a:noFill/>
        </p:spPr>
      </p:pic>
      <p:pic>
        <p:nvPicPr>
          <p:cNvPr id="83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5554" y="2348880"/>
            <a:ext cx="780902" cy="792088"/>
          </a:xfrm>
          <a:prstGeom prst="rect">
            <a:avLst/>
          </a:prstGeom>
          <a:noFill/>
        </p:spPr>
      </p:pic>
      <p:pic>
        <p:nvPicPr>
          <p:cNvPr id="84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15234" y="2348880"/>
            <a:ext cx="780902" cy="792088"/>
          </a:xfrm>
          <a:prstGeom prst="rect">
            <a:avLst/>
          </a:prstGeom>
          <a:noFill/>
        </p:spPr>
      </p:pic>
      <p:pic>
        <p:nvPicPr>
          <p:cNvPr id="72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5314" y="1484784"/>
            <a:ext cx="780902" cy="792088"/>
          </a:xfrm>
          <a:prstGeom prst="rect">
            <a:avLst/>
          </a:prstGeom>
          <a:noFill/>
        </p:spPr>
      </p:pic>
      <p:pic>
        <p:nvPicPr>
          <p:cNvPr id="73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55394" y="1484784"/>
            <a:ext cx="780902" cy="792088"/>
          </a:xfrm>
          <a:prstGeom prst="rect">
            <a:avLst/>
          </a:prstGeom>
          <a:noFill/>
        </p:spPr>
      </p:pic>
      <p:pic>
        <p:nvPicPr>
          <p:cNvPr id="74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75474" y="1484784"/>
            <a:ext cx="780902" cy="792088"/>
          </a:xfrm>
          <a:prstGeom prst="rect">
            <a:avLst/>
          </a:prstGeom>
          <a:noFill/>
        </p:spPr>
      </p:pic>
      <p:pic>
        <p:nvPicPr>
          <p:cNvPr id="75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95554" y="1484784"/>
            <a:ext cx="780902" cy="792088"/>
          </a:xfrm>
          <a:prstGeom prst="rect">
            <a:avLst/>
          </a:prstGeom>
          <a:noFill/>
        </p:spPr>
      </p:pic>
      <p:pic>
        <p:nvPicPr>
          <p:cNvPr id="57346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15234" y="1484784"/>
            <a:ext cx="780902" cy="792088"/>
          </a:xfrm>
          <a:prstGeom prst="rect">
            <a:avLst/>
          </a:prstGeom>
          <a:noFill/>
        </p:spPr>
      </p:pic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755576" y="1628800"/>
            <a:ext cx="3672000" cy="503040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 Загадки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940152" y="6165304"/>
            <a:ext cx="1512168" cy="372809"/>
          </a:xfrm>
          <a:prstGeom prst="rect">
            <a:avLst/>
          </a:prstGeom>
        </p:spPr>
      </p:pic>
      <p:pic>
        <p:nvPicPr>
          <p:cNvPr id="102" name="Picture 4" descr="http://my-ivanovo.ru/wp-content/uploads/2010/06/74f16339f64a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536" y="1052736"/>
            <a:ext cx="720080" cy="1090605"/>
          </a:xfrm>
          <a:prstGeom prst="rect">
            <a:avLst/>
          </a:prstGeom>
          <a:noFill/>
        </p:spPr>
      </p:pic>
      <p:sp>
        <p:nvSpPr>
          <p:cNvPr id="105" name="AutoShape 47"/>
          <p:cNvSpPr>
            <a:spLocks noChangeArrowheads="1"/>
          </p:cNvSpPr>
          <p:nvPr/>
        </p:nvSpPr>
        <p:spPr bwMode="auto">
          <a:xfrm>
            <a:off x="755576" y="2564904"/>
            <a:ext cx="3672000" cy="503040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 УЗНАЙ СКАЗКУ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" name="Picture 2" descr="http://img-fotki.yandex.ru/get/6110/18869520.102/0_6dcb5_9dc29150_XL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3528" y="2276872"/>
            <a:ext cx="648072" cy="818617"/>
          </a:xfrm>
          <a:prstGeom prst="rect">
            <a:avLst/>
          </a:prstGeom>
          <a:noFill/>
        </p:spPr>
      </p:pic>
      <p:sp>
        <p:nvSpPr>
          <p:cNvPr id="106" name="AutoShape 47"/>
          <p:cNvSpPr>
            <a:spLocks noChangeArrowheads="1"/>
          </p:cNvSpPr>
          <p:nvPr/>
        </p:nvSpPr>
        <p:spPr bwMode="auto">
          <a:xfrm>
            <a:off x="755576" y="3429000"/>
            <a:ext cx="3672000" cy="503040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 сейчас споем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" name="Picture 6" descr="http://img0.liveinternet.ru/images/attach/c/4/82/417/82417670_n_6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9512" y="3068960"/>
            <a:ext cx="899592" cy="899592"/>
          </a:xfrm>
          <a:prstGeom prst="rect">
            <a:avLst/>
          </a:prstGeom>
          <a:noFill/>
        </p:spPr>
      </p:pic>
      <p:sp>
        <p:nvSpPr>
          <p:cNvPr id="107" name="AutoShape 47"/>
          <p:cNvSpPr>
            <a:spLocks noChangeArrowheads="1"/>
          </p:cNvSpPr>
          <p:nvPr/>
        </p:nvSpPr>
        <p:spPr bwMode="auto">
          <a:xfrm>
            <a:off x="755576" y="4293096"/>
            <a:ext cx="3672000" cy="503040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ВОПРОС - ОТВЕТ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" name="Picture 8" descr="http://img-fotki.yandex.ru/get/6522/127850699.ba/0_9b7be_d3c65370_XL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flipH="1">
            <a:off x="251520" y="4077072"/>
            <a:ext cx="1008112" cy="788281"/>
          </a:xfrm>
          <a:prstGeom prst="rect">
            <a:avLst/>
          </a:prstGeom>
          <a:noFill/>
        </p:spPr>
      </p:pic>
      <p:sp>
        <p:nvSpPr>
          <p:cNvPr id="108" name="AutoShape 47"/>
          <p:cNvSpPr>
            <a:spLocks noChangeArrowheads="1"/>
          </p:cNvSpPr>
          <p:nvPr/>
        </p:nvSpPr>
        <p:spPr bwMode="auto">
          <a:xfrm>
            <a:off x="755576" y="5157192"/>
            <a:ext cx="3744986" cy="503040"/>
          </a:xfrm>
          <a:prstGeom prst="roundRect">
            <a:avLst/>
          </a:prstGeom>
          <a:gradFill flip="none" rotWithShape="1">
            <a:gsLst>
              <a:gs pos="0">
                <a:srgbClr val="EEEAF2"/>
              </a:gs>
              <a:gs pos="100000">
                <a:srgbClr val="F2E5FF"/>
              </a:gs>
              <a:gs pos="100000">
                <a:srgbClr val="DBC9FF"/>
              </a:gs>
            </a:gsLst>
            <a:path path="circl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 Особенности русского быта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" name="Picture 6" descr="http://img-fotki.yandex.ru/get/4612/119528728.cb4/0_a0e71_e8c1f8cc_XL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79512" y="4869160"/>
            <a:ext cx="864096" cy="864096"/>
          </a:xfrm>
          <a:prstGeom prst="rect">
            <a:avLst/>
          </a:prstGeom>
          <a:noFill/>
        </p:spPr>
      </p:pic>
      <p:sp>
        <p:nvSpPr>
          <p:cNvPr id="64" name="AutoShape 47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14806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65" name="AutoShape 49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86814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66" name="AutoShape 50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58822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67" name="AutoShape 5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30830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68" name="AutoShape 52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8028384" y="16288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69" name="AutoShape 53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148064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70" name="AutoShape 54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868144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71" name="AutoShape 55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588796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76" name="AutoShape 56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308876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77" name="AutoShape 57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8028384" y="2493912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78" name="AutoShape 58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148064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79" name="AutoShape 59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868144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09" name="AutoShape 60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588796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10" name="AutoShape 6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308876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11" name="AutoShape 62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8028384" y="3358008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112" name="AutoShape 63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14806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13" name="AutoShape 64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586814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14" name="AutoShape 65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6588796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15" name="AutoShape 66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730830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16" name="AutoShape 67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8028384" y="4222104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sp>
        <p:nvSpPr>
          <p:cNvPr id="117" name="AutoShape 68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5149006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118" name="AutoShape 70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5869086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119" name="AutoShape 71">
            <a:hlinkClick r:id="rId33" action="ppaction://hlinksldjump"/>
          </p:cNvPr>
          <p:cNvSpPr>
            <a:spLocks noChangeArrowheads="1"/>
          </p:cNvSpPr>
          <p:nvPr/>
        </p:nvSpPr>
        <p:spPr bwMode="auto">
          <a:xfrm>
            <a:off x="6588224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3</a:t>
            </a:r>
            <a:endParaRPr lang="ru-RU" sz="2800" b="1" dirty="0"/>
          </a:p>
        </p:txBody>
      </p:sp>
      <p:sp>
        <p:nvSpPr>
          <p:cNvPr id="120" name="AutoShape 72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7308304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21" name="AutoShape 73">
            <a:hlinkClick r:id="rId35" action="ppaction://hlinksldjump"/>
          </p:cNvPr>
          <p:cNvSpPr>
            <a:spLocks noChangeArrowheads="1"/>
          </p:cNvSpPr>
          <p:nvPr/>
        </p:nvSpPr>
        <p:spPr bwMode="auto">
          <a:xfrm>
            <a:off x="8029326" y="5086200"/>
            <a:ext cx="503114" cy="503040"/>
          </a:xfrm>
          <a:prstGeom prst="ellipse">
            <a:avLst/>
          </a:prstGeom>
          <a:solidFill>
            <a:srgbClr val="FFFFCC"/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 smtClean="0"/>
              <a:t>5</a:t>
            </a:r>
            <a:endParaRPr lang="ru-RU" sz="2800" b="1" dirty="0"/>
          </a:p>
        </p:txBody>
      </p:sp>
      <p:pic>
        <p:nvPicPr>
          <p:cNvPr id="151" name="Рисунок 150" descr="Рисунок2.png"/>
          <p:cNvPicPr>
            <a:picLocks noChangeAspect="1"/>
          </p:cNvPicPr>
          <p:nvPr/>
        </p:nvPicPr>
        <p:blipFill>
          <a:blip r:embed="rId36" cstate="screen"/>
          <a:srcRect l="4171" t="24435" r="4893"/>
          <a:stretch>
            <a:fillRect/>
          </a:stretch>
        </p:blipFill>
        <p:spPr>
          <a:xfrm>
            <a:off x="611560" y="260648"/>
            <a:ext cx="7992888" cy="82085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6" grpId="0" animBg="1"/>
      <p:bldP spid="77" grpId="0" animBg="1"/>
      <p:bldP spid="78" grpId="0" animBg="1"/>
      <p:bldP spid="79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вал 21"/>
          <p:cNvSpPr/>
          <p:nvPr/>
        </p:nvSpPr>
        <p:spPr>
          <a:xfrm>
            <a:off x="7740352" y="260648"/>
            <a:ext cx="720080" cy="720080"/>
          </a:xfrm>
          <a:prstGeom prst="ellips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http://img-fotki.yandex.ru/get/6412/83813999.dc9/0_c78be_3b3ddb78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96336" y="176261"/>
            <a:ext cx="1003904" cy="948483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2924944"/>
            <a:ext cx="7776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i="1" dirty="0" smtClean="0">
                <a:latin typeface="Georgia" pitchFamily="18" charset="0"/>
              </a:rPr>
              <a:t>Введите ответ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95536" y="126876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260648"/>
            <a:ext cx="741682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ЗАГАДКИ</a:t>
            </a:r>
            <a:endParaRPr lang="ru-RU" sz="36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47"/>
          <p:cNvSpPr>
            <a:spLocks noChangeArrowheads="1"/>
          </p:cNvSpPr>
          <p:nvPr/>
        </p:nvSpPr>
        <p:spPr bwMode="auto">
          <a:xfrm>
            <a:off x="7812440" y="332656"/>
            <a:ext cx="576000" cy="576000"/>
          </a:xfrm>
          <a:prstGeom prst="ellipse">
            <a:avLst/>
          </a:prstGeom>
          <a:gradFill>
            <a:gsLst>
              <a:gs pos="0">
                <a:srgbClr val="FFFFCC"/>
              </a:gs>
              <a:gs pos="39999">
                <a:srgbClr val="FFFFB3"/>
              </a:gs>
              <a:gs pos="100000">
                <a:srgbClr val="FFFFB3"/>
              </a:gs>
            </a:gsLst>
            <a:lin ang="5400000" scaled="0"/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</a:t>
            </a:r>
            <a:endParaRPr lang="ru-RU" sz="3200" b="1" dirty="0"/>
          </a:p>
        </p:txBody>
      </p:sp>
      <p:pic>
        <p:nvPicPr>
          <p:cNvPr id="20" name="Picture 2" descr="http://dk-met.wmsite.ru/_mod_files/ce_images/igra/0_a0e95_af6e9a2c_x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4365104"/>
            <a:ext cx="1868309" cy="2276872"/>
          </a:xfrm>
          <a:prstGeom prst="rect">
            <a:avLst/>
          </a:prstGeom>
          <a:noFill/>
        </p:spPr>
      </p:pic>
      <p:pic>
        <p:nvPicPr>
          <p:cNvPr id="21" name="Picture 2" descr="C:\Users\Елена\Desktop\Новая папка (4)\01_Бабочки\3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19" y="4797152"/>
            <a:ext cx="1175191" cy="161302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1472" y="1000108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00FF"/>
                </a:solidFill>
              </a:rPr>
              <a:t> </a:t>
            </a:r>
            <a:endParaRPr lang="ru-RU" sz="3600" b="1" dirty="0">
              <a:solidFill>
                <a:srgbClr val="6600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1071546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6600FF"/>
                </a:solidFill>
              </a:rPr>
              <a:t>Растут в поле сестрички:</a:t>
            </a:r>
            <a:br>
              <a:rPr lang="ru-RU" sz="3600" b="1" dirty="0" smtClean="0">
                <a:solidFill>
                  <a:srgbClr val="6600FF"/>
                </a:solidFill>
              </a:rPr>
            </a:br>
            <a:r>
              <a:rPr lang="ru-RU" sz="3600" b="1" dirty="0" smtClean="0">
                <a:solidFill>
                  <a:srgbClr val="6600FF"/>
                </a:solidFill>
              </a:rPr>
              <a:t>жёлтый глазок, белые реснички.</a:t>
            </a:r>
            <a:endParaRPr lang="ru-RU" sz="3600" b="1" dirty="0">
              <a:solidFill>
                <a:srgbClr val="6600FF"/>
              </a:solidFill>
            </a:endParaRPr>
          </a:p>
        </p:txBody>
      </p:sp>
      <p:pic>
        <p:nvPicPr>
          <p:cNvPr id="14" name="Рисунок 13" descr="1027849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7290" y="2357430"/>
            <a:ext cx="2857520" cy="3810027"/>
          </a:xfrm>
          <a:prstGeom prst="rect">
            <a:avLst/>
          </a:prstGeom>
        </p:spPr>
      </p:pic>
      <p:pic>
        <p:nvPicPr>
          <p:cNvPr id="16" name="Рисунок 15" descr="1027849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4810" y="2357430"/>
            <a:ext cx="2857520" cy="381002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552</Words>
  <Application>Microsoft Office PowerPoint</Application>
  <PresentationFormat>Экран (4:3)</PresentationFormat>
  <Paragraphs>234</Paragraphs>
  <Slides>35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Знатоки русского фольклора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Владелец</cp:lastModifiedBy>
  <cp:revision>69</cp:revision>
  <dcterms:created xsi:type="dcterms:W3CDTF">2014-01-06T16:00:12Z</dcterms:created>
  <dcterms:modified xsi:type="dcterms:W3CDTF">2016-06-26T14:29:16Z</dcterms:modified>
</cp:coreProperties>
</file>