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313" r:id="rId2"/>
    <p:sldId id="299" r:id="rId3"/>
    <p:sldId id="298" r:id="rId4"/>
    <p:sldId id="259" r:id="rId5"/>
    <p:sldId id="261" r:id="rId6"/>
    <p:sldId id="267" r:id="rId7"/>
    <p:sldId id="289" r:id="rId8"/>
    <p:sldId id="276" r:id="rId9"/>
    <p:sldId id="292" r:id="rId10"/>
    <p:sldId id="290" r:id="rId11"/>
    <p:sldId id="291" r:id="rId12"/>
    <p:sldId id="293" r:id="rId13"/>
    <p:sldId id="294" r:id="rId14"/>
    <p:sldId id="295" r:id="rId15"/>
    <p:sldId id="296" r:id="rId16"/>
    <p:sldId id="256" r:id="rId17"/>
    <p:sldId id="281" r:id="rId18"/>
    <p:sldId id="304" r:id="rId19"/>
    <p:sldId id="306" r:id="rId20"/>
    <p:sldId id="302" r:id="rId21"/>
    <p:sldId id="307" r:id="rId22"/>
    <p:sldId id="308" r:id="rId23"/>
    <p:sldId id="301" r:id="rId24"/>
    <p:sldId id="310" r:id="rId25"/>
    <p:sldId id="309" r:id="rId26"/>
    <p:sldId id="312" r:id="rId27"/>
    <p:sldId id="29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4F15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9337" autoAdjust="0"/>
  </p:normalViewPr>
  <p:slideViewPr>
    <p:cSldViewPr>
      <p:cViewPr varScale="1">
        <p:scale>
          <a:sx n="79" d="100"/>
          <a:sy n="79" d="100"/>
        </p:scale>
        <p:origin x="-64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7E234-5C30-4BD6-808D-5F5405F9FD8C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E4180-220B-4EF0-ABA3-3535A9615B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73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4180-220B-4EF0-ABA3-3535A9615BC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23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4180-220B-4EF0-ABA3-3535A9615BC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767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4180-220B-4EF0-ABA3-3535A9615BC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406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4180-220B-4EF0-ABA3-3535A9615BC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767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4180-220B-4EF0-ABA3-3535A9615BC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406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4180-220B-4EF0-ABA3-3535A9615BC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767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4180-220B-4EF0-ABA3-3535A9615BC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406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4180-220B-4EF0-ABA3-3535A9615BC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767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E4180-220B-4EF0-ABA3-3535A9615BC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40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5.xml"/><Relationship Id="rId7" Type="http://schemas.openxmlformats.org/officeDocument/2006/relationships/hyperlink" Target="&#1087;&#1088;&#1077;&#1079;&#1077;&#1085;&#1090;&#1072;&#1094;&#1080;&#1103;%201.ppt.pptx#-1,8,&#1057;&#1083;&#1072;&#1081;&#1076; 8" TargetMode="Externa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hyperlink" Target="&#1087;&#1088;&#1077;&#1079;&#1077;&#1085;&#1090;&#1072;&#1094;&#1080;&#1103;%201.ppt.pptx#-1,17,&#1057;&#1083;&#1072;&#1081;&#1076; 17" TargetMode="External"/><Relationship Id="rId4" Type="http://schemas.openxmlformats.org/officeDocument/2006/relationships/slide" Target="slide17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80728"/>
            <a:ext cx="67687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u="sng" dirty="0" smtClean="0">
                <a:solidFill>
                  <a:srgbClr val="334F15"/>
                </a:solidFill>
              </a:rPr>
              <a:t>Презентация к уроку </a:t>
            </a:r>
            <a:endParaRPr lang="ru-RU" sz="4000" u="sng" dirty="0">
              <a:solidFill>
                <a:srgbClr val="334F15"/>
              </a:solidFill>
            </a:endParaRPr>
          </a:p>
          <a:p>
            <a:pPr algn="ctr"/>
            <a:r>
              <a:rPr lang="ru-RU" sz="4000" b="1" i="1" dirty="0">
                <a:solidFill>
                  <a:srgbClr val="334F15"/>
                </a:solidFill>
                <a:cs typeface="David" pitchFamily="34" charset="-79"/>
              </a:rPr>
              <a:t>«Преобразование буквенного</a:t>
            </a:r>
          </a:p>
          <a:p>
            <a:pPr algn="ctr"/>
            <a:r>
              <a:rPr lang="ru-RU" sz="4000" b="1" i="1" dirty="0">
                <a:solidFill>
                  <a:srgbClr val="334F15"/>
                </a:solidFill>
                <a:cs typeface="David" pitchFamily="34" charset="-79"/>
              </a:rPr>
              <a:t> выражения на основе законов</a:t>
            </a:r>
          </a:p>
          <a:p>
            <a:pPr algn="ctr"/>
            <a:r>
              <a:rPr lang="ru-RU" sz="4000" b="1" i="1" dirty="0">
                <a:solidFill>
                  <a:srgbClr val="334F15"/>
                </a:solidFill>
                <a:cs typeface="David" pitchFamily="34" charset="-79"/>
              </a:rPr>
              <a:t>арифметических действий»</a:t>
            </a:r>
            <a:endParaRPr lang="ru-RU" sz="4000" b="1" i="1" dirty="0">
              <a:solidFill>
                <a:srgbClr val="334F15"/>
              </a:solidFill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3718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552" y="285728"/>
            <a:ext cx="7992888" cy="34163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Подберите название к закону</a:t>
            </a: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(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ав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)с=а(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вс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)</a:t>
            </a: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а)сочетательный</a:t>
            </a: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б)переместительный</a:t>
            </a:r>
          </a:p>
          <a:p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в)распределительный   </a:t>
            </a:r>
          </a:p>
          <a:p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г)заменяющий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Управляющая кнопка: далее 14">
            <a:hlinkClick r:id="rId3" action="ppaction://hlinksldjump" highlightClick="1"/>
          </p:cNvPr>
          <p:cNvSpPr/>
          <p:nvPr/>
        </p:nvSpPr>
        <p:spPr>
          <a:xfrm>
            <a:off x="4482548" y="1546332"/>
            <a:ext cx="360040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rId4" action="ppaction://hlinksldjump" highlightClick="1"/>
          </p:cNvPr>
          <p:cNvSpPr/>
          <p:nvPr/>
        </p:nvSpPr>
        <p:spPr>
          <a:xfrm>
            <a:off x="4879403" y="1993888"/>
            <a:ext cx="360040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rId4" action="ppaction://hlinksldjump" highlightClick="1"/>
          </p:cNvPr>
          <p:cNvSpPr/>
          <p:nvPr/>
        </p:nvSpPr>
        <p:spPr>
          <a:xfrm flipV="1">
            <a:off x="5072709" y="2561748"/>
            <a:ext cx="360040" cy="4186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rId4" action="ppaction://hlinksldjump" highlightClick="1"/>
          </p:cNvPr>
          <p:cNvSpPr/>
          <p:nvPr/>
        </p:nvSpPr>
        <p:spPr>
          <a:xfrm flipV="1">
            <a:off x="4519363" y="3230623"/>
            <a:ext cx="360040" cy="4186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53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7" grpId="0" animBg="1"/>
      <p:bldP spid="18" grpId="0" animBg="1"/>
      <p:bldP spid="18" grpId="1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100392" y="5786454"/>
            <a:ext cx="571504" cy="6852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69266" y="1065036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Верный ответ!</a:t>
            </a:r>
            <a:endParaRPr lang="ru-RU" sz="44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58418" t="17377" r="19084" b="55316"/>
          <a:stretch/>
        </p:blipFill>
        <p:spPr bwMode="auto">
          <a:xfrm>
            <a:off x="2411760" y="2957512"/>
            <a:ext cx="3384375" cy="2631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7714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7956376" y="5715016"/>
            <a:ext cx="785818" cy="6429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98454" y="2924944"/>
            <a:ext cx="4073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Подумай 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84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552" y="285728"/>
            <a:ext cx="7992888" cy="28623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Найти неверное равенство?</a:t>
            </a: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а)с·1=с</a:t>
            </a: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б)0:1=0</a:t>
            </a: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в)1·1=1  </a:t>
            </a:r>
          </a:p>
          <a:p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г)1-0=0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Управляющая кнопка: далее 14">
            <a:hlinkClick r:id="rId3" action="ppaction://hlinksldjump" highlightClick="1"/>
          </p:cNvPr>
          <p:cNvSpPr/>
          <p:nvPr/>
        </p:nvSpPr>
        <p:spPr>
          <a:xfrm>
            <a:off x="3023929" y="980728"/>
            <a:ext cx="360040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rId3" action="ppaction://hlinksldjump" highlightClick="1"/>
          </p:cNvPr>
          <p:cNvSpPr/>
          <p:nvPr/>
        </p:nvSpPr>
        <p:spPr>
          <a:xfrm>
            <a:off x="3039108" y="1476512"/>
            <a:ext cx="360040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rId3" action="ppaction://hlinksldjump" highlightClick="1"/>
          </p:cNvPr>
          <p:cNvSpPr/>
          <p:nvPr/>
        </p:nvSpPr>
        <p:spPr>
          <a:xfrm flipV="1">
            <a:off x="3023929" y="2060848"/>
            <a:ext cx="360040" cy="4186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rId4" action="ppaction://hlinksldjump" highlightClick="1"/>
          </p:cNvPr>
          <p:cNvSpPr/>
          <p:nvPr/>
        </p:nvSpPr>
        <p:spPr>
          <a:xfrm flipV="1">
            <a:off x="3039108" y="2669980"/>
            <a:ext cx="360040" cy="4186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53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7" grpId="0" animBg="1"/>
      <p:bldP spid="18" grpId="0" animBg="1"/>
      <p:bldP spid="18" grpId="1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100392" y="5786454"/>
            <a:ext cx="571504" cy="6852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69266" y="1065036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Верный ответ!</a:t>
            </a:r>
            <a:endParaRPr lang="ru-RU" sz="44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58418" t="17377" r="19084" b="55316"/>
          <a:stretch/>
        </p:blipFill>
        <p:spPr bwMode="auto">
          <a:xfrm>
            <a:off x="2771800" y="2564904"/>
            <a:ext cx="3168351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7714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7956376" y="5715016"/>
            <a:ext cx="785818" cy="6429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07704" y="2348880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Подумай 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84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51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714869"/>
            <a:ext cx="799141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u="sng" dirty="0" smtClean="0">
                <a:solidFill>
                  <a:schemeClr val="accent2">
                    <a:lumMod val="75000"/>
                  </a:schemeClr>
                </a:solidFill>
              </a:rPr>
              <a:t>Тема урока: </a:t>
            </a:r>
          </a:p>
          <a:p>
            <a:pPr algn="ctr"/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cs typeface="David" pitchFamily="34" charset="-79"/>
              </a:rPr>
              <a:t>«Преобразование буквенного</a:t>
            </a:r>
          </a:p>
          <a:p>
            <a:pPr algn="ctr"/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cs typeface="David" pitchFamily="34" charset="-79"/>
              </a:rPr>
              <a:t> выражения на основе законов</a:t>
            </a:r>
          </a:p>
          <a:p>
            <a:pPr algn="ctr"/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cs typeface="David" pitchFamily="34" charset="-79"/>
              </a:rPr>
              <a:t>арифметических действий»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  <a:cs typeface="David" pitchFamily="34" charset="-79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19807" y="476672"/>
            <a:ext cx="4253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990000"/>
                </a:solidFill>
              </a:rPr>
              <a:t>З</a:t>
            </a:r>
            <a:r>
              <a:rPr lang="ru-RU" altLang="ru-RU" sz="3200" b="1" dirty="0" smtClean="0">
                <a:solidFill>
                  <a:srgbClr val="990000"/>
                </a:solidFill>
              </a:rPr>
              <a:t>адача </a:t>
            </a:r>
            <a:r>
              <a:rPr lang="ru-RU" altLang="ru-RU" sz="3200" b="1" dirty="0">
                <a:solidFill>
                  <a:srgbClr val="990000"/>
                </a:solidFill>
              </a:rPr>
              <a:t>на движение</a:t>
            </a: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683567" y="1254253"/>
            <a:ext cx="7572375" cy="224676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Катер, имеющий собственную скорость 15 км/ч, проплыл 2 часа по течению реки.</a:t>
            </a:r>
            <a:b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 Какое расстояние проплыл катер,</a:t>
            </a:r>
            <a:b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 если скорость течения реки  </a:t>
            </a: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х км/ч?</a:t>
            </a:r>
          </a:p>
          <a:p>
            <a:pPr algn="ctr" eaLnBrk="1" hangingPunct="1"/>
            <a:endParaRPr lang="ru-RU" altLang="ru-RU" sz="2800" b="1" i="1" dirty="0"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3533587"/>
            <a:ext cx="803021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Составить выражение по условию задачи.</a:t>
            </a:r>
          </a:p>
          <a:p>
            <a:r>
              <a:rPr lang="ru-RU" altLang="ru-RU" sz="3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Вычислить при х=3км̸ч</a:t>
            </a:r>
            <a:r>
              <a:rPr lang="en-US" altLang="ru-RU" sz="3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32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l="35894" t="35537" r="36622" b="17060"/>
          <a:stretch/>
        </p:blipFill>
        <p:spPr bwMode="auto">
          <a:xfrm>
            <a:off x="5724128" y="4293096"/>
            <a:ext cx="2448272" cy="2088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0" name="Rectangle 4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1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28663" y="1000108"/>
            <a:ext cx="76438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Преобразовать выражение, используя законы математических действий:</a:t>
            </a:r>
          </a:p>
          <a:p>
            <a:endParaRPr lang="ru-RU" sz="2400" dirty="0" smtClean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а)2∙(6∙</a:t>
            </a:r>
            <a:r>
              <a:rPr lang="ru-RU" sz="2400" dirty="0" err="1" smtClean="0">
                <a:latin typeface="Arial Black" pitchFamily="34" charset="0"/>
              </a:rPr>
              <a:t>х</a:t>
            </a:r>
            <a:r>
              <a:rPr lang="ru-RU" sz="2400" dirty="0" smtClean="0">
                <a:latin typeface="Arial Black" pitchFamily="34" charset="0"/>
              </a:rPr>
              <a:t>)=2∙6∙х=12х</a:t>
            </a:r>
          </a:p>
          <a:p>
            <a:r>
              <a:rPr lang="ru-RU" sz="2400" dirty="0" smtClean="0">
                <a:latin typeface="Arial Black" pitchFamily="34" charset="0"/>
              </a:rPr>
              <a:t>б)22+а+17=22+17+х=39+х</a:t>
            </a:r>
          </a:p>
          <a:p>
            <a:r>
              <a:rPr lang="ru-RU" sz="2400" dirty="0" smtClean="0">
                <a:latin typeface="Arial Black" pitchFamily="34" charset="0"/>
              </a:rPr>
              <a:t>в)22+а-17=22-17+а=5+а</a:t>
            </a:r>
          </a:p>
          <a:p>
            <a:endParaRPr lang="ru-RU" sz="2400" dirty="0" smtClean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г)15∙х+12∙</a:t>
            </a:r>
            <a:r>
              <a:rPr lang="ru-RU" sz="2400" dirty="0" err="1" smtClean="0">
                <a:latin typeface="Arial Black" pitchFamily="34" charset="0"/>
              </a:rPr>
              <a:t>х</a:t>
            </a:r>
            <a:r>
              <a:rPr lang="ru-RU" sz="2400" dirty="0" smtClean="0">
                <a:latin typeface="Arial Black" pitchFamily="34" charset="0"/>
              </a:rPr>
              <a:t>   возникает затруднение</a:t>
            </a:r>
          </a:p>
        </p:txBody>
      </p:sp>
      <p:sp>
        <p:nvSpPr>
          <p:cNvPr id="15" name="Управляющая кнопка: справка 14">
            <a:hlinkClick r:id="" action="ppaction://noaction" highlightClick="1"/>
          </p:cNvPr>
          <p:cNvSpPr/>
          <p:nvPr/>
        </p:nvSpPr>
        <p:spPr>
          <a:xfrm>
            <a:off x="3071802" y="3571876"/>
            <a:ext cx="4714908" cy="57150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справка 15">
            <a:hlinkClick r:id="" action="ppaction://noaction" highlightClick="1"/>
          </p:cNvPr>
          <p:cNvSpPr/>
          <p:nvPr/>
        </p:nvSpPr>
        <p:spPr>
          <a:xfrm>
            <a:off x="2571736" y="2071678"/>
            <a:ext cx="1785950" cy="42862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справка 16">
            <a:hlinkClick r:id="" action="ppaction://noaction" highlightClick="1"/>
          </p:cNvPr>
          <p:cNvSpPr/>
          <p:nvPr/>
        </p:nvSpPr>
        <p:spPr>
          <a:xfrm>
            <a:off x="2857488" y="2928934"/>
            <a:ext cx="2133616" cy="40899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справка 17">
            <a:hlinkClick r:id="" action="ppaction://noaction" highlightClick="1"/>
          </p:cNvPr>
          <p:cNvSpPr/>
          <p:nvPr/>
        </p:nvSpPr>
        <p:spPr>
          <a:xfrm>
            <a:off x="2928926" y="2500306"/>
            <a:ext cx="2500330" cy="33814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428604"/>
            <a:ext cx="4175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Практическая работа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1071546"/>
            <a:ext cx="3857652" cy="5143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atin typeface="Arial Black" pitchFamily="34" charset="0"/>
              </a:rPr>
              <a:t>Группа 1</a:t>
            </a:r>
          </a:p>
          <a:p>
            <a:r>
              <a:rPr lang="ru-RU" b="1" dirty="0" smtClean="0">
                <a:latin typeface="Arial Black" pitchFamily="34" charset="0"/>
              </a:rPr>
              <a:t>Найти значение выражения </a:t>
            </a:r>
            <a:r>
              <a:rPr lang="ru-RU" dirty="0" smtClean="0">
                <a:latin typeface="Arial Black" pitchFamily="34" charset="0"/>
              </a:rPr>
              <a:t>15∙х+12∙</a:t>
            </a:r>
            <a:r>
              <a:rPr lang="ru-RU" dirty="0" err="1" smtClean="0">
                <a:latin typeface="Arial Black" pitchFamily="34" charset="0"/>
              </a:rPr>
              <a:t>х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b="1" dirty="0" smtClean="0">
                <a:latin typeface="Arial Black" pitchFamily="34" charset="0"/>
              </a:rPr>
              <a:t>, используя  </a:t>
            </a:r>
            <a:r>
              <a:rPr lang="ru-RU" b="1" dirty="0" err="1" smtClean="0">
                <a:latin typeface="Arial Black" pitchFamily="34" charset="0"/>
              </a:rPr>
              <a:t>распредели-тельный</a:t>
            </a:r>
            <a:r>
              <a:rPr lang="ru-RU" b="1" dirty="0" smtClean="0">
                <a:latin typeface="Arial Black" pitchFamily="34" charset="0"/>
              </a:rPr>
              <a:t> закон  умножения .</a:t>
            </a:r>
            <a:r>
              <a:rPr lang="ru-RU" b="1" dirty="0" smtClean="0"/>
              <a:t> </a:t>
            </a:r>
          </a:p>
          <a:p>
            <a:r>
              <a:rPr lang="ru-RU" b="1" i="1" dirty="0" smtClean="0">
                <a:latin typeface="Arial Black" pitchFamily="34" charset="0"/>
              </a:rPr>
              <a:t>Для этого:</a:t>
            </a:r>
          </a:p>
          <a:p>
            <a:r>
              <a:rPr lang="ru-RU" b="1" i="1" dirty="0" smtClean="0">
                <a:latin typeface="Arial Black" pitchFamily="34" charset="0"/>
              </a:rPr>
              <a:t>1.Найти общий множитель и вынести его за скобки.</a:t>
            </a:r>
          </a:p>
          <a:p>
            <a:r>
              <a:rPr lang="ru-RU" b="1" i="1" dirty="0" smtClean="0">
                <a:latin typeface="Arial Black" pitchFamily="34" charset="0"/>
              </a:rPr>
              <a:t>2.Сложить числа в скобках.</a:t>
            </a:r>
          </a:p>
          <a:p>
            <a:r>
              <a:rPr lang="ru-RU" b="1" i="1" dirty="0" smtClean="0">
                <a:latin typeface="Arial Black" pitchFamily="34" charset="0"/>
              </a:rPr>
              <a:t>3.Сделать вывод для других буквенных выражений.</a:t>
            </a:r>
          </a:p>
          <a:p>
            <a:pPr algn="ctr"/>
            <a:endParaRPr lang="ru-RU" b="1" dirty="0"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1142984"/>
            <a:ext cx="4143404" cy="52149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atin typeface="Arial Black" pitchFamily="34" charset="0"/>
              </a:rPr>
              <a:t>Группа 2</a:t>
            </a:r>
          </a:p>
          <a:p>
            <a:r>
              <a:rPr lang="ru-RU" b="1" dirty="0" smtClean="0">
                <a:latin typeface="Arial Black" pitchFamily="34" charset="0"/>
              </a:rPr>
              <a:t>Найти значение выражения </a:t>
            </a:r>
            <a:r>
              <a:rPr lang="ru-RU" dirty="0" smtClean="0">
                <a:latin typeface="Arial Black" pitchFamily="34" charset="0"/>
              </a:rPr>
              <a:t>15∙х+12∙</a:t>
            </a:r>
            <a:r>
              <a:rPr lang="ru-RU" dirty="0" err="1" smtClean="0">
                <a:latin typeface="Arial Black" pitchFamily="34" charset="0"/>
              </a:rPr>
              <a:t>х</a:t>
            </a:r>
            <a:r>
              <a:rPr lang="ru-RU" dirty="0" smtClean="0">
                <a:latin typeface="Arial Black" pitchFamily="34" charset="0"/>
              </a:rPr>
              <a:t>, </a:t>
            </a:r>
            <a:r>
              <a:rPr lang="ru-RU" b="1" dirty="0" smtClean="0">
                <a:latin typeface="Arial Black" pitchFamily="34" charset="0"/>
              </a:rPr>
              <a:t>используя  определение произведения двух чисел.</a:t>
            </a:r>
            <a:r>
              <a:rPr lang="ru-RU" b="1" dirty="0" smtClean="0"/>
              <a:t> . </a:t>
            </a:r>
            <a:r>
              <a:rPr lang="ru-RU" b="1" i="1" dirty="0" smtClean="0">
                <a:latin typeface="Arial Black" pitchFamily="34" charset="0"/>
              </a:rPr>
              <a:t>Для этого:</a:t>
            </a:r>
            <a:endParaRPr lang="ru-RU" i="1" dirty="0" smtClean="0">
              <a:latin typeface="Arial Black" pitchFamily="34" charset="0"/>
            </a:endParaRPr>
          </a:p>
          <a:p>
            <a:r>
              <a:rPr lang="ru-RU" b="1" i="1" dirty="0" smtClean="0">
                <a:latin typeface="Arial Black" pitchFamily="34" charset="0"/>
              </a:rPr>
              <a:t>1.Представить каждое произведение в виде суммы.</a:t>
            </a:r>
            <a:endParaRPr lang="ru-RU" i="1" dirty="0" smtClean="0">
              <a:latin typeface="Arial Black" pitchFamily="34" charset="0"/>
            </a:endParaRPr>
          </a:p>
          <a:p>
            <a:r>
              <a:rPr lang="ru-RU" b="1" i="1" dirty="0" smtClean="0">
                <a:latin typeface="Arial Black" pitchFamily="34" charset="0"/>
              </a:rPr>
              <a:t>2.Заменить сумму произведением.</a:t>
            </a:r>
            <a:endParaRPr lang="ru-RU" i="1" dirty="0" smtClean="0">
              <a:latin typeface="Arial Black" pitchFamily="34" charset="0"/>
            </a:endParaRPr>
          </a:p>
          <a:p>
            <a:r>
              <a:rPr lang="ru-RU" b="1" i="1" dirty="0" smtClean="0">
                <a:latin typeface="Arial Black" pitchFamily="34" charset="0"/>
              </a:rPr>
              <a:t>3.Сделать вывод для других буквенных выражений.</a:t>
            </a:r>
            <a:endParaRPr lang="ru-RU" i="1" dirty="0" smtClean="0">
              <a:latin typeface="Arial Black" pitchFamily="34" charset="0"/>
            </a:endParaRPr>
          </a:p>
          <a:p>
            <a:pPr algn="ctr"/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ChangeArrowheads="1"/>
          </p:cNvSpPr>
          <p:nvPr/>
        </p:nvSpPr>
        <p:spPr bwMode="auto">
          <a:xfrm>
            <a:off x="156356" y="1412776"/>
            <a:ext cx="8232068" cy="417646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3200" dirty="0" err="1" smtClean="0"/>
              <a:t>Справка:«</a:t>
            </a:r>
            <a:r>
              <a:rPr lang="ru-RU" sz="3200" dirty="0" err="1" smtClean="0"/>
              <a:t>Марафон-это</a:t>
            </a:r>
            <a:r>
              <a:rPr lang="ru-RU" sz="3200" dirty="0" smtClean="0"/>
              <a:t> </a:t>
            </a:r>
            <a:r>
              <a:rPr lang="ru-RU" sz="3200" dirty="0"/>
              <a:t>спортивный бег на </a:t>
            </a:r>
            <a:endParaRPr lang="ru-RU" sz="3200" dirty="0" smtClean="0"/>
          </a:p>
          <a:p>
            <a:pPr algn="l"/>
            <a:r>
              <a:rPr lang="ru-RU" sz="3200" dirty="0" smtClean="0"/>
              <a:t>расстояние </a:t>
            </a:r>
            <a:r>
              <a:rPr lang="ru-RU" sz="3200" dirty="0"/>
              <a:t>42 км 195 м. </a:t>
            </a:r>
            <a:endParaRPr lang="en-US" sz="3200" dirty="0"/>
          </a:p>
          <a:p>
            <a:pPr algn="l"/>
            <a:r>
              <a:rPr lang="ru-RU" sz="3200" dirty="0"/>
              <a:t>Вы знаете, почему именно это расстояние </a:t>
            </a:r>
            <a:endParaRPr lang="ru-RU" sz="3200" dirty="0" smtClean="0"/>
          </a:p>
          <a:p>
            <a:pPr algn="l"/>
            <a:r>
              <a:rPr lang="ru-RU" sz="3200" dirty="0" smtClean="0"/>
              <a:t>берется </a:t>
            </a:r>
            <a:r>
              <a:rPr lang="ru-RU" sz="3200" dirty="0"/>
              <a:t>для марафона? </a:t>
            </a:r>
            <a:r>
              <a:rPr lang="ru-RU" sz="3200" dirty="0" smtClean="0"/>
              <a:t>В исторической</a:t>
            </a:r>
          </a:p>
          <a:p>
            <a:pPr algn="l"/>
            <a:r>
              <a:rPr lang="ru-RU" sz="3200" dirty="0" smtClean="0"/>
              <a:t>летописи </a:t>
            </a:r>
            <a:r>
              <a:rPr lang="ru-RU" sz="3200" dirty="0"/>
              <a:t>говорится, что воин из д</a:t>
            </a:r>
            <a:r>
              <a:rPr lang="ru-RU" sz="3200" dirty="0" smtClean="0"/>
              <a:t>.</a:t>
            </a:r>
          </a:p>
          <a:p>
            <a:pPr algn="l"/>
            <a:r>
              <a:rPr lang="ru-RU" sz="3200" dirty="0" smtClean="0"/>
              <a:t> </a:t>
            </a:r>
            <a:r>
              <a:rPr lang="ru-RU" sz="3200" dirty="0"/>
              <a:t>Марафон бежал </a:t>
            </a:r>
            <a:r>
              <a:rPr lang="ru-RU" sz="3200" dirty="0" smtClean="0"/>
              <a:t>до </a:t>
            </a:r>
            <a:r>
              <a:rPr lang="ru-RU" sz="3200" dirty="0"/>
              <a:t>г. Афины с вестью </a:t>
            </a:r>
            <a:endParaRPr lang="ru-RU" sz="3200" dirty="0" smtClean="0"/>
          </a:p>
          <a:p>
            <a:pPr algn="l"/>
            <a:r>
              <a:rPr lang="ru-RU" sz="3200" dirty="0" smtClean="0"/>
              <a:t>о </a:t>
            </a:r>
            <a:r>
              <a:rPr lang="ru-RU" sz="3200" dirty="0"/>
              <a:t>победе над персами в V веке до нашей эры. </a:t>
            </a:r>
            <a:endParaRPr lang="en-US" sz="3200" dirty="0"/>
          </a:p>
          <a:p>
            <a:pPr algn="l"/>
            <a:r>
              <a:rPr lang="ru-RU" sz="3200" dirty="0"/>
              <a:t>Эта дистанция была равна 42 км 195 м</a:t>
            </a:r>
            <a:r>
              <a:rPr lang="ru-RU" sz="3200" dirty="0" smtClean="0"/>
              <a:t>.»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94928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Математический марафон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6652" t="14191" r="60796" b="51240"/>
          <a:stretch/>
        </p:blipFill>
        <p:spPr bwMode="auto">
          <a:xfrm>
            <a:off x="8100392" y="5373216"/>
            <a:ext cx="990600" cy="1393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975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" name="Rectangle 2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" name="Rectangle 4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71604" y="1142984"/>
            <a:ext cx="71438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latin typeface="Arial Black" pitchFamily="34" charset="0"/>
              </a:rPr>
              <a:t>Правило сложения (вычитания)подобных слагаемых</a:t>
            </a:r>
          </a:p>
          <a:p>
            <a:r>
              <a:rPr lang="ru-RU" sz="2800" dirty="0" smtClean="0">
                <a:latin typeface="Arial Black" pitchFamily="34" charset="0"/>
              </a:rPr>
              <a:t>1.Выявить компоненты выражения  с одинаковой буквенной частью.</a:t>
            </a:r>
          </a:p>
          <a:p>
            <a:r>
              <a:rPr lang="ru-RU" sz="2800" dirty="0" smtClean="0">
                <a:latin typeface="Arial Black" pitchFamily="34" charset="0"/>
              </a:rPr>
              <a:t>2.Выполнить действия с числами.</a:t>
            </a:r>
          </a:p>
          <a:p>
            <a:r>
              <a:rPr lang="ru-RU" sz="2800" dirty="0" smtClean="0">
                <a:latin typeface="Arial Black" pitchFamily="34" charset="0"/>
              </a:rPr>
              <a:t>3.Домножить на буквенную часть.</a:t>
            </a:r>
          </a:p>
          <a:p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40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1214422"/>
            <a:ext cx="496482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2х+3х= 5х</a:t>
            </a:r>
          </a:p>
          <a:p>
            <a:r>
              <a:rPr lang="ru-RU" sz="3200" dirty="0" smtClean="0">
                <a:latin typeface="Arial Black" pitchFamily="34" charset="0"/>
              </a:rPr>
              <a:t>3а-2а+22а=23а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33р-24р</a:t>
            </a:r>
            <a:r>
              <a:rPr lang="ru-RU" sz="3200" dirty="0" smtClean="0">
                <a:latin typeface="Arial Black" pitchFamily="34" charset="0"/>
              </a:rPr>
              <a:t>-2=9р-2</a:t>
            </a:r>
          </a:p>
          <a:p>
            <a:r>
              <a:rPr lang="ru-RU" sz="3200" dirty="0" smtClean="0">
                <a:latin typeface="Arial Black" pitchFamily="34" charset="0"/>
              </a:rPr>
              <a:t>х+х+х+х=4х</a:t>
            </a:r>
          </a:p>
          <a:p>
            <a:r>
              <a:rPr lang="ru-RU" sz="3200" dirty="0" smtClean="0">
                <a:latin typeface="Arial Black" pitchFamily="34" charset="0"/>
              </a:rPr>
              <a:t>х+2х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+7а+8а =</a:t>
            </a:r>
            <a:r>
              <a:rPr lang="ru-RU" sz="3200" dirty="0" smtClean="0">
                <a:latin typeface="Arial Black" pitchFamily="34" charset="0"/>
              </a:rPr>
              <a:t>3х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+15а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4572000" y="1214422"/>
            <a:ext cx="1785950" cy="42862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5500694" y="1714488"/>
            <a:ext cx="1785950" cy="42862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5357818" y="2285992"/>
            <a:ext cx="1785950" cy="42862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5000628" y="2786058"/>
            <a:ext cx="1785950" cy="42862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6000760" y="3286124"/>
            <a:ext cx="1785950" cy="42862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85852" y="642918"/>
          <a:ext cx="7059445" cy="5347949"/>
        </p:xfrm>
        <a:graphic>
          <a:graphicData uri="http://schemas.openxmlformats.org/drawingml/2006/table">
            <a:tbl>
              <a:tblPr/>
              <a:tblGrid>
                <a:gridCol w="3773297"/>
                <a:gridCol w="3286148"/>
              </a:tblGrid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37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 Black" pitchFamily="34" charset="0"/>
                          <a:ea typeface="Times New Roman"/>
                        </a:rPr>
                        <a:t>В-1</a:t>
                      </a:r>
                      <a:endParaRPr lang="ru-RU" sz="20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37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 Black" pitchFamily="34" charset="0"/>
                          <a:ea typeface="Times New Roman"/>
                        </a:rPr>
                        <a:t>В-2</a:t>
                      </a:r>
                      <a:endParaRPr lang="ru-RU" sz="20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2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 Black" pitchFamily="34" charset="0"/>
                          <a:ea typeface="Times New Roman"/>
                        </a:rPr>
                        <a:t>1)Привести </a:t>
                      </a:r>
                      <a:r>
                        <a:rPr lang="ru-RU" sz="2000" dirty="0">
                          <a:latin typeface="Arial Black" pitchFamily="34" charset="0"/>
                          <a:ea typeface="Times New Roman"/>
                        </a:rPr>
                        <a:t>подобные </a:t>
                      </a:r>
                      <a:r>
                        <a:rPr lang="ru-RU" sz="2000" dirty="0" smtClean="0">
                          <a:latin typeface="Arial Black" pitchFamily="34" charset="0"/>
                          <a:ea typeface="Times New Roman"/>
                        </a:rPr>
                        <a:t>слагаемые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 Black" pitchFamily="34" charset="0"/>
                          <a:ea typeface="Times New Roman"/>
                        </a:rPr>
                        <a:t>а</a:t>
                      </a:r>
                      <a:r>
                        <a:rPr lang="ru-RU" sz="2000" dirty="0">
                          <a:latin typeface="Arial Black" pitchFamily="34" charset="0"/>
                          <a:ea typeface="Times New Roman"/>
                        </a:rPr>
                        <a:t>) 5а+3а-7а;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 Black" pitchFamily="34" charset="0"/>
                          <a:ea typeface="Times New Roman"/>
                        </a:rPr>
                        <a:t>б) </a:t>
                      </a:r>
                      <a:r>
                        <a:rPr lang="ru-RU" sz="2000" dirty="0" smtClean="0">
                          <a:latin typeface="Arial Black" pitchFamily="34" charset="0"/>
                          <a:ea typeface="Times New Roman"/>
                        </a:rPr>
                        <a:t>4</a:t>
                      </a:r>
                      <a:r>
                        <a:rPr lang="en-US" sz="2000" dirty="0">
                          <a:latin typeface="Arial Black" pitchFamily="34" charset="0"/>
                          <a:ea typeface="Times New Roman"/>
                        </a:rPr>
                        <a:t>b</a:t>
                      </a:r>
                      <a:r>
                        <a:rPr lang="ru-RU" sz="2000" dirty="0">
                          <a:latin typeface="Arial Black" pitchFamily="34" charset="0"/>
                          <a:ea typeface="Times New Roman"/>
                        </a:rPr>
                        <a:t>+7</a:t>
                      </a:r>
                      <a:r>
                        <a:rPr lang="en-US" sz="2000" dirty="0" smtClean="0">
                          <a:latin typeface="Arial Black" pitchFamily="34" charset="0"/>
                          <a:ea typeface="Times New Roman"/>
                        </a:rPr>
                        <a:t>b</a:t>
                      </a:r>
                      <a:r>
                        <a:rPr lang="ru-RU" sz="2000" dirty="0" smtClean="0">
                          <a:latin typeface="Arial Black" pitchFamily="34" charset="0"/>
                          <a:ea typeface="Times New Roman"/>
                        </a:rPr>
                        <a:t>+13+3</a:t>
                      </a:r>
                      <a:r>
                        <a:rPr lang="en-US" sz="2000" dirty="0" smtClean="0">
                          <a:latin typeface="Arial Black" pitchFamily="34" charset="0"/>
                          <a:ea typeface="Times New Roman"/>
                        </a:rPr>
                        <a:t>b</a:t>
                      </a:r>
                      <a:r>
                        <a:rPr lang="ru-RU" sz="2000" dirty="0" smtClean="0">
                          <a:latin typeface="Arial Black" pitchFamily="34" charset="0"/>
                          <a:ea typeface="Times New Roman"/>
                        </a:rPr>
                        <a:t>+4</a:t>
                      </a:r>
                      <a:r>
                        <a:rPr lang="ru-RU" sz="2000" dirty="0">
                          <a:latin typeface="Arial Black" pitchFamily="34" charset="0"/>
                          <a:ea typeface="Times New Roman"/>
                        </a:rPr>
                        <a:t>;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 Black" pitchFamily="34" charset="0"/>
                          <a:ea typeface="Times New Roman"/>
                        </a:rPr>
                        <a:t>в) </a:t>
                      </a:r>
                      <a:r>
                        <a:rPr lang="ru-RU" sz="2000" dirty="0" smtClean="0">
                          <a:latin typeface="Arial Black" pitchFamily="34" charset="0"/>
                          <a:ea typeface="Times New Roman"/>
                        </a:rPr>
                        <a:t>32</a:t>
                      </a:r>
                      <a:r>
                        <a:rPr lang="en-US" sz="2000" dirty="0" smtClean="0">
                          <a:latin typeface="Arial Black" pitchFamily="34" charset="0"/>
                          <a:ea typeface="Times New Roman"/>
                        </a:rPr>
                        <a:t>a</a:t>
                      </a:r>
                      <a:r>
                        <a:rPr lang="ru-RU" sz="2000" dirty="0" smtClean="0">
                          <a:latin typeface="Arial Black" pitchFamily="34" charset="0"/>
                          <a:ea typeface="Times New Roman"/>
                        </a:rPr>
                        <a:t>+66</a:t>
                      </a:r>
                      <a:r>
                        <a:rPr lang="en-US" sz="2000" dirty="0" smtClean="0">
                          <a:latin typeface="Arial Black" pitchFamily="34" charset="0"/>
                          <a:ea typeface="Times New Roman"/>
                        </a:rPr>
                        <a:t>a</a:t>
                      </a:r>
                      <a:r>
                        <a:rPr lang="ru-RU" sz="2000" dirty="0" smtClean="0">
                          <a:latin typeface="Arial Black" pitchFamily="34" charset="0"/>
                          <a:ea typeface="Times New Roman"/>
                        </a:rPr>
                        <a:t>+59</a:t>
                      </a:r>
                      <a:r>
                        <a:rPr lang="en-US" sz="2000" dirty="0" smtClean="0">
                          <a:latin typeface="Arial Black" pitchFamily="34" charset="0"/>
                          <a:ea typeface="Times New Roman"/>
                        </a:rPr>
                        <a:t>b</a:t>
                      </a:r>
                      <a:r>
                        <a:rPr lang="ru-RU" sz="2000" dirty="0" smtClean="0">
                          <a:latin typeface="Arial Black" pitchFamily="34" charset="0"/>
                          <a:ea typeface="Times New Roman"/>
                        </a:rPr>
                        <a:t>-7</a:t>
                      </a:r>
                      <a:r>
                        <a:rPr lang="en-US" sz="2000" dirty="0" smtClean="0">
                          <a:latin typeface="Arial Black" pitchFamily="34" charset="0"/>
                          <a:ea typeface="Times New Roman"/>
                        </a:rPr>
                        <a:t>b</a:t>
                      </a:r>
                      <a:endParaRPr lang="ru-RU" sz="20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38325" algn="l"/>
                        </a:tabLst>
                      </a:pPr>
                      <a:r>
                        <a:rPr lang="ru-RU" sz="2000" dirty="0" smtClean="0">
                          <a:latin typeface="Arial Black" pitchFamily="34" charset="0"/>
                          <a:ea typeface="Times New Roman"/>
                        </a:rPr>
                        <a:t>1)Привести </a:t>
                      </a:r>
                      <a:r>
                        <a:rPr lang="ru-RU" sz="2000" dirty="0">
                          <a:latin typeface="Arial Black" pitchFamily="34" charset="0"/>
                          <a:ea typeface="Times New Roman"/>
                        </a:rPr>
                        <a:t>подобные слагаемые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38325" algn="l"/>
                        </a:tabLst>
                      </a:pPr>
                      <a:r>
                        <a:rPr lang="ru-RU" sz="2000" dirty="0">
                          <a:latin typeface="Arial Black" pitchFamily="34" charset="0"/>
                          <a:ea typeface="Times New Roman"/>
                        </a:rPr>
                        <a:t>а) </a:t>
                      </a:r>
                      <a:r>
                        <a:rPr lang="ru-RU" sz="2000" dirty="0" smtClean="0">
                          <a:latin typeface="Arial Black" pitchFamily="34" charset="0"/>
                          <a:ea typeface="Times New Roman"/>
                        </a:rPr>
                        <a:t>32а+57а-64а</a:t>
                      </a:r>
                      <a:r>
                        <a:rPr lang="ru-RU" sz="2000" dirty="0">
                          <a:latin typeface="Arial Black" pitchFamily="34" charset="0"/>
                          <a:ea typeface="Times New Roman"/>
                        </a:rPr>
                        <a:t>;</a:t>
                      </a:r>
                    </a:p>
                    <a:p>
                      <a:pPr marR="2927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38325" algn="l"/>
                        </a:tabLst>
                      </a:pPr>
                      <a:r>
                        <a:rPr lang="ru-RU" sz="2000" dirty="0">
                          <a:latin typeface="Arial Black" pitchFamily="34" charset="0"/>
                          <a:ea typeface="Times New Roman"/>
                        </a:rPr>
                        <a:t>б) </a:t>
                      </a:r>
                      <a:r>
                        <a:rPr lang="ru-RU" sz="2000" dirty="0" smtClean="0">
                          <a:latin typeface="Arial Black" pitchFamily="34" charset="0"/>
                          <a:ea typeface="Times New Roman"/>
                        </a:rPr>
                        <a:t>5х+7+9х+15+7х</a:t>
                      </a:r>
                      <a:r>
                        <a:rPr lang="ru-RU" sz="2000" dirty="0">
                          <a:latin typeface="Arial Black" pitchFamily="34" charset="0"/>
                          <a:ea typeface="Times New Roman"/>
                        </a:rPr>
                        <a:t>;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38325" algn="l"/>
                        </a:tabLst>
                      </a:pPr>
                      <a:r>
                        <a:rPr lang="ru-RU" sz="2000" dirty="0" smtClean="0">
                          <a:latin typeface="Arial Black" pitchFamily="34" charset="0"/>
                          <a:ea typeface="Times New Roman"/>
                        </a:rPr>
                        <a:t>в)28</a:t>
                      </a:r>
                      <a:r>
                        <a:rPr lang="en-US" sz="2000" dirty="0" smtClean="0">
                          <a:latin typeface="Arial Black" pitchFamily="34" charset="0"/>
                          <a:ea typeface="Times New Roman"/>
                        </a:rPr>
                        <a:t>m</a:t>
                      </a:r>
                      <a:r>
                        <a:rPr lang="ru-RU" sz="2000" dirty="0" smtClean="0">
                          <a:latin typeface="Arial Black" pitchFamily="34" charset="0"/>
                          <a:ea typeface="Times New Roman"/>
                        </a:rPr>
                        <a:t>+9</a:t>
                      </a:r>
                      <a:r>
                        <a:rPr lang="en-US" sz="2000" dirty="0" smtClean="0">
                          <a:latin typeface="Arial Black" pitchFamily="34" charset="0"/>
                          <a:ea typeface="Times New Roman"/>
                        </a:rPr>
                        <a:t>m</a:t>
                      </a:r>
                      <a:r>
                        <a:rPr lang="ru-RU" sz="2000" dirty="0" smtClean="0">
                          <a:latin typeface="Arial Black" pitchFamily="34" charset="0"/>
                          <a:ea typeface="Times New Roman"/>
                        </a:rPr>
                        <a:t>+7</a:t>
                      </a:r>
                      <a:r>
                        <a:rPr lang="en-US" sz="2000" dirty="0" smtClean="0">
                          <a:latin typeface="Arial Black" pitchFamily="34" charset="0"/>
                          <a:ea typeface="Times New Roman"/>
                        </a:rPr>
                        <a:t>n</a:t>
                      </a:r>
                      <a:r>
                        <a:rPr lang="ru-RU" sz="2000" dirty="0" smtClean="0">
                          <a:latin typeface="Arial Black" pitchFamily="34" charset="0"/>
                          <a:ea typeface="Times New Roman"/>
                        </a:rPr>
                        <a:t>+14</a:t>
                      </a:r>
                      <a:r>
                        <a:rPr lang="en-US" sz="2000" dirty="0" smtClean="0">
                          <a:latin typeface="Arial Black" pitchFamily="34" charset="0"/>
                          <a:ea typeface="Times New Roman"/>
                        </a:rPr>
                        <a:t>n</a:t>
                      </a:r>
                      <a:r>
                        <a:rPr lang="ru-RU" sz="2000" dirty="0" smtClean="0">
                          <a:latin typeface="Arial Black" pitchFamily="34" charset="0"/>
                          <a:ea typeface="Times New Roman"/>
                        </a:rPr>
                        <a:t>-15</a:t>
                      </a:r>
                      <a:r>
                        <a:rPr lang="en-US" sz="2000" dirty="0" smtClean="0">
                          <a:latin typeface="Arial Black" pitchFamily="34" charset="0"/>
                          <a:ea typeface="Times New Roman"/>
                        </a:rPr>
                        <a:t>n</a:t>
                      </a:r>
                      <a:endParaRPr lang="ru-RU" sz="20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0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 Black" pitchFamily="34" charset="0"/>
                          <a:ea typeface="Times New Roman"/>
                        </a:rPr>
                        <a:t>Дополнительно: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 Black" pitchFamily="34" charset="0"/>
                          <a:ea typeface="Times New Roman"/>
                        </a:rPr>
                        <a:t>2)Найти</a:t>
                      </a:r>
                      <a:r>
                        <a:rPr lang="ru-RU" sz="2000" baseline="0" dirty="0" smtClean="0">
                          <a:latin typeface="Arial Black" pitchFamily="34" charset="0"/>
                          <a:ea typeface="Times New Roman"/>
                        </a:rPr>
                        <a:t> значение выражения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latin typeface="Arial Black" pitchFamily="34" charset="0"/>
                          <a:ea typeface="Times New Roman"/>
                        </a:rPr>
                        <a:t>38х+38у  , если  х+у=10</a:t>
                      </a:r>
                      <a:endParaRPr lang="ru-RU" sz="2000" dirty="0" smtClean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b="1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1484784"/>
            <a:ext cx="69513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Домашнее задание:</a:t>
            </a:r>
          </a:p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№117,10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5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(Стр.61 печатная тетрадь№1)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0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MIN\YandexDisk\Фотокамера\2013-11-18 20-14-46.JPG"/>
          <p:cNvPicPr>
            <a:picLocks noChangeAspect="1" noChangeArrowheads="1"/>
          </p:cNvPicPr>
          <p:nvPr/>
        </p:nvPicPr>
        <p:blipFill>
          <a:blip r:embed="rId2" cstate="print"/>
          <a:srcRect l="2344" r="12499" b="16666"/>
          <a:stretch>
            <a:fillRect/>
          </a:stretch>
        </p:blipFill>
        <p:spPr bwMode="auto">
          <a:xfrm>
            <a:off x="357158" y="500042"/>
            <a:ext cx="8286776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MIN\YandexDisk\Фотокамера\2013-11-18 20-16-22.JPG"/>
          <p:cNvPicPr>
            <a:picLocks noChangeAspect="1" noChangeArrowheads="1"/>
          </p:cNvPicPr>
          <p:nvPr/>
        </p:nvPicPr>
        <p:blipFill>
          <a:blip r:embed="rId2" cstate="print"/>
          <a:srcRect l="10937" r="7812"/>
          <a:stretch>
            <a:fillRect/>
          </a:stretch>
        </p:blipFill>
        <p:spPr bwMode="auto">
          <a:xfrm>
            <a:off x="928662" y="0"/>
            <a:ext cx="78581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14438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2"/>
                </a:solidFill>
              </a:rPr>
              <a:t>Итог :</a:t>
            </a:r>
          </a:p>
          <a:p>
            <a:pPr algn="ctr"/>
            <a:r>
              <a:rPr lang="ru-RU" b="1" i="1" dirty="0" smtClean="0"/>
              <a:t>сегодня я узнал… </a:t>
            </a:r>
          </a:p>
          <a:p>
            <a:pPr algn="ctr"/>
            <a:r>
              <a:rPr lang="ru-RU" b="1" i="1" dirty="0" smtClean="0"/>
              <a:t>было интересно… </a:t>
            </a:r>
          </a:p>
          <a:p>
            <a:pPr algn="ctr"/>
            <a:r>
              <a:rPr lang="ru-RU" b="1" i="1" dirty="0" smtClean="0"/>
              <a:t>было трудно… </a:t>
            </a:r>
          </a:p>
          <a:p>
            <a:pPr algn="ctr"/>
            <a:r>
              <a:rPr lang="ru-RU" b="1" i="1" dirty="0" smtClean="0"/>
              <a:t>я выполнял задания… </a:t>
            </a:r>
          </a:p>
          <a:p>
            <a:pPr algn="ctr"/>
            <a:r>
              <a:rPr lang="ru-RU" b="1" i="1" dirty="0" smtClean="0"/>
              <a:t>теперь я могу… </a:t>
            </a:r>
          </a:p>
          <a:p>
            <a:pPr algn="ctr"/>
            <a:r>
              <a:rPr lang="ru-RU" b="1" i="1" dirty="0" smtClean="0"/>
              <a:t> я приобрел… </a:t>
            </a:r>
          </a:p>
          <a:p>
            <a:pPr algn="ctr"/>
            <a:r>
              <a:rPr lang="ru-RU" b="1" i="1" dirty="0" smtClean="0"/>
              <a:t>я научился… </a:t>
            </a:r>
          </a:p>
          <a:p>
            <a:pPr algn="ctr"/>
            <a:r>
              <a:rPr lang="ru-RU" b="1" i="1" dirty="0" smtClean="0"/>
              <a:t>у меня получилось … </a:t>
            </a:r>
          </a:p>
          <a:p>
            <a:pPr algn="ctr"/>
            <a:r>
              <a:rPr lang="ru-RU" b="1" i="1" dirty="0" smtClean="0"/>
              <a:t>я смог… </a:t>
            </a:r>
          </a:p>
          <a:p>
            <a:pPr algn="ctr"/>
            <a:r>
              <a:rPr lang="ru-RU" b="1" i="1" dirty="0" smtClean="0"/>
              <a:t>я попробую… </a:t>
            </a:r>
          </a:p>
          <a:p>
            <a:pPr algn="ctr"/>
            <a:r>
              <a:rPr lang="ru-RU" b="1" i="1" dirty="0" smtClean="0"/>
              <a:t>мне захотелось…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755576" y="874762"/>
            <a:ext cx="6891071" cy="442644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ЗА УРОК!</a:t>
            </a:r>
          </a:p>
        </p:txBody>
      </p:sp>
    </p:spTree>
    <p:extLst>
      <p:ext uri="{BB962C8B-B14F-4D97-AF65-F5344CB8AC3E}">
        <p14:creationId xmlns:p14="http://schemas.microsoft.com/office/powerpoint/2010/main" val="22736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0630" y="571480"/>
            <a:ext cx="4773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Этапы марафона</a:t>
            </a:r>
            <a:endParaRPr lang="ru-RU" sz="28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4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5400000">
            <a:off x="1096761" y="4511160"/>
            <a:ext cx="1262514" cy="26649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vert="vert270" wrap="none" anchor="ctr"/>
          <a:lstStyle/>
          <a:p>
            <a:r>
              <a:rPr lang="ru-RU" sz="3200" b="1" u="sng" dirty="0" smtClean="0">
                <a:solidFill>
                  <a:srgbClr val="7030A0"/>
                </a:solidFill>
                <a:latin typeface="Times New Roman" pitchFamily="18" charset="0"/>
              </a:rPr>
              <a:t>Подведение</a:t>
            </a:r>
          </a:p>
          <a:p>
            <a:r>
              <a:rPr lang="ru-RU" sz="3200" b="1" u="sng" dirty="0" smtClean="0">
                <a:solidFill>
                  <a:srgbClr val="7030A0"/>
                </a:solidFill>
                <a:latin typeface="Times New Roman" pitchFamily="18" charset="0"/>
              </a:rPr>
              <a:t> итогов</a:t>
            </a:r>
            <a:endParaRPr lang="ru-RU" sz="3200" b="1" u="sng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5" name="Rectangl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179091" y="4557464"/>
            <a:ext cx="3392761" cy="11605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hlinkClick r:id="" action="ppaction://hlinkpres?slideindex=1&amp;slidetitle="/>
              </a:rPr>
              <a:t>Математический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hlinkClick r:id="" action="ppaction://hlinkpres?slideindex=1&amp;slidetitle="/>
              </a:rPr>
              <a:t>марафон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6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570067" y="1340768"/>
            <a:ext cx="2701925" cy="11890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hlinkClick r:id="rId5" action="ppaction://hlinkpres?slideindex=17&amp;slidetitle=Слайд 17"/>
              </a:rPr>
              <a:t>Тренировка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259632" y="1296784"/>
            <a:ext cx="2630487" cy="12144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hlinkClick r:id="rId7" action="ppaction://hlinkpres?slideindex=8&amp;slidetitle=Слайд 8"/>
              </a:rPr>
              <a:t>Разминка</a:t>
            </a: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hlinkClick r:id="rId7" action="ppaction://hlinkpres?slideindex=8&amp;slidetitle=Слайд 8"/>
              </a:rPr>
              <a:t> </a:t>
            </a:r>
            <a:endParaRPr lang="ru-RU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9" name="Rectangle 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179091" y="2924944"/>
            <a:ext cx="3312368" cy="1205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hlinkClick r:id="" action="ppaction://hlinkfile"/>
              </a:rPr>
              <a:t>Теоретическая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hlinkClick r:id="" action="ppaction://hlinkfile"/>
              </a:rPr>
              <a:t>подготовка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067944" y="1935287"/>
            <a:ext cx="489204" cy="416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7571852" y="206084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3495033" y="352219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лево 13"/>
          <p:cNvSpPr/>
          <p:nvPr/>
        </p:nvSpPr>
        <p:spPr>
          <a:xfrm>
            <a:off x="3203849" y="5589240"/>
            <a:ext cx="86409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9"/>
          <a:srcRect l="26652" t="14191" r="60796" b="51240"/>
          <a:stretch/>
        </p:blipFill>
        <p:spPr bwMode="auto">
          <a:xfrm>
            <a:off x="1115616" y="3000044"/>
            <a:ext cx="990600" cy="1393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305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1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552" y="285728"/>
            <a:ext cx="7992888" cy="34163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Какая запись является буквенным выражением?</a:t>
            </a: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а)(100-28)-к</a:t>
            </a: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б)45:9+18</a:t>
            </a:r>
          </a:p>
          <a:p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в)х+15=30   </a:t>
            </a:r>
          </a:p>
          <a:p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г)2у-7&gt;5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Управляющая кнопка: далее 14">
            <a:hlinkClick r:id="rId3" action="ppaction://hlinksldjump" highlightClick="1"/>
          </p:cNvPr>
          <p:cNvSpPr/>
          <p:nvPr/>
        </p:nvSpPr>
        <p:spPr>
          <a:xfrm>
            <a:off x="2915816" y="1412776"/>
            <a:ext cx="360040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rId4" action="ppaction://hlinksldjump" highlightClick="1"/>
          </p:cNvPr>
          <p:cNvSpPr/>
          <p:nvPr/>
        </p:nvSpPr>
        <p:spPr>
          <a:xfrm>
            <a:off x="2915816" y="1993888"/>
            <a:ext cx="360040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rId4" action="ppaction://hlinksldjump" highlightClick="1"/>
          </p:cNvPr>
          <p:cNvSpPr/>
          <p:nvPr/>
        </p:nvSpPr>
        <p:spPr>
          <a:xfrm flipV="1">
            <a:off x="2915816" y="2578336"/>
            <a:ext cx="360040" cy="4186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rId4" action="ppaction://hlinksldjump" highlightClick="1"/>
          </p:cNvPr>
          <p:cNvSpPr/>
          <p:nvPr/>
        </p:nvSpPr>
        <p:spPr>
          <a:xfrm flipV="1">
            <a:off x="2915816" y="3149352"/>
            <a:ext cx="360040" cy="4186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7072330" y="5786454"/>
            <a:ext cx="1714512" cy="7858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63688" y="1268760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Верный ответ!</a:t>
            </a:r>
            <a:endParaRPr lang="ru-RU" sz="44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58418" t="17377" r="19084" b="55316"/>
          <a:stretch/>
        </p:blipFill>
        <p:spPr bwMode="auto">
          <a:xfrm>
            <a:off x="2267744" y="2204864"/>
            <a:ext cx="3816423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7956376" y="5715016"/>
            <a:ext cx="785818" cy="6429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95736" y="2564904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Подумай 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552" y="285728"/>
            <a:ext cx="7992888" cy="39703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Какая записать распределительный закон умножения относительно сложения</a:t>
            </a: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а)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а+в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=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в+а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           в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)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(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а+в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)·с=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а·с+в·с</a:t>
            </a:r>
            <a:endParaRPr lang="ru-RU" sz="3600" b="1" dirty="0" smtClean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б)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а·в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=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в·а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              г)(а-в)·с=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а·с-в·с</a:t>
            </a:r>
            <a:endParaRPr lang="ru-RU" sz="3600" b="1" dirty="0" smtClean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endParaRPr lang="ru-RU" sz="3600" b="1" dirty="0" smtClean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Управляющая кнопка: далее 14">
            <a:hlinkClick r:id="rId3" action="ppaction://hlinksldjump" highlightClick="1"/>
          </p:cNvPr>
          <p:cNvSpPr/>
          <p:nvPr/>
        </p:nvSpPr>
        <p:spPr>
          <a:xfrm>
            <a:off x="7599040" y="2641127"/>
            <a:ext cx="360040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rId4" action="ppaction://hlinksldjump" highlightClick="1"/>
          </p:cNvPr>
          <p:cNvSpPr/>
          <p:nvPr/>
        </p:nvSpPr>
        <p:spPr>
          <a:xfrm>
            <a:off x="2771800" y="3149352"/>
            <a:ext cx="360040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rId4" action="ppaction://hlinksldjump" highlightClick="1"/>
          </p:cNvPr>
          <p:cNvSpPr/>
          <p:nvPr/>
        </p:nvSpPr>
        <p:spPr>
          <a:xfrm flipV="1">
            <a:off x="2771800" y="2654559"/>
            <a:ext cx="360040" cy="4186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rId4" action="ppaction://hlinksldjump" highlightClick="1"/>
          </p:cNvPr>
          <p:cNvSpPr/>
          <p:nvPr/>
        </p:nvSpPr>
        <p:spPr>
          <a:xfrm flipV="1">
            <a:off x="7599040" y="3284984"/>
            <a:ext cx="360040" cy="4186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53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7" grpId="0" animBg="1"/>
      <p:bldP spid="18" grpId="0" animBg="1"/>
      <p:bldP spid="18" grpId="1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100392" y="5786454"/>
            <a:ext cx="571504" cy="6852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69266" y="1065036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Верный ответ!</a:t>
            </a:r>
            <a:endParaRPr lang="ru-RU" sz="44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58418" t="17377" r="19084" b="55316"/>
          <a:stretch/>
        </p:blipFill>
        <p:spPr bwMode="auto">
          <a:xfrm>
            <a:off x="2267745" y="2957512"/>
            <a:ext cx="2994818" cy="2415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7956376" y="5715016"/>
            <a:ext cx="785818" cy="6429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91680" y="2673550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Подумай 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84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924</TotalTime>
  <Words>485</Words>
  <Application>Microsoft Office PowerPoint</Application>
  <PresentationFormat>Экран (4:3)</PresentationFormat>
  <Paragraphs>123</Paragraphs>
  <Slides>27</Slides>
  <Notes>9</Notes>
  <HiddenSlides>8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Презентация PowerPoint</vt:lpstr>
      <vt:lpstr>Математический марафон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ASMIN</dc:creator>
  <cp:lastModifiedBy>Anna</cp:lastModifiedBy>
  <cp:revision>98</cp:revision>
  <dcterms:created xsi:type="dcterms:W3CDTF">2013-08-18T02:52:52Z</dcterms:created>
  <dcterms:modified xsi:type="dcterms:W3CDTF">2017-02-10T20:48:36Z</dcterms:modified>
</cp:coreProperties>
</file>