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59" r:id="rId5"/>
    <p:sldId id="260" r:id="rId6"/>
    <p:sldId id="25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11EA"/>
    <a:srgbClr val="EC700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trips dir="r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в.мальми\Wp_eZzf74p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663686" y="-2412166"/>
            <a:ext cx="3636100" cy="846043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Название презентации</a:t>
            </a:r>
            <a:endParaRPr lang="ru-RU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869160"/>
            <a:ext cx="6400800" cy="17526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Автор презентации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260648"/>
            <a:ext cx="3008313" cy="1162050"/>
          </a:xfrm>
        </p:spPr>
        <p:txBody>
          <a:bodyPr/>
          <a:lstStyle/>
          <a:p>
            <a:r>
              <a:rPr lang="ru-RU" dirty="0" smtClean="0"/>
              <a:t>                        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457200" y="1412776"/>
            <a:ext cx="5050904" cy="471338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C00000"/>
                </a:solidFill>
              </a:rPr>
              <a:t>  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первый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второй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третий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1" name="Picture 3" descr="C:\Documents and Settings\Admin\Рабочий стол\в.мальми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943725" y="514350"/>
            <a:ext cx="2714625" cy="1685925"/>
          </a:xfrm>
          <a:prstGeom prst="rect">
            <a:avLst/>
          </a:prstGeom>
          <a:noFill/>
        </p:spPr>
      </p:pic>
      <p:pic>
        <p:nvPicPr>
          <p:cNvPr id="2052" name="Picture 4" descr="C:\Documents and Settings\Admin\Рабочий стол\в.мальми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943725" y="3151262"/>
            <a:ext cx="2714625" cy="1685925"/>
          </a:xfrm>
          <a:prstGeom prst="rect">
            <a:avLst/>
          </a:prstGeom>
          <a:noFill/>
        </p:spPr>
      </p:pic>
      <p:pic>
        <p:nvPicPr>
          <p:cNvPr id="2053" name="Picture 5" descr="C:\Documents and Settings\Admin\Рабочий стол\в.мальми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943725" y="5815558"/>
            <a:ext cx="2714625" cy="1685925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0" y="404664"/>
            <a:ext cx="7308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Название слайда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260648"/>
            <a:ext cx="3008313" cy="1162050"/>
          </a:xfrm>
        </p:spPr>
        <p:txBody>
          <a:bodyPr/>
          <a:lstStyle/>
          <a:p>
            <a:r>
              <a:rPr lang="ru-RU" dirty="0" smtClean="0"/>
              <a:t>                        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457200" y="1412776"/>
            <a:ext cx="5050904" cy="4713387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Традиционно в Карелии не существовало разделения на танцы и игры, было единое понятие "танец-игра", а танцы не "танцевали", их "играли".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2051" name="Picture 3" descr="C:\Documents and Settings\Admin\Рабочий стол\в.мальми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943725" y="514350"/>
            <a:ext cx="2714625" cy="1685925"/>
          </a:xfrm>
          <a:prstGeom prst="rect">
            <a:avLst/>
          </a:prstGeom>
          <a:noFill/>
        </p:spPr>
      </p:pic>
      <p:pic>
        <p:nvPicPr>
          <p:cNvPr id="2052" name="Picture 4" descr="C:\Documents and Settings\Admin\Рабочий стол\в.мальми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943725" y="3151262"/>
            <a:ext cx="2714625" cy="1685925"/>
          </a:xfrm>
          <a:prstGeom prst="rect">
            <a:avLst/>
          </a:prstGeom>
          <a:noFill/>
        </p:spPr>
      </p:pic>
      <p:pic>
        <p:nvPicPr>
          <p:cNvPr id="2053" name="Picture 5" descr="C:\Documents and Settings\Admin\Рабочий стол\в.мальми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943725" y="5815558"/>
            <a:ext cx="2714625" cy="1685925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0" y="404664"/>
            <a:ext cx="7308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Танцы </a:t>
            </a:r>
            <a:r>
              <a:rPr 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финноязычных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народов: карелов, вепсов, </a:t>
            </a:r>
            <a:r>
              <a:rPr 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ингерманландцев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362" name="Picture 2" descr="C:\Documents and Settings\Admin\Рабочий стол\в.мальми\vHleSB89G9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933056"/>
            <a:ext cx="5184576" cy="22984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260648"/>
            <a:ext cx="3008313" cy="1162050"/>
          </a:xfrm>
        </p:spPr>
        <p:txBody>
          <a:bodyPr/>
          <a:lstStyle/>
          <a:p>
            <a:r>
              <a:rPr lang="ru-RU" dirty="0" smtClean="0"/>
              <a:t>                        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323528" y="1052736"/>
            <a:ext cx="7056784" cy="3384377"/>
          </a:xfrm>
        </p:spPr>
        <p:txBody>
          <a:bodyPr>
            <a:normAutofit fontScale="92500"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Игры – вот куда были направлены фантазия и изобретательность карела</a:t>
            </a:r>
            <a:r>
              <a:rPr lang="ru-RU" sz="2000" b="1" dirty="0" smtClean="0">
                <a:solidFill>
                  <a:srgbClr val="C00000"/>
                </a:solidFill>
              </a:rPr>
              <a:t>. Игры в Карелии имели первостепенное значение на вечерах и праздниках. Они не требовали музыки. В них существовало смешанное приглашение (</a:t>
            </a:r>
            <a:r>
              <a:rPr lang="ru-RU" sz="2000" b="1" dirty="0" err="1" smtClean="0">
                <a:solidFill>
                  <a:srgbClr val="C00000"/>
                </a:solidFill>
              </a:rPr>
              <a:t>кантокийса</a:t>
            </a:r>
            <a:r>
              <a:rPr lang="ru-RU" sz="2000" b="1" dirty="0" smtClean="0">
                <a:solidFill>
                  <a:srgbClr val="C00000"/>
                </a:solidFill>
              </a:rPr>
              <a:t>, </a:t>
            </a:r>
            <a:r>
              <a:rPr lang="ru-RU" sz="2000" b="1" dirty="0" err="1" smtClean="0">
                <a:solidFill>
                  <a:srgbClr val="C00000"/>
                </a:solidFill>
              </a:rPr>
              <a:t>каклакиса</a:t>
            </a:r>
            <a:r>
              <a:rPr lang="ru-RU" sz="2000" b="1" dirty="0" smtClean="0">
                <a:solidFill>
                  <a:srgbClr val="C00000"/>
                </a:solidFill>
              </a:rPr>
              <a:t>), в них прогуливались и бегали, держались за руки (</a:t>
            </a:r>
            <a:r>
              <a:rPr lang="ru-RU" sz="2000" b="1" dirty="0" err="1" smtClean="0">
                <a:solidFill>
                  <a:srgbClr val="C00000"/>
                </a:solidFill>
              </a:rPr>
              <a:t>кявелюкиса</a:t>
            </a:r>
            <a:r>
              <a:rPr lang="ru-RU" sz="2000" b="1" dirty="0" smtClean="0">
                <a:solidFill>
                  <a:srgbClr val="C00000"/>
                </a:solidFill>
              </a:rPr>
              <a:t> и </a:t>
            </a:r>
            <a:r>
              <a:rPr lang="ru-RU" sz="2000" b="1" dirty="0" err="1" smtClean="0">
                <a:solidFill>
                  <a:srgbClr val="C00000"/>
                </a:solidFill>
              </a:rPr>
              <a:t>юоксукиса</a:t>
            </a:r>
            <a:r>
              <a:rPr lang="ru-RU" sz="2000" b="1" dirty="0" smtClean="0">
                <a:solidFill>
                  <a:srgbClr val="C00000"/>
                </a:solidFill>
              </a:rPr>
              <a:t>), устраивались смотрины (</a:t>
            </a:r>
            <a:r>
              <a:rPr lang="ru-RU" sz="2000" b="1" dirty="0" err="1" smtClean="0">
                <a:solidFill>
                  <a:srgbClr val="C00000"/>
                </a:solidFill>
              </a:rPr>
              <a:t>питкякиса</a:t>
            </a:r>
            <a:r>
              <a:rPr lang="ru-RU" sz="2000" b="1" dirty="0" smtClean="0">
                <a:solidFill>
                  <a:srgbClr val="C00000"/>
                </a:solidFill>
              </a:rPr>
              <a:t>), выяснялись взаимоотношения и целовались (</a:t>
            </a:r>
            <a:r>
              <a:rPr lang="ru-RU" sz="2000" b="1" dirty="0" err="1" smtClean="0">
                <a:solidFill>
                  <a:srgbClr val="C00000"/>
                </a:solidFill>
              </a:rPr>
              <a:t>питкяпуора</a:t>
            </a:r>
            <a:r>
              <a:rPr lang="ru-RU" sz="2000" b="1" dirty="0" smtClean="0">
                <a:solidFill>
                  <a:srgbClr val="C00000"/>
                </a:solidFill>
              </a:rPr>
              <a:t>, </a:t>
            </a:r>
            <a:r>
              <a:rPr lang="ru-RU" sz="2000" b="1" dirty="0" err="1" smtClean="0">
                <a:solidFill>
                  <a:srgbClr val="C00000"/>
                </a:solidFill>
              </a:rPr>
              <a:t>истуопуора</a:t>
            </a:r>
            <a:r>
              <a:rPr lang="ru-RU" sz="2000" b="1" dirty="0" smtClean="0">
                <a:solidFill>
                  <a:srgbClr val="C00000"/>
                </a:solidFill>
              </a:rPr>
              <a:t>).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Игры были парные и парно–массовые. Имели распространение игры с предметами: </a:t>
            </a:r>
            <a:r>
              <a:rPr lang="ru-RU" sz="2000" b="1" dirty="0" err="1" smtClean="0">
                <a:solidFill>
                  <a:srgbClr val="C00000"/>
                </a:solidFill>
              </a:rPr>
              <a:t>пайккакиса</a:t>
            </a:r>
            <a:r>
              <a:rPr lang="ru-RU" sz="2000" b="1" dirty="0" smtClean="0">
                <a:solidFill>
                  <a:srgbClr val="C00000"/>
                </a:solidFill>
              </a:rPr>
              <a:t> (с платком), </a:t>
            </a:r>
            <a:r>
              <a:rPr lang="ru-RU" sz="2000" b="1" dirty="0" err="1" smtClean="0">
                <a:solidFill>
                  <a:srgbClr val="C00000"/>
                </a:solidFill>
              </a:rPr>
              <a:t>капануора</a:t>
            </a:r>
            <a:r>
              <a:rPr lang="ru-RU" sz="2000" b="1" dirty="0" smtClean="0">
                <a:solidFill>
                  <a:srgbClr val="C00000"/>
                </a:solidFill>
              </a:rPr>
              <a:t> (с веревкой), </a:t>
            </a:r>
            <a:r>
              <a:rPr lang="ru-RU" sz="2000" b="1" dirty="0" err="1" smtClean="0">
                <a:solidFill>
                  <a:srgbClr val="C00000"/>
                </a:solidFill>
              </a:rPr>
              <a:t>голикка</a:t>
            </a:r>
            <a:r>
              <a:rPr lang="ru-RU" sz="2000" b="1" dirty="0" smtClean="0">
                <a:solidFill>
                  <a:srgbClr val="C00000"/>
                </a:solidFill>
              </a:rPr>
              <a:t> (с веником), </a:t>
            </a:r>
            <a:r>
              <a:rPr lang="ru-RU" sz="2000" b="1" dirty="0" err="1" smtClean="0">
                <a:solidFill>
                  <a:srgbClr val="C00000"/>
                </a:solidFill>
              </a:rPr>
              <a:t>пуаски</a:t>
            </a:r>
            <a:r>
              <a:rPr lang="ru-RU" sz="2000" b="1" dirty="0" smtClean="0">
                <a:solidFill>
                  <a:srgbClr val="C00000"/>
                </a:solidFill>
              </a:rPr>
              <a:t> (с костями) и другие. </a:t>
            </a:r>
            <a:endParaRPr lang="ru-RU" sz="2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2051" name="Picture 3" descr="C:\Documents and Settings\Admin\Рабочий стол\в.мальми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943725" y="514350"/>
            <a:ext cx="2714625" cy="1685925"/>
          </a:xfrm>
          <a:prstGeom prst="rect">
            <a:avLst/>
          </a:prstGeom>
          <a:noFill/>
        </p:spPr>
      </p:pic>
      <p:pic>
        <p:nvPicPr>
          <p:cNvPr id="2052" name="Picture 4" descr="C:\Documents and Settings\Admin\Рабочий стол\в.мальми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943725" y="3151262"/>
            <a:ext cx="2714625" cy="1685925"/>
          </a:xfrm>
          <a:prstGeom prst="rect">
            <a:avLst/>
          </a:prstGeom>
          <a:noFill/>
        </p:spPr>
      </p:pic>
      <p:pic>
        <p:nvPicPr>
          <p:cNvPr id="2053" name="Picture 5" descr="C:\Documents and Settings\Admin\Рабочий стол\в.мальми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943725" y="5815558"/>
            <a:ext cx="2714625" cy="1685925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0" y="188640"/>
            <a:ext cx="7308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Танцы </a:t>
            </a:r>
            <a:r>
              <a:rPr 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финноязычных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народов: карелов, вепсов, </a:t>
            </a:r>
            <a:r>
              <a:rPr 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ингерманландцев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362" name="Picture 2" descr="C:\Documents and Settings\Admin\Рабочий стол\в.мальми\vHleSB89G9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509120"/>
            <a:ext cx="5184576" cy="21891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260648"/>
            <a:ext cx="3008313" cy="1162050"/>
          </a:xfrm>
        </p:spPr>
        <p:txBody>
          <a:bodyPr/>
          <a:lstStyle/>
          <a:p>
            <a:r>
              <a:rPr lang="ru-RU" dirty="0" smtClean="0"/>
              <a:t>                        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251520" y="1988840"/>
            <a:ext cx="7056784" cy="3384377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Даже в наши дни, когда речь заходит о старинных танцах, старожилы говорят, что их «</a:t>
            </a:r>
            <a:r>
              <a:rPr lang="ru-RU" sz="2000" b="1" dirty="0" err="1" smtClean="0">
                <a:solidFill>
                  <a:srgbClr val="C00000"/>
                </a:solidFill>
              </a:rPr>
              <a:t>кижаттих</a:t>
            </a:r>
            <a:r>
              <a:rPr lang="ru-RU" sz="2000" b="1" dirty="0" smtClean="0">
                <a:solidFill>
                  <a:srgbClr val="C00000"/>
                </a:solidFill>
              </a:rPr>
              <a:t>» - играли. Значит, игры напоминали танцы, а танцы исполнялись как игры.</a:t>
            </a:r>
            <a:endParaRPr lang="ru-RU" sz="2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2051" name="Picture 3" descr="C:\Documents and Settings\Admin\Рабочий стол\в.мальми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943725" y="514350"/>
            <a:ext cx="2714625" cy="1685925"/>
          </a:xfrm>
          <a:prstGeom prst="rect">
            <a:avLst/>
          </a:prstGeom>
          <a:noFill/>
        </p:spPr>
      </p:pic>
      <p:pic>
        <p:nvPicPr>
          <p:cNvPr id="2052" name="Picture 4" descr="C:\Documents and Settings\Admin\Рабочий стол\в.мальми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943725" y="3151262"/>
            <a:ext cx="2714625" cy="1685925"/>
          </a:xfrm>
          <a:prstGeom prst="rect">
            <a:avLst/>
          </a:prstGeom>
          <a:noFill/>
        </p:spPr>
      </p:pic>
      <p:pic>
        <p:nvPicPr>
          <p:cNvPr id="2053" name="Picture 5" descr="C:\Documents and Settings\Admin\Рабочий стол\в.мальми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943725" y="5815558"/>
            <a:ext cx="2714625" cy="1685925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0" y="188640"/>
            <a:ext cx="7308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Танцы </a:t>
            </a:r>
            <a:r>
              <a:rPr 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финноязычных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народов: карелов, вепсов, </a:t>
            </a:r>
            <a:r>
              <a:rPr 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ингерманландцев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362" name="Picture 2" descr="C:\Documents and Settings\Admin\Рабочий стол\в.мальми\vHleSB89G9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221088"/>
            <a:ext cx="5472608" cy="23107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260648"/>
            <a:ext cx="3008313" cy="1162050"/>
          </a:xfrm>
        </p:spPr>
        <p:txBody>
          <a:bodyPr/>
          <a:lstStyle/>
          <a:p>
            <a:r>
              <a:rPr lang="ru-RU" dirty="0" smtClean="0"/>
              <a:t>                        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457200" y="1412776"/>
            <a:ext cx="5050904" cy="471338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1" name="Picture 3" descr="C:\Documents and Settings\Admin\Рабочий стол\в.мальми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943725" y="514350"/>
            <a:ext cx="2714625" cy="1685925"/>
          </a:xfrm>
          <a:prstGeom prst="rect">
            <a:avLst/>
          </a:prstGeom>
          <a:noFill/>
        </p:spPr>
      </p:pic>
      <p:pic>
        <p:nvPicPr>
          <p:cNvPr id="2052" name="Picture 4" descr="C:\Documents and Settings\Admin\Рабочий стол\в.мальми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943725" y="3151262"/>
            <a:ext cx="2714625" cy="1685925"/>
          </a:xfrm>
          <a:prstGeom prst="rect">
            <a:avLst/>
          </a:prstGeom>
          <a:noFill/>
        </p:spPr>
      </p:pic>
      <p:pic>
        <p:nvPicPr>
          <p:cNvPr id="2053" name="Picture 5" descr="C:\Documents and Settings\Admin\Рабочий стол\в.мальми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943725" y="5815558"/>
            <a:ext cx="2714625" cy="1685925"/>
          </a:xfrm>
          <a:prstGeom prst="rect">
            <a:avLst/>
          </a:prstGeom>
          <a:noFill/>
        </p:spPr>
      </p:pic>
      <p:pic>
        <p:nvPicPr>
          <p:cNvPr id="2054" name="Picture 6" descr="C:\Documents and Settings\Admin\Рабочий стол\в.мальми\40748-origina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268760"/>
            <a:ext cx="6433067" cy="48283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" name="TextBox 18"/>
          <p:cNvSpPr txBox="1"/>
          <p:nvPr/>
        </p:nvSpPr>
        <p:spPr>
          <a:xfrm>
            <a:off x="179512" y="260648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Танцы </a:t>
            </a:r>
            <a:r>
              <a:rPr 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финноязычных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народов: карелов, вепсов, </a:t>
            </a:r>
            <a:r>
              <a:rPr 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ингерманландцев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215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Название презентации</vt:lpstr>
      <vt:lpstr>                         </vt:lpstr>
      <vt:lpstr>                         </vt:lpstr>
      <vt:lpstr>                         </vt:lpstr>
      <vt:lpstr>                         </vt:lpstr>
      <vt:lpstr>       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Танцы народов Карелии</dc:title>
  <cp:lastModifiedBy>Admin</cp:lastModifiedBy>
  <cp:revision>26</cp:revision>
  <dcterms:modified xsi:type="dcterms:W3CDTF">2017-03-10T17:28:24Z</dcterms:modified>
</cp:coreProperties>
</file>