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lutshaya_mama" TargetMode="External"/><Relationship Id="rId2" Type="http://schemas.openxmlformats.org/officeDocument/2006/relationships/hyperlink" Target="https://vk.com/p_poditel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defektolog_logoped" TargetMode="External"/><Relationship Id="rId4" Type="http://schemas.openxmlformats.org/officeDocument/2006/relationships/hyperlink" Target="https://vk.com/deti_zdorov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28604"/>
            <a:ext cx="8062912" cy="15001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Развитие речи детей </a:t>
            </a:r>
            <a:br>
              <a:rPr lang="ru-RU" dirty="0" smtClean="0"/>
            </a:br>
            <a:r>
              <a:rPr lang="ru-RU" dirty="0" smtClean="0"/>
              <a:t>от рождения до 3-х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857364"/>
            <a:ext cx="8062912" cy="500063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Консультация для родителей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Подготовила: учитель-логопед</a:t>
            </a:r>
            <a:br>
              <a:rPr lang="ru-RU" dirty="0" smtClean="0"/>
            </a:br>
            <a:r>
              <a:rPr lang="ru-RU" dirty="0" err="1" smtClean="0"/>
              <a:t>Вихрова</a:t>
            </a:r>
            <a:r>
              <a:rPr lang="ru-RU" dirty="0" smtClean="0"/>
              <a:t> Мария Александровна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Ярославль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2017 год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Муниципальное дошкольное образовательное учреждение "Детский сад № 1"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/>
          <a:lstStyle/>
          <a:p>
            <a:pPr algn="ctr"/>
            <a:r>
              <a:rPr lang="ru-RU" dirty="0" smtClean="0"/>
              <a:t>Полезная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 err="1" smtClean="0"/>
              <a:t>Субботский</a:t>
            </a:r>
            <a:r>
              <a:rPr lang="ru-RU" sz="2400" dirty="0" smtClean="0"/>
              <a:t> Е.В. «Ребенок открывает мир» 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Куртышева</a:t>
            </a:r>
            <a:r>
              <a:rPr lang="ru-RU" sz="2400" dirty="0" smtClean="0"/>
              <a:t> М.А. «Как сохранить психологическое здоровье семьи»</a:t>
            </a:r>
          </a:p>
          <a:p>
            <a:r>
              <a:rPr lang="ru-RU" sz="2400" dirty="0" smtClean="0"/>
              <a:t> </a:t>
            </a:r>
            <a:r>
              <a:rPr lang="en-US" sz="2400" dirty="0" smtClean="0">
                <a:hlinkClick r:id="rId2"/>
              </a:rPr>
              <a:t>https://vk.com/p_poditeli</a:t>
            </a:r>
            <a:endParaRPr lang="ru-RU" sz="2400" dirty="0" smtClean="0"/>
          </a:p>
          <a:p>
            <a:r>
              <a:rPr lang="en-US" sz="2400" dirty="0" smtClean="0">
                <a:hlinkClick r:id="rId3"/>
              </a:rPr>
              <a:t>https://vk.com/lutshaya_mama</a:t>
            </a:r>
            <a:endParaRPr lang="ru-RU" sz="2400" dirty="0" smtClean="0"/>
          </a:p>
          <a:p>
            <a:r>
              <a:rPr lang="en-US" sz="2400" dirty="0" smtClean="0">
                <a:hlinkClick r:id="rId4"/>
              </a:rPr>
              <a:t>https://vk.com/deti_zdorovy</a:t>
            </a:r>
            <a:endParaRPr lang="ru-RU" sz="2400" dirty="0" smtClean="0"/>
          </a:p>
          <a:p>
            <a:r>
              <a:rPr lang="en-US" sz="2400" dirty="0" smtClean="0">
                <a:hlinkClick r:id="rId5"/>
              </a:rPr>
              <a:t>https://vk.com/defektolog_logoped</a:t>
            </a: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7575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«Речь»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«Речь и есть система рефлексов социального </a:t>
            </a:r>
          </a:p>
          <a:p>
            <a:pPr>
              <a:buNone/>
            </a:pPr>
            <a:r>
              <a:rPr lang="ru-RU" i="1" dirty="0" smtClean="0"/>
              <a:t>контакта, с одной стороны, а с другой</a:t>
            </a:r>
          </a:p>
          <a:p>
            <a:pPr>
              <a:buNone/>
            </a:pPr>
            <a:r>
              <a:rPr lang="ru-RU" i="1" dirty="0" smtClean="0"/>
              <a:t> система рефлексов сознания по </a:t>
            </a:r>
            <a:r>
              <a:rPr lang="ru-RU" i="1" dirty="0" err="1" smtClean="0"/>
              <a:t>преимущесту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smtClean="0"/>
              <a:t> т.е. для отражения влияния других систем. &lt;...&gt;</a:t>
            </a:r>
          </a:p>
          <a:p>
            <a:pPr>
              <a:buNone/>
            </a:pPr>
            <a:r>
              <a:rPr lang="ru-RU" i="1" dirty="0" smtClean="0"/>
              <a:t>речь не только система звуков, но и система </a:t>
            </a:r>
          </a:p>
          <a:p>
            <a:pPr>
              <a:buNone/>
            </a:pPr>
            <a:r>
              <a:rPr lang="ru-RU" i="1" dirty="0" smtClean="0"/>
              <a:t>сложнейших движений, жестов, </a:t>
            </a:r>
          </a:p>
          <a:p>
            <a:pPr>
              <a:buNone/>
            </a:pPr>
            <a:r>
              <a:rPr lang="ru-RU" i="1" dirty="0" smtClean="0"/>
              <a:t> выразительных движений чувствительнейших </a:t>
            </a:r>
          </a:p>
          <a:p>
            <a:pPr>
              <a:buNone/>
            </a:pPr>
            <a:r>
              <a:rPr lang="ru-RU" i="1" dirty="0" smtClean="0"/>
              <a:t> аппаратов».</a:t>
            </a:r>
          </a:p>
          <a:p>
            <a:pPr>
              <a:buNone/>
            </a:pPr>
            <a:r>
              <a:rPr lang="ru-RU" dirty="0" smtClean="0"/>
              <a:t>                                            Словарь Л. С. </a:t>
            </a:r>
            <a:r>
              <a:rPr lang="ru-RU" dirty="0" err="1" smtClean="0"/>
              <a:t>Выготского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Нормы речевого развития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i="1" dirty="0" smtClean="0"/>
              <a:t>Подготовительный этап </a:t>
            </a:r>
            <a:br>
              <a:rPr lang="ru-RU" sz="3200" i="1" dirty="0" smtClean="0"/>
            </a:br>
            <a:r>
              <a:rPr lang="ru-RU" sz="3200" i="1" dirty="0" smtClean="0"/>
              <a:t>(до 1 года)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/>
              <a:t> </a:t>
            </a:r>
            <a:r>
              <a:rPr lang="ru-RU" sz="2200" dirty="0" smtClean="0"/>
              <a:t>с момента рождения – появление голосовых реакций: плач, крик;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 2 недели – реагирует на голос, прислушивается;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 конец 1 месяца – поворачивает голову в сторону говорящего, реагирует на интонацию;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 2 месяца – появление </a:t>
            </a:r>
            <a:r>
              <a:rPr lang="ru-RU" sz="2200" dirty="0" err="1" smtClean="0"/>
              <a:t>гуления</a:t>
            </a:r>
            <a:r>
              <a:rPr lang="ru-RU" sz="2200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 начало 3 месяца – лепет (агу-агу, </a:t>
            </a:r>
            <a:r>
              <a:rPr lang="ru-RU" sz="2200" dirty="0" err="1" smtClean="0"/>
              <a:t>тя-тя</a:t>
            </a:r>
            <a:r>
              <a:rPr lang="ru-RU" sz="2200" dirty="0" smtClean="0"/>
              <a:t>, </a:t>
            </a:r>
            <a:r>
              <a:rPr lang="ru-RU" sz="2200" dirty="0" err="1" smtClean="0"/>
              <a:t>ба-ба</a:t>
            </a:r>
            <a:r>
              <a:rPr lang="ru-RU" sz="2200" dirty="0" smtClean="0"/>
              <a:t>);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 с 5 месяцев – слышит звуки, видит положение губ, пытается подражать;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Подготовительный этап </a:t>
            </a:r>
            <a:br>
              <a:rPr lang="ru-RU" sz="4400" i="1" dirty="0" smtClean="0"/>
            </a:br>
            <a:r>
              <a:rPr lang="ru-RU" sz="4400" i="1" dirty="0" smtClean="0"/>
              <a:t>(до 1 года)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/>
              <a:t> </a:t>
            </a:r>
            <a:r>
              <a:rPr lang="ru-RU" sz="2400" dirty="0" smtClean="0"/>
              <a:t>с 6 месяцев – произносит отдельные слоги путем подражания (</a:t>
            </a:r>
            <a:r>
              <a:rPr lang="ru-RU" sz="2400" dirty="0" err="1" smtClean="0"/>
              <a:t>ма-ма</a:t>
            </a:r>
            <a:r>
              <a:rPr lang="ru-RU" sz="2400" dirty="0" smtClean="0"/>
              <a:t>, </a:t>
            </a:r>
            <a:r>
              <a:rPr lang="ru-RU" sz="2400" dirty="0" err="1" smtClean="0"/>
              <a:t>па-па</a:t>
            </a:r>
            <a:r>
              <a:rPr lang="ru-RU" sz="2400" dirty="0" smtClean="0"/>
              <a:t>, </a:t>
            </a:r>
            <a:r>
              <a:rPr lang="ru-RU" sz="2400" dirty="0" err="1" smtClean="0"/>
              <a:t>ба-ба</a:t>
            </a:r>
            <a:r>
              <a:rPr lang="ru-RU" sz="2400" dirty="0" smtClean="0"/>
              <a:t> и т.д.);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400" dirty="0" smtClean="0"/>
              <a:t>7-9 месяцев – начинает повторять за взрослым более сложные сочетания звуков. Перенимает тон, темп, ритм речи;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с 10-11 месяцев – появляется реакция на слова независимо от интонации;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к концу 1 года – появляются</a:t>
            </a:r>
            <a:br>
              <a:rPr lang="ru-RU" sz="2400" dirty="0" smtClean="0"/>
            </a:br>
            <a:r>
              <a:rPr lang="ru-RU" sz="2400" dirty="0" smtClean="0"/>
              <a:t> первые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err="1" smtClean="0"/>
              <a:t>Преддошкольный</a:t>
            </a:r>
            <a:r>
              <a:rPr lang="ru-RU" sz="4000" i="1" dirty="0" smtClean="0"/>
              <a:t> этап</a:t>
            </a:r>
            <a:br>
              <a:rPr lang="ru-RU" sz="4000" i="1" dirty="0" smtClean="0"/>
            </a:br>
            <a:r>
              <a:rPr lang="ru-RU" sz="4000" i="1" dirty="0" smtClean="0"/>
              <a:t> ( от 1 года до 3 лет)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1 год – много повторяет за взрослым, при этом путает звуки, меняет их местами, искажает, опускает. Слова носят обобщенно-смысловой характер;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1 год 5 месяцев – слова приобретают обобщенный характер. Начинается значительное накопление словаря;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1 год 6 месяцев – 10-15 слов;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к концу 2 года – 300 слов;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к 3 годам – около 1000 слов.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err="1" smtClean="0"/>
              <a:t>Преддошкольный</a:t>
            </a:r>
            <a:r>
              <a:rPr lang="ru-RU" sz="4400" i="1" dirty="0" smtClean="0"/>
              <a:t> этап</a:t>
            </a:r>
            <a:br>
              <a:rPr lang="ru-RU" sz="4400" i="1" dirty="0" smtClean="0"/>
            </a:br>
            <a:r>
              <a:rPr lang="ru-RU" sz="4400" i="1" dirty="0" smtClean="0"/>
              <a:t> ( от 1 года до 3 лет)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Начинается формироваться грамматический строй речи. Появляются элементы согласования («Мама Тата пить»  - «Мама, дай Тате пить»). Понимание речи взрослого значительно превосходит произносительные возможности ребенка.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Факторы, способствующие развитию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 </a:t>
            </a:r>
            <a:r>
              <a:rPr lang="ru-RU" sz="2400" dirty="0" smtClean="0"/>
              <a:t>интонационно выразительная речь (стишки, колыбельные);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 </a:t>
            </a:r>
            <a:r>
              <a:rPr lang="ru-RU" sz="2400" dirty="0" smtClean="0"/>
              <a:t>при общении «живая» артикуляция («Улыбка», «Трубочка» или «Слоник», «Покажи язычок»);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проговаривание стишков, </a:t>
            </a:r>
            <a:r>
              <a:rPr lang="ru-RU" sz="2400" dirty="0" err="1" smtClean="0"/>
              <a:t>потешек</a:t>
            </a:r>
            <a:r>
              <a:rPr lang="ru-RU" sz="2400" dirty="0" smtClean="0"/>
              <a:t>, прибауток, пальчиковые игры      ( «Гуси», «Сорока», «Ладушки»);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способствующие развитию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 </a:t>
            </a:r>
            <a:r>
              <a:rPr lang="ru-RU" sz="2400" dirty="0" smtClean="0"/>
              <a:t>заучивание стихотворений, сказок вместе с ребенком       ( «Курочка Ряба», «Колобок», «Сказка о глупом мышонке»);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«Говорите, люди, говорите</a:t>
            </a:r>
            <a:br>
              <a:rPr lang="ru-RU" sz="2400" dirty="0" smtClean="0"/>
            </a:br>
            <a:r>
              <a:rPr lang="ru-RU" sz="2400" dirty="0" smtClean="0"/>
              <a:t>   Самые хорошие слова!»    (Э. Асадов)</a:t>
            </a:r>
          </a:p>
          <a:p>
            <a:pPr>
              <a:buNone/>
            </a:pPr>
            <a:r>
              <a:rPr lang="ru-RU" sz="2400" dirty="0" smtClean="0"/>
              <a:t>      ( во время прогулки, в магазине, дома, зоопарке и т.д.);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ведение дневника успехов ребенка, запись на видео, аудио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способствующие задержке речевого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скудное эмоциональное общение с ребенком;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дефицит  </a:t>
            </a:r>
            <a:r>
              <a:rPr lang="ru-RU" sz="2400" smtClean="0"/>
              <a:t>внимания</a:t>
            </a:r>
            <a:r>
              <a:rPr lang="ru-RU" sz="240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 </a:t>
            </a:r>
            <a:r>
              <a:rPr lang="ru-RU" sz="2400" dirty="0" smtClean="0"/>
              <a:t>недостаточно разнообразное употребление в разговоре различных частей речи, особенно прилагательных и глаголов;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«угадывание» желаний ребенка»;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«сюсюканье»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185</TotalTime>
  <Words>438</Words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Развитие речи детей  от рождения до 3-х лет</vt:lpstr>
      <vt:lpstr>Понятие «Речь»</vt:lpstr>
      <vt:lpstr>Нормы речевого развития  Подготовительный этап  (до 1 года)</vt:lpstr>
      <vt:lpstr>Подготовительный этап  (до 1 года)</vt:lpstr>
      <vt:lpstr>Преддошкольный этап  ( от 1 года до 3 лет)</vt:lpstr>
      <vt:lpstr>Преддошкольный этап  ( от 1 года до 3 лет)</vt:lpstr>
      <vt:lpstr>Факторы, способствующие развитию речи</vt:lpstr>
      <vt:lpstr>Факторы, способствующие развитию речи</vt:lpstr>
      <vt:lpstr>Факторы, способствующие задержке речевого развития</vt:lpstr>
      <vt:lpstr>Полезная литература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Развитие речи детей от рождения до 3-х лет</dc:title>
  <dc:creator>Манечка</dc:creator>
  <cp:lastModifiedBy>user</cp:lastModifiedBy>
  <cp:revision>22</cp:revision>
  <dcterms:created xsi:type="dcterms:W3CDTF">2017-03-04T15:16:33Z</dcterms:created>
  <dcterms:modified xsi:type="dcterms:W3CDTF">2017-03-19T11:24:00Z</dcterms:modified>
</cp:coreProperties>
</file>