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90" r:id="rId19"/>
    <p:sldId id="291" r:id="rId20"/>
    <p:sldId id="292" r:id="rId21"/>
    <p:sldId id="293" r:id="rId22"/>
    <p:sldId id="294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33" Type="http://schemas.openxmlformats.org/officeDocument/2006/relationships/slide" Target="slide33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32" Type="http://schemas.openxmlformats.org/officeDocument/2006/relationships/image" Target="../media/image2.gif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28" Type="http://schemas.openxmlformats.org/officeDocument/2006/relationships/slide" Target="slide29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31" Type="http://schemas.openxmlformats.org/officeDocument/2006/relationships/slide" Target="slide32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28.xml"/><Relationship Id="rId30" Type="http://schemas.openxmlformats.org/officeDocument/2006/relationships/slide" Target="slide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285861"/>
            <a:ext cx="8429684" cy="714379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</a:rPr>
              <a:t>Обобщающий урок по биологии</a:t>
            </a:r>
            <a:endParaRPr lang="ru-RU" sz="5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714620"/>
            <a:ext cx="8786874" cy="121444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«Химическая и структурная организация клетки»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4649940"/>
            <a:ext cx="7215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СВОЯ   ИГРА</a:t>
            </a:r>
            <a:endParaRPr lang="en-US" sz="4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Поступающие в просветы полостей и канальцев ЭПС продукты биосинтеза концентрируются и транспортируются в этот органоид клетки. Он имеет следующие размеры: 5-10мкм, состоит из 3-8 сложенных стопкой, уплощенных, слегка изогнутых, </a:t>
            </a:r>
            <a:r>
              <a:rPr lang="ru-RU" b="1" dirty="0" err="1" smtClean="0">
                <a:latin typeface="Monotype Corsiva" pitchFamily="66" charset="0"/>
              </a:rPr>
              <a:t>дискообразных</a:t>
            </a:r>
            <a:r>
              <a:rPr lang="ru-RU" b="1" dirty="0" smtClean="0">
                <a:latin typeface="Monotype Corsiva" pitchFamily="66" charset="0"/>
              </a:rPr>
              <a:t>  полостей.</a:t>
            </a: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Ответ: аппарат </a:t>
            </a: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Гольжди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.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Органоиды клетки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30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516087389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4620" y="5657448"/>
            <a:ext cx="1349380" cy="1227936"/>
          </a:xfrm>
          <a:prstGeom prst="rect">
            <a:avLst/>
          </a:prstGeom>
        </p:spPr>
      </p:pic>
      <p:pic>
        <p:nvPicPr>
          <p:cNvPr id="25602" name="Picture 2" descr="Картинки по запросу аппарат гольджи"/>
          <p:cNvPicPr>
            <a:picLocks noChangeAspect="1" noChangeArrowheads="1"/>
          </p:cNvPicPr>
          <p:nvPr/>
        </p:nvPicPr>
        <p:blipFill>
          <a:blip r:embed="rId4" cstate="print"/>
          <a:srcRect l="6787" t="14854" r="6674" b="2624"/>
          <a:stretch>
            <a:fillRect/>
          </a:stretch>
        </p:blipFill>
        <p:spPr bwMode="auto">
          <a:xfrm>
            <a:off x="5220072" y="4410286"/>
            <a:ext cx="2304256" cy="2259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atin typeface="Monotype Corsiva" pitchFamily="66" charset="0"/>
              </a:rPr>
              <a:t>Система мембран и каналов, пронизывающих цитоплазму клеток эукариот.</a:t>
            </a: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Ответ: ЭПС.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Органоиды клетки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40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516087389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4620" y="5657448"/>
            <a:ext cx="1349380" cy="1227936"/>
          </a:xfrm>
          <a:prstGeom prst="rect">
            <a:avLst/>
          </a:prstGeom>
        </p:spPr>
      </p:pic>
      <p:pic>
        <p:nvPicPr>
          <p:cNvPr id="24578" name="Picture 2" descr="Картинки по запросу эп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708920"/>
            <a:ext cx="4086225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atin typeface="Monotype Corsiva" pitchFamily="66" charset="0"/>
              </a:rPr>
              <a:t>Органоиды клеточного ядра, являющиеся носителями генов и определяющие наследственные свойства клеток и организмов.</a:t>
            </a: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Ответ: хромосомы.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Органоиды клетки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50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516087389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4620" y="5657448"/>
            <a:ext cx="1349380" cy="1227936"/>
          </a:xfrm>
          <a:prstGeom prst="rect">
            <a:avLst/>
          </a:prstGeom>
        </p:spPr>
      </p:pic>
      <p:pic>
        <p:nvPicPr>
          <p:cNvPr id="23554" name="Picture 2" descr="Картинки по запросу хромосом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9184" y="2996952"/>
            <a:ext cx="3068960" cy="2787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Функции органоидов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10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Эти мелкие гранулярные органоиды отвечают за синтез белков в клетке. Часто образуют комплексы с ЭПС.</a:t>
            </a: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Ответ: рибосомы.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516087389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4620" y="5657448"/>
            <a:ext cx="1349380" cy="1227936"/>
          </a:xfrm>
          <a:prstGeom prst="rect">
            <a:avLst/>
          </a:prstGeom>
        </p:spPr>
      </p:pic>
      <p:pic>
        <p:nvPicPr>
          <p:cNvPr id="22530" name="Picture 2" descr="Картинки по запросу рибосом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140968"/>
            <a:ext cx="285750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atin typeface="Monotype Corsiva" pitchFamily="66" charset="0"/>
              </a:rPr>
              <a:t>Эти органоиды превращают энергию солнечного света в энергию макроэргических связей АТФ и синтезируют углеводы за счет этой энергии из углекислого газа воздуха.</a:t>
            </a: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Ответ: хлоропласты.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Функции органоидов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20</a:t>
            </a:r>
            <a:endParaRPr lang="ru-RU" dirty="0"/>
          </a:p>
        </p:txBody>
      </p:sp>
      <p:pic>
        <p:nvPicPr>
          <p:cNvPr id="5" name="Рисунок 4" descr="516087389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4620" y="5657448"/>
            <a:ext cx="1349380" cy="1227936"/>
          </a:xfrm>
          <a:prstGeom prst="rect">
            <a:avLst/>
          </a:prstGeom>
        </p:spPr>
      </p:pic>
      <p:sp>
        <p:nvSpPr>
          <p:cNvPr id="21506" name="AutoShape 2" descr="Картинки по запросу хлороплас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8" name="Picture 4" descr="Картинки по запросу хлоропласт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573016"/>
            <a:ext cx="2808312" cy="2111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Функции органоидов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30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 этом органоиде без огня и дыма, но очень эффективно «сжигаются» питательные вещества. КПД необычайно высок: 50%. Как он называется?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Ответ: митохондрия.</a:t>
            </a:r>
          </a:p>
          <a:p>
            <a:endParaRPr lang="ru-RU" dirty="0"/>
          </a:p>
        </p:txBody>
      </p:sp>
      <p:pic>
        <p:nvPicPr>
          <p:cNvPr id="4" name="Рисунок 3" descr="516087389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4620" y="5657448"/>
            <a:ext cx="1349380" cy="1227936"/>
          </a:xfrm>
          <a:prstGeom prst="rect">
            <a:avLst/>
          </a:prstGeom>
        </p:spPr>
      </p:pic>
      <p:sp>
        <p:nvSpPr>
          <p:cNvPr id="20482" name="AutoShape 2" descr="Картинки по запросу митохондр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8" name="AutoShape 2" descr="Картинки по запросу митохондр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9" name="Picture 3" descr="D:\20.10. СЕМИНАР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501008"/>
            <a:ext cx="3744416" cy="2096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Функции органоидов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40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Основная функция этих органоидов – переваривание клеток хвоста головастика при его превращении в лягушку.</a:t>
            </a: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Ответ: лизосомы.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516087389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4620" y="5657448"/>
            <a:ext cx="1349380" cy="1227936"/>
          </a:xfrm>
          <a:prstGeom prst="rect">
            <a:avLst/>
          </a:prstGeom>
        </p:spPr>
      </p:pic>
      <p:sp>
        <p:nvSpPr>
          <p:cNvPr id="19458" name="AutoShape 2" descr="Картинки по запросу лизосом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лизосом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4" name="AutoShape 2" descr="Картинки по запросу лизосом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5" name="Picture 3" descr="D:\20.10. СЕМИНАР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5135" y="3110476"/>
            <a:ext cx="3571081" cy="2550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Функции органоидов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50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atin typeface="Monotype Corsiva" pitchFamily="66" charset="0"/>
              </a:rPr>
              <a:t>Эти органоиды выполняют у бактерий различные функции - могут служить митохондриями, выполнять функции эндоплазматического </a:t>
            </a:r>
            <a:r>
              <a:rPr lang="ru-RU" b="1" dirty="0" err="1" smtClean="0">
                <a:latin typeface="Monotype Corsiva" pitchFamily="66" charset="0"/>
              </a:rPr>
              <a:t>ретикулума</a:t>
            </a:r>
            <a:r>
              <a:rPr lang="ru-RU" b="1" dirty="0" smtClean="0">
                <a:latin typeface="Monotype Corsiva" pitchFamily="66" charset="0"/>
              </a:rPr>
              <a:t>, аппарата </a:t>
            </a:r>
            <a:r>
              <a:rPr lang="ru-RU" b="1" dirty="0" err="1" smtClean="0">
                <a:latin typeface="Monotype Corsiva" pitchFamily="66" charset="0"/>
              </a:rPr>
              <a:t>Гольджи</a:t>
            </a:r>
            <a:r>
              <a:rPr lang="ru-RU" b="1" dirty="0" smtClean="0">
                <a:latin typeface="Monotype Corsiva" pitchFamily="66" charset="0"/>
              </a:rPr>
              <a:t>, пластид. Представляют собой многочисленные внутрицитоплазматические </a:t>
            </a:r>
            <a:r>
              <a:rPr lang="ru-RU" b="1" dirty="0" err="1" smtClean="0">
                <a:latin typeface="Monotype Corsiva" pitchFamily="66" charset="0"/>
              </a:rPr>
              <a:t>впячивания</a:t>
            </a:r>
            <a:r>
              <a:rPr lang="ru-RU" b="1" dirty="0" smtClean="0">
                <a:latin typeface="Monotype Corsiva" pitchFamily="66" charset="0"/>
              </a:rPr>
              <a:t>. </a:t>
            </a: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Ответ: </a:t>
            </a: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мезосомы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.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516087389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4620" y="5657448"/>
            <a:ext cx="1349380" cy="1227936"/>
          </a:xfrm>
          <a:prstGeom prst="rect">
            <a:avLst/>
          </a:prstGeom>
        </p:spPr>
      </p:pic>
      <p:sp>
        <p:nvSpPr>
          <p:cNvPr id="17410" name="AutoShape 2" descr="Картинки по запросу мезосом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1" name="Picture 3" descr="D:\20.10. СЕМИНАР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392513"/>
            <a:ext cx="2800350" cy="1628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Клетки 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10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В клеточной стенке этих организмов содержится хитин.</a:t>
            </a: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Ответ: грибы.</a:t>
            </a:r>
            <a:endParaRPr lang="ru-RU" dirty="0"/>
          </a:p>
        </p:txBody>
      </p:sp>
      <p:pic>
        <p:nvPicPr>
          <p:cNvPr id="4" name="Рисунок 3" descr="516087389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4620" y="5657448"/>
            <a:ext cx="1349380" cy="1227936"/>
          </a:xfrm>
          <a:prstGeom prst="rect">
            <a:avLst/>
          </a:prstGeom>
        </p:spPr>
      </p:pic>
      <p:pic>
        <p:nvPicPr>
          <p:cNvPr id="5121" name="Picture 1" descr="C:\Users\Ольга\Desktop\Фото\измененное\Фото01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780928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Клетки 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20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Какой </a:t>
            </a:r>
            <a:r>
              <a:rPr lang="ru-RU" b="1" dirty="0" smtClean="0">
                <a:latin typeface="Monotype Corsiva" pitchFamily="66" charset="0"/>
              </a:rPr>
              <a:t>одноклеточный организм питается и как растение, и как животное?</a:t>
            </a: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Ответ: эвглена зеленая.</a:t>
            </a:r>
          </a:p>
        </p:txBody>
      </p:sp>
      <p:pic>
        <p:nvPicPr>
          <p:cNvPr id="5" name="Рисунок 4" descr="516087389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4620" y="5657448"/>
            <a:ext cx="1349380" cy="1227936"/>
          </a:xfrm>
          <a:prstGeom prst="rect">
            <a:avLst/>
          </a:prstGeom>
        </p:spPr>
      </p:pic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589254"/>
            <a:ext cx="4032448" cy="2999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90"/>
            <a:ext cx="8229600" cy="857232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СВОЯ   ИГРА</a:t>
            </a:r>
            <a:endParaRPr lang="en-US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314446"/>
          <a:ext cx="8715436" cy="5332115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3143272"/>
                <a:gridCol w="1143008"/>
                <a:gridCol w="1143008"/>
                <a:gridCol w="1143008"/>
                <a:gridCol w="1071570"/>
                <a:gridCol w="1071570"/>
              </a:tblGrid>
              <a:tr h="82867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</a:rPr>
                        <a:t>Вещества клетки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hlinkClick r:id="rId2" action="ppaction://hlinksldjump"/>
                        </a:rPr>
                        <a:t>10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Monotype Corsiva" pitchFamily="66" charset="0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hlinkClick r:id="rId3" action="ppaction://hlinksldjump"/>
                        </a:rPr>
                        <a:t>20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Monotype Corsiva" pitchFamily="66" charset="0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hlinkClick r:id="rId4" action="ppaction://hlinksldjump"/>
                        </a:rPr>
                        <a:t>30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Monotype Corsiva" pitchFamily="66" charset="0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hlinkClick r:id="rId5" action="ppaction://hlinksldjump"/>
                        </a:rPr>
                        <a:t>40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Monotype Corsiva" pitchFamily="66" charset="0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hlinkClick r:id="rId6" action="ppaction://hlinksldjump"/>
                        </a:rPr>
                        <a:t>50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Monotype Corsiva" pitchFamily="66" charset="0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82867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</a:rPr>
                        <a:t>Органоиды клетки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hlinkClick r:id="rId7" action="ppaction://hlinksldjump"/>
                        </a:rPr>
                        <a:t>10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Monotype Corsiva" pitchFamily="66" charset="0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hlinkClick r:id="rId8" action="ppaction://hlinksldjump"/>
                        </a:rPr>
                        <a:t>20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Monotype Corsiva" pitchFamily="66" charset="0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hlinkClick r:id="rId9" action="ppaction://hlinksldjump"/>
                        </a:rPr>
                        <a:t>30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Monotype Corsiva" pitchFamily="66" charset="0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hlinkClick r:id="rId10" action="ppaction://hlinksldjump"/>
                        </a:rPr>
                        <a:t>40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Monotype Corsiva" pitchFamily="66" charset="0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hlinkClick r:id="rId11" action="ppaction://hlinksldjump"/>
                        </a:rPr>
                        <a:t>50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Monotype Corsiva" pitchFamily="66" charset="0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82867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</a:rPr>
                        <a:t>Функции органоидов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hlinkClick r:id="rId12" action="ppaction://hlinksldjump"/>
                        </a:rPr>
                        <a:t>10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Monotype Corsiva" pitchFamily="66" charset="0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hlinkClick r:id="rId13" action="ppaction://hlinksldjump"/>
                        </a:rPr>
                        <a:t>20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Monotype Corsiva" pitchFamily="66" charset="0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hlinkClick r:id="rId14" action="ppaction://hlinksldjump"/>
                        </a:rPr>
                        <a:t>30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Monotype Corsiva" pitchFamily="66" charset="0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hlinkClick r:id="rId15" action="ppaction://hlinksldjump"/>
                        </a:rPr>
                        <a:t>40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Monotype Corsiva" pitchFamily="66" charset="0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hlinkClick r:id="rId16" action="ppaction://hlinksldjump"/>
                        </a:rPr>
                        <a:t>50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Monotype Corsiva" pitchFamily="66" charset="0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82867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</a:rPr>
                        <a:t>Клетки бактерий, грибов, растений,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</a:rPr>
                        <a:t> животных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hlinkClick r:id="rId17" action="ppaction://hlinksldjump"/>
                        </a:rPr>
                        <a:t>10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Monotype Corsiva" pitchFamily="66" charset="0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hlinkClick r:id="rId18" action="ppaction://hlinksldjump"/>
                        </a:rPr>
                        <a:t>20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Monotype Corsiva" pitchFamily="66" charset="0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hlinkClick r:id="rId19" action="ppaction://hlinksldjump"/>
                        </a:rPr>
                        <a:t>30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Monotype Corsiva" pitchFamily="66" charset="0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hlinkClick r:id="rId20" action="ppaction://hlinksldjump"/>
                        </a:rPr>
                        <a:t>40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Monotype Corsiva" pitchFamily="66" charset="0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hlinkClick r:id="rId21" action="ppaction://hlinksldjump"/>
                        </a:rPr>
                        <a:t>50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Monotype Corsiva" pitchFamily="66" charset="0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82867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</a:rPr>
                        <a:t>Ученые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hlinkClick r:id="rId22" action="ppaction://hlinksldjump"/>
                        </a:rPr>
                        <a:t>10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Monotype Corsiva" pitchFamily="66" charset="0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hlinkClick r:id="rId23" action="ppaction://hlinksldjump"/>
                        </a:rPr>
                        <a:t>20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Monotype Corsiva" pitchFamily="66" charset="0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hlinkClick r:id="rId24" action="ppaction://hlinksldjump"/>
                        </a:rPr>
                        <a:t>30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Monotype Corsiva" pitchFamily="66" charset="0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hlinkClick r:id="rId25" action="ppaction://hlinksldjump"/>
                        </a:rPr>
                        <a:t>40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Monotype Corsiva" pitchFamily="66" charset="0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hlinkClick r:id="rId26" action="ppaction://hlinksldjump"/>
                        </a:rPr>
                        <a:t>50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Monotype Corsiva" pitchFamily="66" charset="0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82867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</a:rPr>
                        <a:t>Разное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hlinkClick r:id="rId27" action="ppaction://hlinksldjump"/>
                        </a:rPr>
                        <a:t>10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Monotype Corsiva" pitchFamily="66" charset="0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hlinkClick r:id="rId28" action="ppaction://hlinksldjump"/>
                        </a:rPr>
                        <a:t>20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Monotype Corsiva" pitchFamily="66" charset="0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hlinkClick r:id="rId29" action="ppaction://hlinksldjump"/>
                        </a:rPr>
                        <a:t>30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Monotype Corsiva" pitchFamily="66" charset="0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hlinkClick r:id="rId30" action="ppaction://hlinksldjump"/>
                        </a:rPr>
                        <a:t>40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Monotype Corsiva" pitchFamily="66" charset="0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hlinkClick r:id="rId31" action="ppaction://hlinksldjump"/>
                        </a:rPr>
                        <a:t>50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Monotype Corsiva" pitchFamily="66" charset="0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10" name="Рисунок 9" descr="516087389.gif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7794652" y="71414"/>
            <a:ext cx="1349380" cy="1227936"/>
          </a:xfrm>
          <a:prstGeom prst="rect">
            <a:avLst/>
          </a:prstGeom>
        </p:spPr>
      </p:pic>
      <p:pic>
        <p:nvPicPr>
          <p:cNvPr id="5" name="Рисунок 4" descr="516087389.gif">
            <a:hlinkClick r:id="rId33" action="ppaction://hlinksldjump"/>
          </p:cNvPr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7794620" y="0"/>
            <a:ext cx="1349380" cy="1227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Клетки 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30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Запасной углевод в клетках животных.</a:t>
            </a: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Ответ: гликоген.</a:t>
            </a:r>
          </a:p>
          <a:p>
            <a:endParaRPr lang="ru-RU" dirty="0"/>
          </a:p>
        </p:txBody>
      </p:sp>
      <p:pic>
        <p:nvPicPr>
          <p:cNvPr id="4" name="Рисунок 3" descr="516087389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4620" y="5657448"/>
            <a:ext cx="1349380" cy="1227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Клетки 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40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Monotype Corsiva" pitchFamily="66" charset="0"/>
              </a:rPr>
              <a:t>Какие клетки изображены на рисунке? Каким организмам они принадлежат?</a:t>
            </a: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Ответ: клетки эпидермиса листа; принадлежат растениям.</a:t>
            </a:r>
          </a:p>
          <a:p>
            <a:endParaRPr lang="ru-RU" dirty="0"/>
          </a:p>
        </p:txBody>
      </p:sp>
      <p:pic>
        <p:nvPicPr>
          <p:cNvPr id="4" name="Picture 2" descr="Картинки по запросу устьи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92896"/>
            <a:ext cx="3528392" cy="2419759"/>
          </a:xfrm>
          <a:prstGeom prst="rect">
            <a:avLst/>
          </a:prstGeom>
          <a:noFill/>
        </p:spPr>
      </p:pic>
      <p:pic>
        <p:nvPicPr>
          <p:cNvPr id="5" name="Picture 4" descr="Картинки по запросу устьиц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538297"/>
            <a:ext cx="2880320" cy="2330863"/>
          </a:xfrm>
          <a:prstGeom prst="rect">
            <a:avLst/>
          </a:prstGeom>
          <a:noFill/>
        </p:spPr>
      </p:pic>
      <p:pic>
        <p:nvPicPr>
          <p:cNvPr id="6" name="Рисунок 5" descr="516087389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94620" y="5657448"/>
            <a:ext cx="1349380" cy="1227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Клетки 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50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00200"/>
            <a:ext cx="7992888" cy="4997152"/>
          </a:xfrm>
        </p:spPr>
        <p:txBody>
          <a:bodyPr/>
          <a:lstStyle/>
          <a:p>
            <a:r>
              <a:rPr lang="ru-RU" b="1" dirty="0" smtClean="0">
                <a:solidFill>
                  <a:srgbClr val="0D0D0D"/>
                </a:solidFill>
                <a:latin typeface="Monotype Corsiva" pitchFamily="66" charset="0"/>
              </a:rPr>
              <a:t>Деление клетки часто называют «танцем хромосом». Но хромосомы в этом «танце» не самостоятельны. Их движение связаны с органоидом, которого нет у цветковых растений. С каким органоидом?</a:t>
            </a:r>
          </a:p>
          <a:p>
            <a:endParaRPr lang="ru-RU" b="1" dirty="0" smtClean="0">
              <a:solidFill>
                <a:srgbClr val="0D0D0D"/>
              </a:solidFill>
              <a:latin typeface="Monotype Corsiva" pitchFamily="66" charset="0"/>
            </a:endParaRPr>
          </a:p>
          <a:p>
            <a:endParaRPr lang="ru-RU" b="1" dirty="0" smtClean="0">
              <a:solidFill>
                <a:srgbClr val="0D0D0D"/>
              </a:solidFill>
              <a:latin typeface="Monotype Corsiva" pitchFamily="66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Ответ: клеточный центр, представленный 2-мя центриолями.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72506129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-27384"/>
            <a:ext cx="1673721" cy="2500736"/>
          </a:xfrm>
          <a:prstGeom prst="rect">
            <a:avLst/>
          </a:prstGeom>
        </p:spPr>
      </p:pic>
      <p:pic>
        <p:nvPicPr>
          <p:cNvPr id="5" name="Рисунок 4" descr="516087389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94620" y="5657448"/>
            <a:ext cx="1349380" cy="1227936"/>
          </a:xfrm>
          <a:prstGeom prst="rect">
            <a:avLst/>
          </a:prstGeom>
        </p:spPr>
      </p:pic>
      <p:pic>
        <p:nvPicPr>
          <p:cNvPr id="12290" name="Picture 2" descr="Картинки по запросу клеточный цент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645024"/>
            <a:ext cx="2219325" cy="1704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Ученые 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10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Ученые, творцы постулатов клеточной теории.</a:t>
            </a: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Ответ: М. </a:t>
            </a: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Шлейден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и Т. Шванн.</a:t>
            </a:r>
            <a:r>
              <a:rPr lang="ru-RU" b="1" dirty="0" smtClean="0">
                <a:latin typeface="Monotype Corsiva" pitchFamily="66" charset="0"/>
              </a:rPr>
              <a:t> 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4" name="Рисунок 3" descr="516087389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4620" y="5657448"/>
            <a:ext cx="1349380" cy="1227936"/>
          </a:xfrm>
          <a:prstGeom prst="rect">
            <a:avLst/>
          </a:prstGeom>
        </p:spPr>
      </p:pic>
      <p:sp>
        <p:nvSpPr>
          <p:cNvPr id="11266" name="AutoShape 2" descr="Картинки по запросу шлейден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7" name="Picture 3" descr="D:\20.10. СЕМИНАР\Shleid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3" y="2132856"/>
            <a:ext cx="2502450" cy="2952328"/>
          </a:xfrm>
          <a:prstGeom prst="rect">
            <a:avLst/>
          </a:prstGeom>
          <a:noFill/>
        </p:spPr>
      </p:pic>
      <p:sp>
        <p:nvSpPr>
          <p:cNvPr id="11269" name="AutoShape 5" descr="Картинки по запросу шванн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0" name="Picture 6" descr="D:\20.10. СЕМИНАР\shwan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187301"/>
            <a:ext cx="2376264" cy="2897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Ученые 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20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Этот ученый впервые в научной литературе употребил термин «клетка».</a:t>
            </a: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Ответ: Р. Гук.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516087389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4620" y="5657448"/>
            <a:ext cx="1349380" cy="1227936"/>
          </a:xfrm>
          <a:prstGeom prst="rect">
            <a:avLst/>
          </a:prstGeom>
        </p:spPr>
      </p:pic>
      <p:pic>
        <p:nvPicPr>
          <p:cNvPr id="5" name="Picture 6" descr="гу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492897"/>
            <a:ext cx="231865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Ученые 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30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Знаменитый английский ботаник, первооткрыватель хаотического теплового движения частиц, в 1831 году открывший существование ядра.</a:t>
            </a: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Ответ: Р. Броун.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516087389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4620" y="5657448"/>
            <a:ext cx="1349380" cy="1227936"/>
          </a:xfrm>
          <a:prstGeom prst="rect">
            <a:avLst/>
          </a:prstGeom>
        </p:spPr>
      </p:pic>
      <p:pic>
        <p:nvPicPr>
          <p:cNvPr id="9217" name="Picture 1" descr="D:\20.10. СЕМИНАР\1003680_3680_3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924944"/>
            <a:ext cx="2664296" cy="3170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Ученые 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40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Этот ученый открыл яйцеклетку у млекопитающих, описал стадию бластулы; изучил эмбриогенез цыпленка.</a:t>
            </a: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Ответ: К. Бэр. 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516087389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4620" y="5657448"/>
            <a:ext cx="1349380" cy="1227936"/>
          </a:xfrm>
          <a:prstGeom prst="rect">
            <a:avLst/>
          </a:prstGeom>
        </p:spPr>
      </p:pic>
      <p:pic>
        <p:nvPicPr>
          <p:cNvPr id="8194" name="Picture 2" descr="Картинки по запросу карл бэ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961308"/>
            <a:ext cx="2275743" cy="3131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Ученые 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50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atin typeface="Monotype Corsiva" pitchFamily="66" charset="0"/>
              </a:rPr>
              <a:t>Ученый, в 1859 году предложивший знаменитый тезис «Из клетки - клетка».</a:t>
            </a: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Ответ: Р. Вирхов.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516087389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4620" y="5657448"/>
            <a:ext cx="1349380" cy="1227936"/>
          </a:xfrm>
          <a:prstGeom prst="rect">
            <a:avLst/>
          </a:prstGeom>
        </p:spPr>
      </p:pic>
      <p:pic>
        <p:nvPicPr>
          <p:cNvPr id="7170" name="Picture 2" descr="Картинки по запросу рудольф вирх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657486"/>
            <a:ext cx="2181622" cy="3116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Разное 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10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Отгадайте ребусы.</a:t>
            </a: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Ответ: Вирхов, Гук, </a:t>
            </a: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Шлейден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, Мечников, Броун. 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516087389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4620" y="5657448"/>
            <a:ext cx="1349380" cy="1227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Разное 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20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В клетках различных органов крысы суммарный объем митохондрий по отношению к общему объему клетки составляет: в печени- 18,4%, в поджелудочной железе- 7,9%,в сердце-35,8%.Объясните причину такой разницы в содержании митохондрий в клетках.</a:t>
            </a:r>
          </a:p>
          <a:p>
            <a:endParaRPr lang="ru-RU" dirty="0"/>
          </a:p>
        </p:txBody>
      </p:sp>
      <p:pic>
        <p:nvPicPr>
          <p:cNvPr id="4" name="Рисунок 3" descr="516087389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4620" y="5657448"/>
            <a:ext cx="1349380" cy="1227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Вещества клетки 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10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Что является мономером белков? Сколько типов мономеров можно встретить в составе полипептидов?</a:t>
            </a: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Ответ: аминокислоты, 20 аминокислот.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516087389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31132" y="5630064"/>
            <a:ext cx="1349380" cy="1227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Разное 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30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Зараженные бактерии набухают, через 30 минут их клеточная стенка лопается, а на свободу выходит сотня новорожденных. Как их зовут?</a:t>
            </a: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Ответ: бактериофаги.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516087389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4620" y="5657448"/>
            <a:ext cx="1349380" cy="1227936"/>
          </a:xfrm>
          <a:prstGeom prst="rect">
            <a:avLst/>
          </a:prstGeom>
        </p:spPr>
      </p:pic>
      <p:pic>
        <p:nvPicPr>
          <p:cNvPr id="5" name="Рисунок 26" descr="http://opengia.ru/resources/6e2b6e3ee760e311aac1001fc68344c9-6e2b6e3ee760e311aac1001fc68344c9-6e2b6e3ee760e311aac1001fc68344c9-1-1390980835/repr-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229521"/>
            <a:ext cx="207168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Разное 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40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i="1" dirty="0" smtClean="0">
                <a:latin typeface="Monotype Corsiva" pitchFamily="66" charset="0"/>
              </a:rPr>
              <a:t>Установите соответствие между белками и их функциями.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2708920"/>
          <a:ext cx="8676456" cy="371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8228"/>
                <a:gridCol w="4338228"/>
              </a:tblGrid>
              <a:tr h="8178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Monotype Corsiva" pitchFamily="66" charset="0"/>
                        </a:rPr>
                        <a:t>БЕЛОК</a:t>
                      </a:r>
                    </a:p>
                    <a:p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Monotype Corsiva" pitchFamily="66" charset="0"/>
                        </a:rPr>
                        <a:t>ФУНКЦИЯ</a:t>
                      </a:r>
                    </a:p>
                    <a:p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47385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Monotype Corsiva" pitchFamily="66" charset="0"/>
                        </a:rPr>
                        <a:t>Кератин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Monotype Corsiva" pitchFamily="66" charset="0"/>
                        </a:rPr>
                        <a:t>Транспортная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47385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Monotype Corsiva" pitchFamily="66" charset="0"/>
                        </a:rPr>
                        <a:t>Гемоглобин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Monotype Corsiva" pitchFamily="66" charset="0"/>
                        </a:rPr>
                        <a:t>Структурная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47385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Monotype Corsiva" pitchFamily="66" charset="0"/>
                        </a:rPr>
                        <a:t>Пепсин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Monotype Corsiva" pitchFamily="66" charset="0"/>
                        </a:rPr>
                        <a:t>Регуляторная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47385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Monotype Corsiva" pitchFamily="66" charset="0"/>
                        </a:rPr>
                        <a:t>Инсулин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Monotype Corsiva" pitchFamily="66" charset="0"/>
                        </a:rPr>
                        <a:t>Ферментативная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52197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Monotype Corsiva" pitchFamily="66" charset="0"/>
                        </a:rPr>
                        <a:t>Миозин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Monotype Corsiva" pitchFamily="66" charset="0"/>
                        </a:rPr>
                        <a:t>Защитная</a:t>
                      </a:r>
                    </a:p>
                  </a:txBody>
                  <a:tcPr/>
                </a:tc>
              </a:tr>
              <a:tr h="47385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Monotype Corsiva" pitchFamily="66" charset="0"/>
                        </a:rPr>
                        <a:t>Лизоцим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Monotype Corsiva" pitchFamily="66" charset="0"/>
                        </a:rPr>
                        <a:t>Двигательная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516087389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4620" y="5657448"/>
            <a:ext cx="1349380" cy="1227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Разное 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50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Monotype Corsiva" pitchFamily="66" charset="0"/>
              </a:rPr>
              <a:t>В 1906 году этому  ученому была присуждена Нобелевская премия. Им был открыт один из органоидов клетки, который назван в честь этого ученого.</a:t>
            </a: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Ответ: </a:t>
            </a: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Камилло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Гольджи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.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516087389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4620" y="5657448"/>
            <a:ext cx="1349380" cy="1227936"/>
          </a:xfrm>
          <a:prstGeom prst="rect">
            <a:avLst/>
          </a:prstGeom>
        </p:spPr>
      </p:pic>
      <p:pic>
        <p:nvPicPr>
          <p:cNvPr id="2050" name="Picture 2" descr="Картинки по запросу камилло гольдж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636912"/>
            <a:ext cx="2592288" cy="3439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Спасибо за внимание!</a:t>
            </a:r>
            <a:endParaRPr lang="ru-RU" sz="7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89511116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3478" y="2492896"/>
            <a:ext cx="4350770" cy="3558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Вещества клетки 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20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Что такое ДНК? Что является мономером ДНК?</a:t>
            </a: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Ответ: дезоксирибонуклеиновая кислота (нуклеиновая кислота), нуклеотиды (А, Т, Г, Ц).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516087389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4620" y="5657448"/>
            <a:ext cx="1349380" cy="1227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Вещества клетки 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30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Вещества, имеющие формулу</a:t>
            </a:r>
            <a:r>
              <a:rPr lang="en-US" b="1" dirty="0" smtClean="0">
                <a:latin typeface="Monotype Corsiva" pitchFamily="66" charset="0"/>
              </a:rPr>
              <a:t> </a:t>
            </a:r>
            <a:r>
              <a:rPr lang="ru-RU" b="1" dirty="0" smtClean="0">
                <a:latin typeface="Monotype Corsiva" pitchFamily="66" charset="0"/>
              </a:rPr>
              <a:t>С</a:t>
            </a:r>
            <a:r>
              <a:rPr lang="en-US" b="1" baseline="-25000" dirty="0" smtClean="0">
                <a:latin typeface="Monotype Corsiva" pitchFamily="66" charset="0"/>
              </a:rPr>
              <a:t>x</a:t>
            </a:r>
            <a:r>
              <a:rPr lang="ru-RU" b="1" dirty="0" smtClean="0">
                <a:latin typeface="Monotype Corsiva" pitchFamily="66" charset="0"/>
              </a:rPr>
              <a:t>(Н</a:t>
            </a:r>
            <a:r>
              <a:rPr lang="ru-RU" b="1" baseline="-25000" dirty="0" smtClean="0">
                <a:latin typeface="Monotype Corsiva" pitchFamily="66" charset="0"/>
              </a:rPr>
              <a:t>2</a:t>
            </a:r>
            <a:r>
              <a:rPr lang="ru-RU" b="1" dirty="0" smtClean="0">
                <a:latin typeface="Monotype Corsiva" pitchFamily="66" charset="0"/>
              </a:rPr>
              <a:t>О)</a:t>
            </a:r>
            <a:r>
              <a:rPr lang="en-US" b="1" baseline="-25000" dirty="0" smtClean="0">
                <a:latin typeface="Monotype Corsiva" pitchFamily="66" charset="0"/>
              </a:rPr>
              <a:t>y</a:t>
            </a:r>
            <a:r>
              <a:rPr lang="ru-RU" b="1" baseline="-25000" dirty="0" smtClean="0">
                <a:latin typeface="Monotype Corsiva" pitchFamily="66" charset="0"/>
              </a:rPr>
              <a:t>.</a:t>
            </a:r>
            <a:r>
              <a:rPr lang="ru-RU" b="1" dirty="0" smtClean="0">
                <a:latin typeface="Monotype Corsiva" pitchFamily="66" charset="0"/>
              </a:rPr>
              <a:t> Перечислить их функции.</a:t>
            </a: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Ответ: углеводы; энергетическая, структурная, запасающая, защитная, рецепторная.</a:t>
            </a: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pPr>
              <a:buNone/>
            </a:pPr>
            <a:endParaRPr lang="ru-RU" b="1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4" name="Рисунок 3" descr="516087389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4620" y="5657448"/>
            <a:ext cx="1349380" cy="1227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Вещества клетки 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40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Разрушение связей в молекуле белка; нарушение пространственной структуры белковой молекулы под влиянием различных внешних  воздействий.</a:t>
            </a: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Ответ: денатурация.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516087389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4620" y="5657448"/>
            <a:ext cx="1349380" cy="1227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Вещества клетки 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50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Внутриядерные белки, связанные в комплекс с ДНК.</a:t>
            </a: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Ответ: белки-гистоны.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516087389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4620" y="5657448"/>
            <a:ext cx="1349380" cy="1227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Органоиды клетки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10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Этот органоид называют «хранилищем инструкций и чертежей» строения клетки. Его нет у бактерий.</a:t>
            </a: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Ответ: ядро.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516087389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4620" y="5657448"/>
            <a:ext cx="1349380" cy="1227936"/>
          </a:xfrm>
          <a:prstGeom prst="rect">
            <a:avLst/>
          </a:prstGeom>
        </p:spPr>
      </p:pic>
      <p:pic>
        <p:nvPicPr>
          <p:cNvPr id="27650" name="Picture 2" descr="Картинки по запросу ядро клетки"/>
          <p:cNvPicPr>
            <a:picLocks noChangeAspect="1" noChangeArrowheads="1"/>
          </p:cNvPicPr>
          <p:nvPr/>
        </p:nvPicPr>
        <p:blipFill>
          <a:blip r:embed="rId4" cstate="print"/>
          <a:srcRect l="1837" t="9787" r="33589" b="6214"/>
          <a:stretch>
            <a:fillRect/>
          </a:stretch>
        </p:blipFill>
        <p:spPr bwMode="auto">
          <a:xfrm>
            <a:off x="3491880" y="2991683"/>
            <a:ext cx="2736304" cy="2669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72506129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78799" y="-27384"/>
            <a:ext cx="1529705" cy="2285559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Органоиды клетки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20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8" name="Рисунок 7" descr="516087389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94620" y="5661248"/>
            <a:ext cx="1349380" cy="1227936"/>
          </a:xfrm>
          <a:prstGeom prst="rect">
            <a:avLst/>
          </a:prstGeom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457200" y="1844824"/>
            <a:ext cx="7715200" cy="42813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b="1" dirty="0" smtClean="0">
                <a:latin typeface="Monotype Corsiva" pitchFamily="66" charset="0"/>
              </a:rPr>
              <a:t>Амилопласты, </a:t>
            </a:r>
            <a:r>
              <a:rPr lang="ru-RU" sz="3200" b="1" dirty="0" err="1" smtClean="0">
                <a:latin typeface="Monotype Corsiva" pitchFamily="66" charset="0"/>
              </a:rPr>
              <a:t>протеинопласты</a:t>
            </a:r>
            <a:r>
              <a:rPr lang="ru-RU" sz="3200" b="1" dirty="0" smtClean="0">
                <a:latin typeface="Monotype Corsiva" pitchFamily="66" charset="0"/>
              </a:rPr>
              <a:t>, элайопласты… О каком типе пластид идет речь?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3200" b="1" dirty="0" smtClean="0">
              <a:latin typeface="Monotype Corsiva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3200" b="1" dirty="0" smtClean="0">
              <a:latin typeface="Monotype Corsiva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3200" b="1" dirty="0" smtClean="0">
              <a:latin typeface="Monotype Corsiva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</a:rPr>
              <a:t>Ответ: лейкопласты.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pic>
        <p:nvPicPr>
          <p:cNvPr id="26626" name="Picture 2" descr="Картинки по запросу лейкопласт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924944"/>
            <a:ext cx="2520280" cy="2381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795</Words>
  <Application>Microsoft Office PowerPoint</Application>
  <PresentationFormat>Экран (4:3)</PresentationFormat>
  <Paragraphs>252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Обобщающий урок по биологии</vt:lpstr>
      <vt:lpstr>СВОЯ   ИГРА</vt:lpstr>
      <vt:lpstr>Вещества клетки  10</vt:lpstr>
      <vt:lpstr>Вещества клетки  20</vt:lpstr>
      <vt:lpstr>Вещества клетки  30</vt:lpstr>
      <vt:lpstr>Вещества клетки  40</vt:lpstr>
      <vt:lpstr>Вещества клетки  50</vt:lpstr>
      <vt:lpstr>Органоиды клетки 10</vt:lpstr>
      <vt:lpstr>Органоиды клетки 20</vt:lpstr>
      <vt:lpstr>Органоиды клетки 30</vt:lpstr>
      <vt:lpstr>Органоиды клетки 40</vt:lpstr>
      <vt:lpstr>Органоиды клетки 50</vt:lpstr>
      <vt:lpstr>Функции органоидов 10</vt:lpstr>
      <vt:lpstr>Функции органоидов 20</vt:lpstr>
      <vt:lpstr>Функции органоидов 30</vt:lpstr>
      <vt:lpstr>Функции органоидов 40</vt:lpstr>
      <vt:lpstr>Функции органоидов 50</vt:lpstr>
      <vt:lpstr>Клетки  10</vt:lpstr>
      <vt:lpstr>Клетки  20</vt:lpstr>
      <vt:lpstr>Клетки  30</vt:lpstr>
      <vt:lpstr>Клетки  40</vt:lpstr>
      <vt:lpstr>Клетки  50</vt:lpstr>
      <vt:lpstr>Ученые  10</vt:lpstr>
      <vt:lpstr>Ученые  20</vt:lpstr>
      <vt:lpstr>Ученые  30</vt:lpstr>
      <vt:lpstr>Ученые  40</vt:lpstr>
      <vt:lpstr>Ученые  50</vt:lpstr>
      <vt:lpstr>Разное  10</vt:lpstr>
      <vt:lpstr>Разное  20</vt:lpstr>
      <vt:lpstr>Разное  30</vt:lpstr>
      <vt:lpstr>Разное  40</vt:lpstr>
      <vt:lpstr>Разное  50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Обобщающий урок по биологии</dc:title>
  <dc:creator>школа</dc:creator>
  <cp:lastModifiedBy>Ольга</cp:lastModifiedBy>
  <cp:revision>32</cp:revision>
  <dcterms:created xsi:type="dcterms:W3CDTF">2017-10-24T09:50:52Z</dcterms:created>
  <dcterms:modified xsi:type="dcterms:W3CDTF">2017-10-24T17:31:09Z</dcterms:modified>
</cp:coreProperties>
</file>