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30"/>
  </p:notesMasterIdLst>
  <p:sldIdLst>
    <p:sldId id="310" r:id="rId2"/>
    <p:sldId id="263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295" r:id="rId11"/>
    <p:sldId id="305" r:id="rId12"/>
    <p:sldId id="258" r:id="rId13"/>
    <p:sldId id="277" r:id="rId14"/>
    <p:sldId id="260" r:id="rId15"/>
    <p:sldId id="286" r:id="rId16"/>
    <p:sldId id="264" r:id="rId17"/>
    <p:sldId id="296" r:id="rId18"/>
    <p:sldId id="304" r:id="rId19"/>
    <p:sldId id="278" r:id="rId20"/>
    <p:sldId id="306" r:id="rId21"/>
    <p:sldId id="259" r:id="rId22"/>
    <p:sldId id="283" r:id="rId23"/>
    <p:sldId id="284" r:id="rId24"/>
    <p:sldId id="285" r:id="rId25"/>
    <p:sldId id="280" r:id="rId26"/>
    <p:sldId id="281" r:id="rId27"/>
    <p:sldId id="282" r:id="rId28"/>
    <p:sldId id="272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82" autoAdjust="0"/>
  </p:normalViewPr>
  <p:slideViewPr>
    <p:cSldViewPr>
      <p:cViewPr>
        <p:scale>
          <a:sx n="50" d="100"/>
          <a:sy n="50" d="100"/>
        </p:scale>
        <p:origin x="-2892" y="-1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B8D65D0-529D-41D7-B8AD-B6B746138C3A}" type="datetimeFigureOut">
              <a:rPr lang="ru-RU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B58428D-B2F2-4CA1-AB0F-040823E8A3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02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035C01E-9DE3-408A-94EF-48A8B78D07D9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BA073D3-76A6-451D-B326-9C920924FC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7EB0A69-EF90-4BE9-9848-8972F300BCD4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98FDEA-AB8E-497D-8250-058D0B138D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>
              <a:defRPr/>
            </a:pPr>
            <a:fld id="{52C4E681-92AA-456C-ABBC-9EC066D3CE8E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D8C9E864-7ABA-47F5-A4D0-5735A4B39A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FD77B-1294-45EE-B656-CE5B77365449}" type="datetimeFigureOut">
              <a:rPr lang="ru-RU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17220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CDD69-F56F-43AA-8FFC-6F354245C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675D0-DE42-456D-862A-99D14517FF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5EC074-B768-4F9E-A195-244C672D04B7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148C1BC-10B4-444B-B8B5-F1D2EF588A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2910CB6A-E565-4060-B1E0-666AC32A0762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pPr>
              <a:defRPr/>
            </a:pPr>
            <a:fld id="{C8FAE922-70CC-4D0C-AE94-37B9361CD5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BA9B042-3A6C-4265-8101-AD648FE35C68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D3EC4F6-7964-414A-9B6F-DC0A43DEC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8BBA965-15EE-4871-AA8A-2E9054DECA08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F3C8931-A55B-432A-9D0B-2933EC0D6B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63F3F72-4A58-4D4F-ADB3-2145DCA268D8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977FACC-8083-4C96-B712-10319A02B2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9EDABA47-650C-474B-BD4F-661A76D99667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F54833A-E277-43B9-944E-85545B9C53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8FA17D9-AA54-49D6-9043-11C804EC8FD1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7E91DED-D57C-4FA7-BD36-E35E29CD2F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B7EA961-B97D-46C4-BF91-784014151C41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76EA23C-712A-4155-BCA9-89A33A7862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5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FC45E88A-7B63-43C9-914F-123297DB3091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D73A13F-B70B-449E-92E9-361A0758BF9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alley.ru/~art/antonov_gal4.jpg" TargetMode="External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audio" Target="file:///C:\Users\&#1096;&#1082;&#1086;&#1083;&#1072;\Desktop\&#1087;&#1088;&#1086;&#1074;&#1086;&#1076;&#1099;%20&#1079;&#1080;&#1084;&#1099;%20&#1084;&#1072;&#1089;&#1083;&#1077;&#1085;&#1085;&#1080;&#1094;&#1072;\Zvuchanie_svireli_-_otryvok_(iPlayer.fm).mp3" TargetMode="External"/><Relationship Id="rId7" Type="http://schemas.openxmlformats.org/officeDocument/2006/relationships/image" Target="../media/image16.jpe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" Type="http://schemas.openxmlformats.org/officeDocument/2006/relationships/audio" Target="file:///C:\Users\&#1096;&#1082;&#1086;&#1083;&#1072;\Desktop\&#1087;&#1088;&#1086;&#1074;&#1086;&#1076;&#1099;%20&#1079;&#1080;&#1084;&#1099;%20&#1084;&#1072;&#1089;&#1083;&#1077;&#1085;&#1085;&#1080;&#1094;&#1072;\&#1075;&#1072;&#1088;&#1084;&#1086;&#1096;&#1082;&#1072;.mp3" TargetMode="External"/><Relationship Id="rId16" Type="http://schemas.openxmlformats.org/officeDocument/2006/relationships/image" Target="../media/image23.png"/><Relationship Id="rId1" Type="http://schemas.openxmlformats.org/officeDocument/2006/relationships/audio" Target="file:///C:\Users\&#1096;&#1082;&#1086;&#1083;&#1072;\Desktop\&#1087;&#1088;&#1086;&#1074;&#1086;&#1076;&#1099;%20&#1079;&#1080;&#1084;&#1099;%20&#1084;&#1072;&#1089;&#1083;&#1077;&#1085;&#1085;&#1080;&#1094;&#1072;\&#1076;&#1086;&#1084;&#1088;&#1072;.mp3" TargetMode="External"/><Relationship Id="rId6" Type="http://schemas.openxmlformats.org/officeDocument/2006/relationships/hyperlink" Target="http://www.valley.ru/~art/antonov_gal3.jpg" TargetMode="External"/><Relationship Id="rId11" Type="http://schemas.openxmlformats.org/officeDocument/2006/relationships/image" Target="../media/image18.jpeg"/><Relationship Id="rId5" Type="http://schemas.openxmlformats.org/officeDocument/2006/relationships/image" Target="../media/image2.jpeg"/><Relationship Id="rId15" Type="http://schemas.openxmlformats.org/officeDocument/2006/relationships/image" Target="../media/image22.jpeg"/><Relationship Id="rId10" Type="http://schemas.openxmlformats.org/officeDocument/2006/relationships/hyperlink" Target="http://www.valley.ru/~art/antonov_gal7.jpg" TargetMode="External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eg"/><Relationship Id="rId1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96;&#1082;&#1086;&#1083;&#1072;\Desktop\&#1087;&#1088;&#1086;&#1074;&#1086;&#1076;&#1099;%20&#1079;&#1080;&#1084;&#1099;%20&#1084;&#1072;&#1089;&#1083;&#1077;&#1085;&#1085;&#1080;&#1094;&#1072;\&#1064;&#1086;&#1091;-&#1054;&#1088;&#1082;&#1077;&#1089;&#1090;&#1088;%20&#171;&#1056;&#1091;&#1089;&#1089;&#1082;&#1080;&#1081;%20&#1089;&#1090;&#1080;&#1083;&#1100;&#187;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&#1096;&#1082;&#1086;&#1083;&#1072;\Desktop\&#1087;&#1088;&#1086;&#1074;&#1086;&#1076;&#1099;%20&#1079;&#1080;&#1084;&#1099;%20&#1084;&#1072;&#1089;&#1083;&#1077;&#1085;&#1085;&#1080;&#1094;&#1072;\&#1074;&#1099;&#1081;&#1076;&#1091;%20&#1085;&#1072;%20&#1091;&#1083;&#1080;&#1094;&#1091;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96;&#1082;&#1086;&#1083;&#1072;\Desktop\&#1087;&#1088;&#1086;&#1074;&#1086;&#1076;&#1099;%20&#1079;&#1080;&#1084;&#1099;%20&#1084;&#1072;&#1089;&#1083;&#1077;&#1085;&#1085;&#1080;&#1094;&#1072;\&#1084;&#1088;3%20&#1073;&#1072;&#1083;&#1072;&#1083;&#1072;&#1081;&#1082;&#1072;.mp3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96;&#1082;&#1086;&#1083;&#1072;\Desktop\&#1087;&#1088;&#1086;&#1074;&#1086;&#1076;&#1099;%20&#1079;&#1080;&#1084;&#1099;%20&#1084;&#1072;&#1089;&#1083;&#1077;&#1085;&#1085;&#1080;&#1094;&#1072;\&#1075;&#1091;&#1089;&#1083;&#1080;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8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34925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8043890" cy="543380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5600" b="1" i="1" dirty="0" smtClean="0">
                <a:solidFill>
                  <a:srgbClr val="C00000"/>
                </a:solidFill>
              </a:rPr>
              <a:t>Путешествие в страну русских  музыкальных инструментов.</a:t>
            </a:r>
          </a:p>
          <a:p>
            <a:pPr>
              <a:buNone/>
            </a:pPr>
            <a:endParaRPr lang="ru-RU" sz="4800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4800" b="1" i="1" dirty="0" smtClean="0">
              <a:solidFill>
                <a:srgbClr val="C00000"/>
              </a:solidFill>
            </a:endParaRPr>
          </a:p>
          <a:p>
            <a:pPr algn="r">
              <a:buNone/>
            </a:pP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Выполнила: </a:t>
            </a:r>
          </a:p>
          <a:p>
            <a:pPr algn="r">
              <a:buNone/>
            </a:pP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Казанцева И. А., учитель музыки.</a:t>
            </a:r>
          </a:p>
          <a:p>
            <a:pPr algn="r">
              <a:buNone/>
            </a:pP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МКОУ </a:t>
            </a:r>
            <a:r>
              <a:rPr lang="ru-RU" b="1" i="1" dirty="0" err="1" smtClean="0">
                <a:solidFill>
                  <a:schemeClr val="accent4">
                    <a:lumMod val="75000"/>
                  </a:schemeClr>
                </a:solidFill>
              </a:rPr>
              <a:t>Луговская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 СОШ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 descr="22073 байт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3962400"/>
            <a:ext cx="1387475" cy="2124075"/>
          </a:xfrm>
          <a:prstGeom prst="rect">
            <a:avLst/>
          </a:prstGeom>
          <a:noFill/>
        </p:spPr>
      </p:pic>
      <p:pic>
        <p:nvPicPr>
          <p:cNvPr id="39947" name="Picture 11" descr="19937 байт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42175" y="3962400"/>
            <a:ext cx="1387475" cy="2124075"/>
          </a:xfrm>
          <a:prstGeom prst="rect">
            <a:avLst/>
          </a:prstGeom>
          <a:noFill/>
        </p:spPr>
      </p:pic>
      <p:pic>
        <p:nvPicPr>
          <p:cNvPr id="39951" name="Picture 15" descr="18246 байт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4800" y="457200"/>
            <a:ext cx="16002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52" name="Picture 1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12" cstate="print">
            <a:clrChange>
              <a:clrFrom>
                <a:srgbClr val="9D9B8E"/>
              </a:clrFrom>
              <a:clrTo>
                <a:srgbClr val="9D9B8E">
                  <a:alpha val="0"/>
                </a:srgbClr>
              </a:clrTo>
            </a:clrChange>
            <a:lum bright="6000" contrast="66000"/>
          </a:blip>
          <a:srcRect l="3000" t="12521" r="2000" b="19510"/>
          <a:stretch>
            <a:fillRect/>
          </a:stretch>
        </p:blipFill>
        <p:spPr>
          <a:xfrm>
            <a:off x="3429000" y="457200"/>
            <a:ext cx="2209800" cy="1654175"/>
          </a:xfrm>
          <a:noFill/>
          <a:ln/>
        </p:spPr>
      </p:pic>
      <p:pic>
        <p:nvPicPr>
          <p:cNvPr id="39954" name="Picture 18"/>
          <p:cNvPicPr>
            <a:picLocks noChangeAspect="1" noChangeArrowheads="1"/>
          </p:cNvPicPr>
          <p:nvPr/>
        </p:nvPicPr>
        <p:blipFill>
          <a:blip r:embed="rId13" cstate="print">
            <a:lum bright="12000" contrast="54000"/>
          </a:blip>
          <a:srcRect t="999" r="4591" b="10001"/>
          <a:stretch>
            <a:fillRect/>
          </a:stretch>
        </p:blipFill>
        <p:spPr bwMode="auto">
          <a:xfrm>
            <a:off x="7331075" y="381000"/>
            <a:ext cx="14684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2" descr="гармонь3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412902">
            <a:off x="5934306" y="2336209"/>
            <a:ext cx="1702069" cy="188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l_fi" descr="cena-kartinki-domra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000232" y="2214554"/>
            <a:ext cx="1887555" cy="293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домр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/>
          <a:stretch>
            <a:fillRect/>
          </a:stretch>
        </p:blipFill>
        <p:spPr>
          <a:xfrm>
            <a:off x="2643174" y="3214686"/>
            <a:ext cx="304800" cy="304800"/>
          </a:xfrm>
          <a:prstGeom prst="rect">
            <a:avLst/>
          </a:prstGeom>
        </p:spPr>
      </p:pic>
      <p:pic>
        <p:nvPicPr>
          <p:cNvPr id="13" name="гармошк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7"/>
          <a:stretch>
            <a:fillRect/>
          </a:stretch>
        </p:blipFill>
        <p:spPr>
          <a:xfrm>
            <a:off x="5715008" y="2928934"/>
            <a:ext cx="304800" cy="304800"/>
          </a:xfrm>
          <a:prstGeom prst="rect">
            <a:avLst/>
          </a:prstGeom>
        </p:spPr>
      </p:pic>
      <p:pic>
        <p:nvPicPr>
          <p:cNvPr id="15" name="Рисунок 14" descr="http://player.myshared.ru/437783/data/images/img4.jpg"/>
          <p:cNvPicPr/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610680" y="3786190"/>
            <a:ext cx="192263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Zvuchanie_svireli_-_otryvok_(iPlayer.fm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9"/>
          <a:stretch>
            <a:fillRect/>
          </a:stretch>
        </p:blipFill>
        <p:spPr>
          <a:xfrm>
            <a:off x="4429124" y="40005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79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9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92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Оркестр русских народных инструментов</a:t>
            </a:r>
            <a:endParaRPr lang="ru-RU" sz="2400" dirty="0"/>
          </a:p>
        </p:txBody>
      </p:sp>
      <p:pic>
        <p:nvPicPr>
          <p:cNvPr id="5" name="Шоу-Оркестр «Русский стиль»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071546"/>
            <a:ext cx="9144000" cy="578645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619250" y="2205038"/>
            <a:ext cx="619283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4400" b="1"/>
              <a:t>Треугольная доска,</a:t>
            </a:r>
          </a:p>
          <a:p>
            <a:r>
              <a:rPr lang="ru-RU" sz="4400" b="1"/>
              <a:t>А на ней — три волоска.</a:t>
            </a:r>
          </a:p>
          <a:p>
            <a:r>
              <a:rPr lang="ru-RU" sz="4400" b="1"/>
              <a:t>Волосок -то — тонкий,</a:t>
            </a:r>
          </a:p>
          <a:p>
            <a:r>
              <a:rPr lang="ru-RU" sz="4400" b="1"/>
              <a:t>Голосок -то — звонкий.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07384" y="0"/>
            <a:ext cx="7572586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Балалайка-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музыкальный символ России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5350" y="1989138"/>
            <a:ext cx="2560638" cy="4017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1619250" y="1385888"/>
            <a:ext cx="651351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4000" b="1"/>
              <a:t>В руки ты её возьмёшь,</a:t>
            </a:r>
            <a:br>
              <a:rPr lang="ru-RU" sz="4000" b="1"/>
            </a:br>
            <a:r>
              <a:rPr lang="ru-RU" sz="4000" b="1"/>
              <a:t>То растянешь, то сожмёшь.</a:t>
            </a:r>
            <a:br>
              <a:rPr lang="ru-RU" sz="4000" b="1"/>
            </a:br>
            <a:r>
              <a:rPr lang="ru-RU" sz="4000" b="1"/>
              <a:t>Звонкая, нарядная,</a:t>
            </a:r>
            <a:br>
              <a:rPr lang="ru-RU" sz="4000" b="1"/>
            </a:br>
            <a:r>
              <a:rPr lang="ru-RU" sz="4000" b="1"/>
              <a:t>Русская, двухрядная.</a:t>
            </a:r>
          </a:p>
          <a:p>
            <a:r>
              <a:rPr lang="ru-RU" sz="4000" b="1"/>
              <a:t>Заиграет, только тронь,</a:t>
            </a:r>
          </a:p>
          <a:p>
            <a:r>
              <a:rPr lang="ru-RU" sz="4000" b="1"/>
              <a:t>Как зовут ее?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2406650"/>
            <a:ext cx="2335212" cy="282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8576" y="206348"/>
            <a:ext cx="274414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Гармонь</a:t>
            </a:r>
          </a:p>
        </p:txBody>
      </p:sp>
      <p:pic>
        <p:nvPicPr>
          <p:cNvPr id="9" name="Рисунок 2" descr="гармонь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12902">
            <a:off x="5867400" y="2390775"/>
            <a:ext cx="2676525" cy="293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4000" dirty="0" smtClean="0"/>
          </a:p>
        </p:txBody>
      </p:sp>
      <p:sp>
        <p:nvSpPr>
          <p:cNvPr id="131076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None/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Мы собрали хоровод, пригласили весь народ. А в кругу наш пастушок дует весело в …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  <p:sp>
        <p:nvSpPr>
          <p:cNvPr id="131077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курский рожок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00"/>
          <a:stretch>
            <a:fillRect/>
          </a:stretch>
        </p:blipFill>
        <p:spPr>
          <a:xfrm>
            <a:off x="1115616" y="1066834"/>
            <a:ext cx="2913303" cy="2427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20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777" y="4016384"/>
            <a:ext cx="3238128" cy="1869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5562600" y="1066800"/>
            <a:ext cx="2554482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Рожок</a:t>
            </a:r>
            <a:endParaRPr lang="ru-RU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198" name="Нижний колонтитул 10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chemeClr val="bg1"/>
                </a:solidFill>
              </a:rPr>
              <a:t>Костякова М.Г.   Красная Поляна, 2009 г.</a:t>
            </a:r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253745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Играет, а не гитара.</a:t>
            </a:r>
            <a:br>
              <a:rPr lang="ru-RU" sz="3600" dirty="0" smtClean="0"/>
            </a:br>
            <a:r>
              <a:rPr lang="ru-RU" sz="3600" dirty="0" smtClean="0"/>
              <a:t>Деревянная, а не скрипка.</a:t>
            </a:r>
            <a:br>
              <a:rPr lang="ru-RU" sz="3600" dirty="0" smtClean="0"/>
            </a:br>
            <a:r>
              <a:rPr lang="ru-RU" sz="3600" dirty="0" smtClean="0"/>
              <a:t>Круглая, а не барабан.</a:t>
            </a:r>
            <a:br>
              <a:rPr lang="ru-RU" sz="3600" dirty="0" smtClean="0"/>
            </a:br>
            <a:r>
              <a:rPr lang="ru-RU" sz="3600" dirty="0" smtClean="0"/>
              <a:t>Три струны, а не балалайка.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43174" y="642918"/>
            <a:ext cx="5053026" cy="58128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il_fi" descr="cena-kartinki-dom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295196"/>
            <a:ext cx="4929222" cy="516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/>
          </p:cNvSpPr>
          <p:nvPr>
            <p:ph type="title"/>
          </p:nvPr>
        </p:nvSpPr>
        <p:spPr bwMode="auto">
          <a:xfrm>
            <a:off x="3924300" y="5516563"/>
            <a:ext cx="6007100" cy="207962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endParaRPr lang="ru-RU" sz="4200" smtClean="0">
              <a:solidFill>
                <a:schemeClr val="tx1"/>
              </a:solidFill>
              <a:effectLst/>
            </a:endParaRPr>
          </a:p>
        </p:txBody>
      </p:sp>
      <p:sp>
        <p:nvSpPr>
          <p:cNvPr id="38915" name="Rectangle 3"/>
          <p:cNvSpPr>
            <a:spLocks noGrp="1"/>
          </p:cNvSpPr>
          <p:nvPr>
            <p:ph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Georgia" pitchFamily="18" charset="0"/>
              <a:buNone/>
            </a:pPr>
            <a:r>
              <a:rPr lang="ru-RU" sz="3600" smtClean="0">
                <a:solidFill>
                  <a:schemeClr val="tx1"/>
                </a:solidFill>
              </a:rPr>
              <a:t>На дощечке есть насечки,</a:t>
            </a:r>
          </a:p>
          <a:p>
            <a:pPr>
              <a:buFont typeface="Georgia" pitchFamily="18" charset="0"/>
              <a:buNone/>
            </a:pPr>
            <a:r>
              <a:rPr lang="ru-RU" sz="3600" smtClean="0">
                <a:solidFill>
                  <a:schemeClr val="tx1"/>
                </a:solidFill>
              </a:rPr>
              <a:t>Проведи по ним рукой.</a:t>
            </a:r>
          </a:p>
          <a:p>
            <a:pPr>
              <a:buFont typeface="Georgia" pitchFamily="18" charset="0"/>
              <a:buNone/>
            </a:pPr>
            <a:r>
              <a:rPr lang="ru-RU" sz="3600" smtClean="0">
                <a:solidFill>
                  <a:schemeClr val="tx1"/>
                </a:solidFill>
              </a:rPr>
              <a:t>И услышишь голос звонкий,</a:t>
            </a:r>
          </a:p>
          <a:p>
            <a:pPr>
              <a:buFont typeface="Georgia" pitchFamily="18" charset="0"/>
              <a:buNone/>
            </a:pPr>
            <a:r>
              <a:rPr lang="ru-RU" sz="3600" smtClean="0">
                <a:solidFill>
                  <a:schemeClr val="tx1"/>
                </a:solidFill>
              </a:rPr>
              <a:t>Деревянный, озорной.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34925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0301091.jpg"/>
          <p:cNvPicPr>
            <a:picLocks noChangeAspect="1"/>
          </p:cNvPicPr>
          <p:nvPr/>
        </p:nvPicPr>
        <p:blipFill>
          <a:blip r:embed="rId3"/>
          <a:srcRect l="3333" t="33892" r="23333" b="4362"/>
          <a:stretch>
            <a:fillRect/>
          </a:stretch>
        </p:blipFill>
        <p:spPr>
          <a:xfrm>
            <a:off x="1357290" y="1357298"/>
            <a:ext cx="6429420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49996" y="188640"/>
            <a:ext cx="8693405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ТЕМА УРОКА</a:t>
            </a:r>
            <a:endParaRPr lang="ru-RU" sz="4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Русские  </a:t>
            </a:r>
            <a:r>
              <a:rPr lang="ru-RU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народные  инструменты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946150" y="5949950"/>
            <a:ext cx="7569200" cy="466725"/>
          </a:xfrm>
        </p:spPr>
        <p:txBody>
          <a:bodyPr/>
          <a:lstStyle/>
          <a:p>
            <a:pPr>
              <a:defRPr/>
            </a:pPr>
            <a:endParaRPr lang="ru-RU" dirty="0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РУБЕЛЬ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9" descr="руб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714620"/>
            <a:ext cx="6600847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69634" y="116632"/>
            <a:ext cx="2447593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Ложки</a:t>
            </a:r>
          </a:p>
        </p:txBody>
      </p:sp>
      <p:sp>
        <p:nvSpPr>
          <p:cNvPr id="9220" name="Прямоугольник 5"/>
          <p:cNvSpPr>
            <a:spLocks noChangeArrowheads="1"/>
          </p:cNvSpPr>
          <p:nvPr/>
        </p:nvSpPr>
        <p:spPr bwMode="auto">
          <a:xfrm>
            <a:off x="1658938" y="2205038"/>
            <a:ext cx="648176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600" b="1"/>
              <a:t>Деревянные сестрички, </a:t>
            </a:r>
            <a:br>
              <a:rPr lang="ru-RU" sz="3600" b="1"/>
            </a:br>
            <a:r>
              <a:rPr lang="ru-RU" sz="3600" b="1"/>
              <a:t>друг о друженьку стучат, </a:t>
            </a:r>
            <a:br>
              <a:rPr lang="ru-RU" sz="3600" b="1"/>
            </a:br>
            <a:r>
              <a:rPr lang="ru-RU" sz="3600" b="1"/>
              <a:t>всю округу веселят 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1654175"/>
            <a:ext cx="4741862" cy="354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4000" dirty="0" smtClean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500063" y="1643063"/>
            <a:ext cx="4329112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 сороками имеет связь его название. Владеть им может человек, имеющий хоть малое призвание!</a:t>
            </a:r>
          </a:p>
        </p:txBody>
      </p:sp>
      <p:sp>
        <p:nvSpPr>
          <p:cNvPr id="137221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lvl="4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4400" dirty="0" smtClean="0"/>
          </a:p>
          <a:p>
            <a:pPr lvl="4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4400" dirty="0" smtClean="0"/>
          </a:p>
          <a:p>
            <a:pPr lvl="4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4400" dirty="0" smtClean="0"/>
          </a:p>
          <a:p>
            <a:pPr lvl="4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4400" dirty="0" smtClean="0"/>
          </a:p>
          <a:p>
            <a:pPr lvl="4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4400" dirty="0" smtClean="0"/>
          </a:p>
          <a:p>
            <a:pPr lvl="4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4400" dirty="0" smtClean="0"/>
              <a:t>                        </a:t>
            </a:r>
          </a:p>
        </p:txBody>
      </p:sp>
      <p:pic>
        <p:nvPicPr>
          <p:cNvPr id="5" name="Picture 10" descr="trechotka_wood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429000"/>
            <a:ext cx="38893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4000" dirty="0" smtClean="0"/>
          </a:p>
        </p:txBody>
      </p:sp>
      <p:sp>
        <p:nvSpPr>
          <p:cNvPr id="133125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hangingPunct="1">
              <a:buNone/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 Садко на них играл и душевно напевал. Перебрал он много струн – вышел из моря Нептун.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ru-RU" b="1" dirty="0" smtClean="0"/>
          </a:p>
        </p:txBody>
      </p:sp>
      <p:pic>
        <p:nvPicPr>
          <p:cNvPr id="5" name="Picture 6" descr="гус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571612"/>
            <a:ext cx="414340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4000" dirty="0" smtClean="0"/>
          </a:p>
        </p:txBody>
      </p:sp>
      <p:sp>
        <p:nvSpPr>
          <p:cNvPr id="133125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ctr" eaLnBrk="1" hangingPunct="1">
              <a:buNone/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Я весь круглый. Меня ударишь – я бубенцами зазвучу. Меня положишь – я молчу.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  <p:sp>
        <p:nvSpPr>
          <p:cNvPr id="133126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5" name="Picture 7" descr="буб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214554"/>
            <a:ext cx="364333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23850" y="1071546"/>
            <a:ext cx="4572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Балалайки, гусли, домры,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баяны, и гармошки.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Есть трещотки,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дудки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бубны,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Даже расписные ложки.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 играют звонко, дружно,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Слушать их не надоест.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Отгадать, ребята, нужно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Что это?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3" y="1285860"/>
            <a:ext cx="4429157" cy="322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42717" y="5103674"/>
            <a:ext cx="826899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ОРКЕСТР РУССКИХ НАРОДНЫХ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МУЗЫКАЛЬНЫХ ИНСТРУМЕНТОВ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2" name="Rectangle 16"/>
          <p:cNvSpPr>
            <a:spLocks noGrp="1"/>
          </p:cNvSpPr>
          <p:nvPr>
            <p:ph type="title"/>
          </p:nvPr>
        </p:nvSpPr>
        <p:spPr bwMode="auto">
          <a:xfrm>
            <a:off x="1793875" y="6308725"/>
            <a:ext cx="7099300" cy="73025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endParaRPr lang="ru-RU" sz="4200" smtClean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5071" name="Group 15"/>
          <p:cNvGraphicFramePr>
            <a:graphicFrameLocks noGrp="1"/>
          </p:cNvGraphicFramePr>
          <p:nvPr>
            <p:ph type="tbl" idx="1"/>
          </p:nvPr>
        </p:nvGraphicFramePr>
        <p:xfrm>
          <a:off x="900113" y="404813"/>
          <a:ext cx="6643687" cy="6046788"/>
        </p:xfrm>
        <a:graphic>
          <a:graphicData uri="http://schemas.openxmlformats.org/drawingml/2006/table">
            <a:tbl>
              <a:tblPr/>
              <a:tblGrid>
                <a:gridCol w="3322637"/>
                <a:gridCol w="3321050"/>
              </a:tblGrid>
              <a:tr h="3167063"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№1</a:t>
                      </a:r>
                    </a:p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Рассмотрите изображения инструментов и выберите только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русские народные инструменты.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№2</a:t>
                      </a:r>
                    </a:p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Рассмотрите изображения инструментов и выберите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струнные музыкальные инструменты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9725"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№3</a:t>
                      </a:r>
                    </a:p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Рассмотрите изображения инструментов и выберите</a:t>
                      </a:r>
                    </a:p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шумовые народные инструменты.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4349" y="-30698"/>
            <a:ext cx="7524318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Ансамбль </a:t>
            </a:r>
            <a:r>
              <a:rPr lang="ru-RU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русских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народных </a:t>
            </a:r>
            <a:r>
              <a:rPr lang="ru-RU" sz="28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инструментов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На слайде есть инструмент, который не является русским народным. Назовите его!</a:t>
            </a:r>
            <a:endParaRPr lang="ru-RU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0244" name="Picture 3" descr="0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857364"/>
            <a:ext cx="7286676" cy="464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1101725" y="2490788"/>
            <a:ext cx="69850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dirty="0"/>
              <a:t> </a:t>
            </a:r>
          </a:p>
          <a:p>
            <a:pPr eaLnBrk="1" hangingPunct="1"/>
            <a:endParaRPr lang="ru-RU" dirty="0"/>
          </a:p>
          <a:p>
            <a:pPr algn="ctr" eaLnBrk="1" hangingPunct="1"/>
            <a:r>
              <a:rPr lang="ru-RU" sz="4000" b="1" dirty="0"/>
              <a:t>Нарисовать  русский народный </a:t>
            </a:r>
            <a:r>
              <a:rPr lang="ru-RU" sz="4000" b="1" dirty="0" smtClean="0"/>
              <a:t>инструмент и подобрать к нему стихотворение.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000108"/>
            <a:ext cx="6296084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Домашнее задание:</a:t>
            </a:r>
          </a:p>
        </p:txBody>
      </p:sp>
      <p:pic>
        <p:nvPicPr>
          <p:cNvPr id="12293" name="Рисунок 4" descr="гармонь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4219">
            <a:off x="5807075" y="4514850"/>
            <a:ext cx="2570163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 descr="Домра четырёхструнна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33310">
            <a:off x="1341438" y="3767138"/>
            <a:ext cx="1341437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Рисунок 5" descr="Балалайка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5646">
            <a:off x="7130257" y="234156"/>
            <a:ext cx="1458912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Ложки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74385">
            <a:off x="1274610" y="59275"/>
            <a:ext cx="1112780" cy="147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34925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smtClean="0"/>
              <a:t>«Сказка про то, как умные и полезные вещи стали музыкальными инструментами»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		Давно это было. Жили-поживали в небольшой деревушке деревянной избушке умные и полезные вещи.</a:t>
            </a:r>
          </a:p>
        </p:txBody>
      </p:sp>
      <p:pic>
        <p:nvPicPr>
          <p:cNvPr id="4100" name="Picture 4" descr="house2002-3-b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3143250"/>
            <a:ext cx="56165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/>
      <p:bldP spid="11469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Умные и полезные вещи:</a:t>
            </a:r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    Ложка деревянная             Рубель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         Трещотка                      Рожок</a:t>
            </a:r>
          </a:p>
        </p:txBody>
      </p:sp>
      <p:pic>
        <p:nvPicPr>
          <p:cNvPr id="5124" name="Picture 8" descr="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2349500"/>
            <a:ext cx="266541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 descr="руб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2276475"/>
            <a:ext cx="31670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10" descr="рожо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4652963"/>
            <a:ext cx="30781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1" descr="trechotka_woode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1913" y="4652963"/>
            <a:ext cx="260032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661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/>
              <a:t>Однажды в деревушке появились скоморохи.</a:t>
            </a: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352925" cy="449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600" dirty="0" smtClean="0"/>
              <a:t>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dirty="0" smtClean="0"/>
              <a:t>     Скоморохи –     бродячие       артисты, певцы и музыканты, исполнители народной музыки.</a:t>
            </a:r>
          </a:p>
        </p:txBody>
      </p:sp>
      <p:pic>
        <p:nvPicPr>
          <p:cNvPr id="6148" name="Picture 14" descr="скоморохи в деревне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42875" y="1700213"/>
            <a:ext cx="4857750" cy="4537075"/>
          </a:xfrm>
          <a:noFill/>
        </p:spPr>
      </p:pic>
      <p:pic>
        <p:nvPicPr>
          <p:cNvPr id="5" name="выйду на улицу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7196158" y="50004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3" name="SP000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7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5714" grpId="0"/>
      <p:bldP spid="1157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260350"/>
            <a:ext cx="8483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dirty="0" smtClean="0"/>
              <a:t>    В руках у скоморохов пели, играли и звенели музыкальные инструменты: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       Гусли                           Балалайка</a:t>
            </a:r>
          </a:p>
        </p:txBody>
      </p:sp>
      <p:pic>
        <p:nvPicPr>
          <p:cNvPr id="7172" name="Picture 4" descr="балалай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2636838"/>
            <a:ext cx="3313113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гусл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708275"/>
            <a:ext cx="3529012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 dir="in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/>
      <p:bldP spid="11776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/>
              <a:t>«Весело живётся», - ответила балалайка, весёлая болтунья.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      «Везде бываем, песней звонкой народ потешаем».</a:t>
            </a:r>
          </a:p>
        </p:txBody>
      </p:sp>
      <p:pic>
        <p:nvPicPr>
          <p:cNvPr id="8196" name="Picture 4" descr="балалай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500" y="2428875"/>
            <a:ext cx="360045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мр3 балалай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3143240" y="335756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push dir="r"/>
    <p:sndAc>
      <p:stSnd>
        <p:snd r:embed="rId3" name="SP000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0834" grpId="0"/>
      <p:bldP spid="12083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/>
              <a:t>Тут в разговор вступили гусли: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     «За песни да за пляски весёлые любят нас на Руси. Везде встречают да привечают».</a:t>
            </a:r>
          </a:p>
        </p:txBody>
      </p:sp>
      <p:pic>
        <p:nvPicPr>
          <p:cNvPr id="9220" name="Picture 4" descr="гусл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2852738"/>
            <a:ext cx="4860925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гусл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2786050" y="35004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3" name="SP000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9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288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Ольга\Desktop\МУЗЫКА В ШКОЛЕ\ПРЕЗЕНТАЦИИ\Образцы оформления\фоны школа\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7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smtClean="0"/>
              <a:t>Так и стали умные и полезные вещи музыкальными инструментами.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     С тех самых пор путешествуют они все вместе по белу свету.</a:t>
            </a:r>
          </a:p>
        </p:txBody>
      </p:sp>
      <p:pic>
        <p:nvPicPr>
          <p:cNvPr id="10244" name="Picture 4" descr="балалай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652963"/>
            <a:ext cx="2017713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4724400"/>
            <a:ext cx="12954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trechotka_wood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781300"/>
            <a:ext cx="30956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 descr="гусл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2588" y="4652963"/>
            <a:ext cx="21605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 descr="рожо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3575" y="4652963"/>
            <a:ext cx="163353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 descr="рубель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8263" y="2781300"/>
            <a:ext cx="30241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119811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744</TotalTime>
  <Words>423</Words>
  <Application>Microsoft Office PowerPoint</Application>
  <PresentationFormat>Экран (4:3)</PresentationFormat>
  <Paragraphs>85</Paragraphs>
  <Slides>28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Изящная</vt:lpstr>
      <vt:lpstr>Презентация PowerPoint</vt:lpstr>
      <vt:lpstr>Презентация PowerPoint</vt:lpstr>
      <vt:lpstr>«Сказка про то, как умные и полезные вещи стали музыкальными инструментами»</vt:lpstr>
      <vt:lpstr>Умные и полезные вещи:</vt:lpstr>
      <vt:lpstr>Однажды в деревушке появились скоморохи.</vt:lpstr>
      <vt:lpstr>    В руках у скоморохов пели, играли и звенели музыкальные инструменты:</vt:lpstr>
      <vt:lpstr>«Весело живётся», - ответила балалайка, весёлая болтунья.</vt:lpstr>
      <vt:lpstr>Тут в разговор вступили гусли:</vt:lpstr>
      <vt:lpstr>Так и стали умные и полезные вещи музыкальными инструментами.</vt:lpstr>
      <vt:lpstr>Презентация PowerPoint</vt:lpstr>
      <vt:lpstr>Оркестр русских народных инструментов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Играет, а не гитара. Деревянная, а не скрипка. Круглая, а не барабан. Три струны, а не балалайка. </vt:lpstr>
      <vt:lpstr>ДОМРА</vt:lpstr>
      <vt:lpstr>Презентация PowerPoint</vt:lpstr>
      <vt:lpstr>РУБЕЛЬ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admin</cp:lastModifiedBy>
  <cp:revision>100</cp:revision>
  <dcterms:created xsi:type="dcterms:W3CDTF">2012-02-11T05:24:17Z</dcterms:created>
  <dcterms:modified xsi:type="dcterms:W3CDTF">2016-11-23T17:10:56Z</dcterms:modified>
</cp:coreProperties>
</file>