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260" r:id="rId2"/>
    <p:sldId id="275" r:id="rId3"/>
    <p:sldId id="276" r:id="rId4"/>
    <p:sldId id="259" r:id="rId5"/>
    <p:sldId id="261" r:id="rId6"/>
    <p:sldId id="262" r:id="rId7"/>
    <p:sldId id="263" r:id="rId8"/>
    <p:sldId id="264" r:id="rId9"/>
    <p:sldId id="265" r:id="rId10"/>
    <p:sldId id="273" r:id="rId11"/>
    <p:sldId id="266" r:id="rId12"/>
    <p:sldId id="267" r:id="rId13"/>
    <p:sldId id="268" r:id="rId14"/>
    <p:sldId id="269" r:id="rId15"/>
    <p:sldId id="271" r:id="rId16"/>
    <p:sldId id="270" r:id="rId17"/>
    <p:sldId id="272" r:id="rId18"/>
    <p:sldId id="274" r:id="rId1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Magneto" pitchFamily="82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Magneto" pitchFamily="82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Magneto" pitchFamily="82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Magneto" pitchFamily="82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Magneto" pitchFamily="82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chemeClr val="tx1"/>
        </a:solidFill>
        <a:latin typeface="Magneto" pitchFamily="82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chemeClr val="tx1"/>
        </a:solidFill>
        <a:latin typeface="Magneto" pitchFamily="82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chemeClr val="tx1"/>
        </a:solidFill>
        <a:latin typeface="Magneto" pitchFamily="82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chemeClr val="tx1"/>
        </a:solidFill>
        <a:latin typeface="Magneto" pitchFamily="82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69696"/>
    <a:srgbClr val="996633"/>
    <a:srgbClr val="FFFFCC"/>
    <a:srgbClr val="00FFFF"/>
    <a:srgbClr val="33CCCC"/>
    <a:srgbClr val="C0C0C0"/>
    <a:srgbClr val="CCFFFF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79" autoAdjust="0"/>
  </p:normalViewPr>
  <p:slideViewPr>
    <p:cSldViewPr>
      <p:cViewPr>
        <p:scale>
          <a:sx n="123" d="100"/>
          <a:sy n="123" d="100"/>
        </p:scale>
        <p:origin x="-792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685800" y="1981200"/>
            <a:ext cx="7772400" cy="1600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8195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2F1967B-196E-4EE1-8C92-B52736D2A07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 advClick="0" advTm="63000"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7E421A-40D0-4DE2-AADD-CFC604B6790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78748745"/>
      </p:ext>
    </p:extLst>
  </p:cSld>
  <p:clrMapOvr>
    <a:masterClrMapping/>
  </p:clrMapOvr>
  <p:transition advClick="0" advTm="63000"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016D6F-7132-4AE8-9B22-BA6F2D84908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791004"/>
      </p:ext>
    </p:extLst>
  </p:cSld>
  <p:clrMapOvr>
    <a:masterClrMapping/>
  </p:clrMapOvr>
  <p:transition advClick="0" advTm="63000"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8ECACA-4F70-4443-AA32-8F29B6B8FA1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24939764"/>
      </p:ext>
    </p:extLst>
  </p:cSld>
  <p:clrMapOvr>
    <a:masterClrMapping/>
  </p:clrMapOvr>
  <p:transition advClick="0" advTm="63000"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D6A860-33FA-4CCD-A656-413E04369A2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63769972"/>
      </p:ext>
    </p:extLst>
  </p:cSld>
  <p:clrMapOvr>
    <a:masterClrMapping/>
  </p:clrMapOvr>
  <p:transition advClick="0" advTm="63000"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D73DA3-EE3A-4883-9526-AA57C3A83D2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4769230"/>
      </p:ext>
    </p:extLst>
  </p:cSld>
  <p:clrMapOvr>
    <a:masterClrMapping/>
  </p:clrMapOvr>
  <p:transition advClick="0" advTm="63000"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C18AE7-D563-4AB9-8829-187769603BF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31311279"/>
      </p:ext>
    </p:extLst>
  </p:cSld>
  <p:clrMapOvr>
    <a:masterClrMapping/>
  </p:clrMapOvr>
  <p:transition advClick="0" advTm="63000"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1ACED4-BA96-4251-B704-6858E753478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02595695"/>
      </p:ext>
    </p:extLst>
  </p:cSld>
  <p:clrMapOvr>
    <a:masterClrMapping/>
  </p:clrMapOvr>
  <p:transition advClick="0" advTm="63000"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6E8003-9B7D-43C5-AAA7-DDACF573A1F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87836973"/>
      </p:ext>
    </p:extLst>
  </p:cSld>
  <p:clrMapOvr>
    <a:masterClrMapping/>
  </p:clrMapOvr>
  <p:transition advClick="0" advTm="63000"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5F1216-9E97-4239-A134-C5869B525D8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08341415"/>
      </p:ext>
    </p:extLst>
  </p:cSld>
  <p:clrMapOvr>
    <a:masterClrMapping/>
  </p:clrMapOvr>
  <p:transition advClick="0" advTm="63000"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E9CA8E-E205-471A-8A6D-743C3E94064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20786098"/>
      </p:ext>
    </p:extLst>
  </p:cSld>
  <p:clrMapOvr>
    <a:masterClrMapping/>
  </p:clrMapOvr>
  <p:transition advClick="0" advTm="63000"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0C0C0"/>
            </a:gs>
            <a:gs pos="100000">
              <a:srgbClr val="C0C0C0">
                <a:gamma/>
                <a:shade val="46275"/>
                <a:invGamma/>
              </a:srgbClr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10588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7171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76400"/>
            <a:ext cx="8540750" cy="442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5225"/>
            <a:ext cx="2286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ru-RU" altLang="ru-RU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ru-RU" altLang="ru-RU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6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FDEB721D-9830-4ECC-B616-048175BC528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advClick="0" advTm="63000">
    <p:strips dir="rd"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4" name="WordArt 8"/>
          <p:cNvSpPr>
            <a:spLocks noChangeArrowheads="1" noChangeShapeType="1" noTextEdit="1"/>
          </p:cNvSpPr>
          <p:nvPr/>
        </p:nvSpPr>
        <p:spPr bwMode="auto">
          <a:xfrm>
            <a:off x="1143000" y="2133600"/>
            <a:ext cx="6953250" cy="7048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kern="10">
                <a:ln w="9525">
                  <a:solidFill>
                    <a:srgbClr val="33CCCC"/>
                  </a:solidFill>
                  <a:round/>
                  <a:headEnd/>
                  <a:tailEnd/>
                </a:ln>
                <a:solidFill>
                  <a:schemeClr val="tx1">
                    <a:alpha val="73000"/>
                  </a:schemeClr>
                </a:solidFill>
                <a:latin typeface="Monotype Corsiva"/>
              </a:rPr>
              <a:t>" В доме Бурковых"</a:t>
            </a:r>
          </a:p>
        </p:txBody>
      </p:sp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762000" y="2225675"/>
            <a:ext cx="7848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endParaRPr lang="ru-RU" altLang="ru-RU" sz="1800" b="0">
              <a:latin typeface="Comic Sans MS" pitchFamily="66" charset="0"/>
            </a:endParaRPr>
          </a:p>
          <a:p>
            <a:pPr algn="ctr"/>
            <a:endParaRPr lang="ru-RU" altLang="ru-RU" sz="1800" b="0">
              <a:latin typeface="Arial" charset="0"/>
            </a:endParaRPr>
          </a:p>
        </p:txBody>
      </p:sp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1752600" y="3429000"/>
            <a:ext cx="7391400" cy="134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endParaRPr lang="ru-RU" altLang="ru-RU" sz="1800" b="0">
              <a:latin typeface="Comic Sans MS" pitchFamily="66" charset="0"/>
            </a:endParaRPr>
          </a:p>
          <a:p>
            <a:pPr algn="ctr"/>
            <a:r>
              <a:rPr lang="ru-RU" altLang="ru-RU" sz="1800" b="0">
                <a:latin typeface="Comic Sans MS" pitchFamily="66" charset="0"/>
              </a:rPr>
              <a:t> </a:t>
            </a:r>
            <a:r>
              <a:rPr lang="ru-RU" altLang="ru-RU" sz="3200" b="0">
                <a:latin typeface="Comic Sans MS" pitchFamily="66" charset="0"/>
              </a:rPr>
              <a:t>Вид экскурсии: пешеходная</a:t>
            </a:r>
          </a:p>
          <a:p>
            <a:pPr algn="ctr"/>
            <a:r>
              <a:rPr lang="ru-RU" altLang="ru-RU" sz="3200" b="0">
                <a:latin typeface="Comic Sans MS" pitchFamily="66" charset="0"/>
              </a:rPr>
              <a:t>Продолжительность: 45 минут</a:t>
            </a:r>
            <a:endParaRPr lang="ru-RU" altLang="ru-RU" sz="3200" b="0">
              <a:latin typeface="Arial" charset="0"/>
            </a:endParaRPr>
          </a:p>
        </p:txBody>
      </p:sp>
    </p:spTree>
  </p:cSld>
  <p:clrMapOvr>
    <a:masterClrMapping/>
  </p:clrMapOvr>
  <p:transition advClick="0" advTm="63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4" grpId="0" animBg="1"/>
      <p:bldP spid="14345" grpId="0"/>
      <p:bldP spid="1434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2400"/>
            <a:ext cx="3276600" cy="2895600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0" y="182563"/>
            <a:ext cx="5257800" cy="241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indent="2159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2400">
                <a:latin typeface="Monotype Corsiva" pitchFamily="66" charset="0"/>
              </a:rPr>
              <a:t>Убранство дома</a:t>
            </a:r>
          </a:p>
          <a:p>
            <a:pPr algn="ctr"/>
            <a:r>
              <a:rPr lang="ru-RU" altLang="ru-RU" b="0">
                <a:latin typeface="Comic Sans MS" pitchFamily="66" charset="0"/>
              </a:rPr>
              <a:t>Приятно пройтись по комнатам, открывая двери, которых касалась рука хозяина. Двери подлинные. Сохранился камин. К счастью, он и ныне действует.</a:t>
            </a:r>
          </a:p>
          <a:p>
            <a:pPr algn="ctr"/>
            <a:r>
              <a:rPr lang="ru-RU" altLang="ru-RU" b="0">
                <a:latin typeface="Comic Sans MS" pitchFamily="66" charset="0"/>
              </a:rPr>
              <a:t>Дом очень теплый. Построен грамотно. Грамотно он построен и с точки зрения эмоционального восприятия. Учитывалось все, даже то, как дом будет смотреться в лучах утренних и как на закате.</a:t>
            </a:r>
            <a:r>
              <a:rPr lang="ru-RU" altLang="ru-RU">
                <a:latin typeface="Comic Sans MS" pitchFamily="66" charset="0"/>
              </a:rPr>
              <a:t> </a:t>
            </a:r>
          </a:p>
        </p:txBody>
      </p:sp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2743200" y="3124200"/>
            <a:ext cx="6553200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altLang="ru-RU" b="0">
                <a:latin typeface="Comic Sans MS" pitchFamily="66" charset="0"/>
              </a:rPr>
              <a:t>   Декоративный акцент в интерьере  сделан в одной из его из угловых зон: главный зал и примыкающая к нему с запада комната объединены трёхарочным проемом, очень нарядно, даже игриво  оформленным накладной раскрашенной резьбой. Очень красивы плафоны и настенные фризы у самого потолка. Хорошо сохранились печь и камин, литая решётка, выполненная в виде тонкого растительного узора.</a:t>
            </a:r>
            <a:r>
              <a:rPr lang="ru-RU" altLang="ru-RU">
                <a:latin typeface="Comic Sans MS" pitchFamily="66" charset="0"/>
              </a:rPr>
              <a:t>        </a:t>
            </a:r>
          </a:p>
        </p:txBody>
      </p:sp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2743200" y="5715000"/>
            <a:ext cx="64008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altLang="ru-RU" b="0"/>
              <a:t>  </a:t>
            </a:r>
            <a:r>
              <a:rPr lang="ru-RU" altLang="ru-RU" b="0">
                <a:latin typeface="Comic Sans MS" pitchFamily="66" charset="0"/>
              </a:rPr>
              <a:t>Кабинет окрашен в серо-болотные цвета, типичные для той эпохи и подчеркивающие деловое предназначение этого помещения.</a:t>
            </a:r>
            <a:r>
              <a:rPr lang="ru-RU" altLang="ru-RU">
                <a:latin typeface="Comic Sans MS" pitchFamily="66" charset="0"/>
              </a:rPr>
              <a:t> </a:t>
            </a:r>
          </a:p>
        </p:txBody>
      </p:sp>
      <p:sp>
        <p:nvSpPr>
          <p:cNvPr id="28682" name="Rectangle 10"/>
          <p:cNvSpPr>
            <a:spLocks noChangeArrowheads="1"/>
          </p:cNvSpPr>
          <p:nvPr/>
        </p:nvSpPr>
        <p:spPr bwMode="auto">
          <a:xfrm>
            <a:off x="2743200" y="4921250"/>
            <a:ext cx="65532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altLang="ru-RU" b="0"/>
              <a:t>  </a:t>
            </a:r>
            <a:r>
              <a:rPr lang="ru-RU" altLang="ru-RU" b="0">
                <a:latin typeface="Comic Sans MS" pitchFamily="66" charset="0"/>
              </a:rPr>
              <a:t>Половину зала в доме занимает гостиная комната , помещение солнечное. Столовая выходит в сад, на веранду и она, наоборот, очень мрачная.</a:t>
            </a:r>
            <a:r>
              <a:rPr lang="ru-RU" altLang="ru-RU">
                <a:latin typeface="Comic Sans MS" pitchFamily="66" charset="0"/>
              </a:rPr>
              <a:t> </a:t>
            </a:r>
          </a:p>
        </p:txBody>
      </p:sp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228600" y="3048000"/>
            <a:ext cx="2438400" cy="3581400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/>
              <a:t>Фото кабинета </a:t>
            </a:r>
          </a:p>
        </p:txBody>
      </p:sp>
    </p:spTree>
  </p:cSld>
  <p:clrMapOvr>
    <a:masterClrMapping/>
  </p:clrMapOvr>
  <p:transition advClick="0" advTm="63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9" grpId="0"/>
      <p:bldP spid="28680" grpId="0"/>
      <p:bldP spid="28681" grpId="0"/>
      <p:bldP spid="28682" grpId="0"/>
      <p:bldP spid="2868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 descr="хаус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3810000" cy="2971800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Изображение 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810000"/>
            <a:ext cx="2132013" cy="2819400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1" name="WordArt 7"/>
          <p:cNvSpPr>
            <a:spLocks noChangeArrowheads="1" noChangeShapeType="1" noTextEdit="1"/>
          </p:cNvSpPr>
          <p:nvPr/>
        </p:nvSpPr>
        <p:spPr bwMode="auto">
          <a:xfrm>
            <a:off x="4953000" y="0"/>
            <a:ext cx="3057525" cy="5238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Monotype Corsiva"/>
              </a:rPr>
              <a:t>История Дома</a:t>
            </a:r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4038600" y="623888"/>
            <a:ext cx="5105400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altLang="ru-RU" sz="1800" b="0"/>
              <a:t>   </a:t>
            </a:r>
            <a:r>
              <a:rPr lang="ru-RU" altLang="ru-RU" b="0">
                <a:latin typeface="Comic Sans MS" pitchFamily="66" charset="0"/>
              </a:rPr>
              <a:t>Об истории дома мы имеем более чем скромную информацию. В списке лиц, имеющих право участия в городских выборах по Тюмени, есть запись, гласящая о том, Бурков В.П. имуществом владеет с 30.09.1899 года. А среди домовладельцев Тюмени на 31.03.1898 год фамилия купца уже значится, правда над зачеркнутой прежде фамилией некой Поспеловой Елизаветы Сергеевны. Вероятно, В.П. Бурков купил у нее усадьбу.</a:t>
            </a:r>
            <a:r>
              <a:rPr lang="ru-RU" altLang="ru-RU">
                <a:latin typeface="Comic Sans MS" pitchFamily="66" charset="0"/>
              </a:rPr>
              <a:t> </a:t>
            </a:r>
          </a:p>
        </p:txBody>
      </p:sp>
      <p:sp>
        <p:nvSpPr>
          <p:cNvPr id="21513" name="Rectangle 9"/>
          <p:cNvSpPr>
            <a:spLocks noChangeArrowheads="1"/>
          </p:cNvSpPr>
          <p:nvPr/>
        </p:nvSpPr>
        <p:spPr bwMode="auto">
          <a:xfrm>
            <a:off x="-533400" y="3352800"/>
            <a:ext cx="83058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indent="2159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b="0">
                <a:latin typeface="Comic Sans MS" pitchFamily="66" charset="0"/>
              </a:rPr>
              <a:t>                    Став тюменским купцом, В.П.Бурков построил здесь собственный дом, история которого        насчитывает уже сто с лишним лет.  </a:t>
            </a:r>
          </a:p>
          <a:p>
            <a:pPr algn="ctr"/>
            <a:r>
              <a:rPr lang="ru-RU" altLang="ru-RU" b="0">
                <a:latin typeface="Comic Sans MS" pitchFamily="66" charset="0"/>
              </a:rPr>
              <a:t>Комплекс принадлежал семье Бурковых до октября 1917 года.</a:t>
            </a:r>
          </a:p>
        </p:txBody>
      </p:sp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228600" y="4349750"/>
            <a:ext cx="67818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altLang="ru-RU" b="0">
                <a:latin typeface="Comic Sans MS" pitchFamily="66" charset="0"/>
              </a:rPr>
              <a:t>          На своем веку дом повидал многое. Так с 22 октября 1905 по 1906 годы здесь располагался клуб «Союза рабочих Тюмени» - первый в Сибири легальный рабочий клуб.</a:t>
            </a:r>
            <a:r>
              <a:rPr lang="ru-RU" altLang="ru-RU">
                <a:latin typeface="Comic Sans MS" pitchFamily="66" charset="0"/>
              </a:rPr>
              <a:t> </a:t>
            </a:r>
          </a:p>
        </p:txBody>
      </p:sp>
      <p:sp>
        <p:nvSpPr>
          <p:cNvPr id="21515" name="Rectangle 11"/>
          <p:cNvSpPr>
            <a:spLocks noChangeArrowheads="1"/>
          </p:cNvSpPr>
          <p:nvPr/>
        </p:nvSpPr>
        <p:spPr bwMode="auto">
          <a:xfrm>
            <a:off x="228600" y="5211763"/>
            <a:ext cx="6553200" cy="110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altLang="ru-RU" sz="1800" b="0"/>
              <a:t>       </a:t>
            </a:r>
            <a:r>
              <a:rPr lang="ru-RU" altLang="ru-RU" b="0">
                <a:latin typeface="Comic Sans MS" pitchFamily="66" charset="0"/>
              </a:rPr>
              <a:t>В годы Великой Отечественной войны в купеческом особняке проживал 1-й секретарь обкома партии Кошелев со своей семьей. Вскоре после войны здесь разместился детский сад, а с 1999 года – центр эстетического воспитания.</a:t>
            </a:r>
            <a:r>
              <a:rPr lang="ru-RU" altLang="ru-RU">
                <a:latin typeface="Comic Sans MS" pitchFamily="66" charset="0"/>
              </a:rPr>
              <a:t> </a:t>
            </a:r>
          </a:p>
        </p:txBody>
      </p:sp>
    </p:spTree>
  </p:cSld>
  <p:clrMapOvr>
    <a:masterClrMapping/>
  </p:clrMapOvr>
  <p:transition advClick="0" advTm="63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1" grpId="0" animBg="1"/>
      <p:bldP spid="21513" grpId="0"/>
      <p:bldP spid="21514" grpId="0"/>
      <p:bldP spid="215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 descr="P82726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52400"/>
            <a:ext cx="2649538" cy="3584575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9" name="Rectangle 11"/>
          <p:cNvSpPr>
            <a:spLocks noChangeArrowheads="1"/>
          </p:cNvSpPr>
          <p:nvPr/>
        </p:nvSpPr>
        <p:spPr bwMode="auto">
          <a:xfrm>
            <a:off x="152400" y="847725"/>
            <a:ext cx="5943600" cy="256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altLang="ru-RU" sz="1800" b="0"/>
              <a:t>  </a:t>
            </a:r>
            <a:r>
              <a:rPr lang="ru-RU" altLang="ru-RU" b="0">
                <a:latin typeface="Comic Sans MS" pitchFamily="66" charset="0"/>
              </a:rPr>
              <a:t>Родился Василий Бурков в семье мещанина предположительно в городе Таре (ныне Омская область) в 1851 году. Воспитание получил домашнее. С 1898 года является домовладельцем в городе Тюмени. В. П. Бурков был купцом первой гильдии, одним из богатейших людей Тюмени. Был владельцем кирпичного завода, имел торговую фирму, закупавшую хлебные и другие товары в с. Спасском Каинского уезда, занимался реализацией и продажей, заметно преуспел, был видным в городе человеком.</a:t>
            </a:r>
            <a:endParaRPr lang="ru-RU" altLang="ru-RU">
              <a:latin typeface="Comic Sans MS" pitchFamily="66" charset="0"/>
            </a:endParaRPr>
          </a:p>
        </p:txBody>
      </p:sp>
      <p:sp>
        <p:nvSpPr>
          <p:cNvPr id="22540" name="Rectangle 12"/>
          <p:cNvSpPr>
            <a:spLocks noChangeArrowheads="1"/>
          </p:cNvSpPr>
          <p:nvPr/>
        </p:nvSpPr>
        <p:spPr bwMode="auto">
          <a:xfrm>
            <a:off x="2514600" y="4511675"/>
            <a:ext cx="6248400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indent="2159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b="0">
                <a:latin typeface="Comic Sans MS" pitchFamily="66" charset="0"/>
              </a:rPr>
              <a:t>Говорят, что Василий Петрович женился поздно, лет сорока. Познакомился со своей будущей женой на Ирбитской ярмарке. Евдокия Ивановна была много моложе своего мужа.  Большим уважением и любовью пользовались дети Бурковых.</a:t>
            </a:r>
            <a:r>
              <a:rPr lang="ru-RU" altLang="ru-RU">
                <a:latin typeface="Magneto" pitchFamily="82" charset="0"/>
              </a:rPr>
              <a:t> </a:t>
            </a:r>
            <a:r>
              <a:rPr lang="ru-RU" altLang="ru-RU" b="0">
                <a:latin typeface="Comic Sans MS" pitchFamily="66" charset="0"/>
              </a:rPr>
              <a:t>В семье Василия Петровича Буркова было 8 сыновей и 2 младшие дочери. </a:t>
            </a:r>
          </a:p>
        </p:txBody>
      </p:sp>
      <p:pic>
        <p:nvPicPr>
          <p:cNvPr id="22542" name="Picture 14" descr="Орнамент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2057400" cy="3276600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43" name="Text Box 15"/>
          <p:cNvSpPr txBox="1">
            <a:spLocks noChangeArrowheads="1"/>
          </p:cNvSpPr>
          <p:nvPr/>
        </p:nvSpPr>
        <p:spPr bwMode="auto">
          <a:xfrm>
            <a:off x="2057400" y="228600"/>
            <a:ext cx="30432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3200">
                <a:latin typeface="Monotype Corsiva" pitchFamily="66" charset="0"/>
              </a:rPr>
              <a:t>О хозяине дома …</a:t>
            </a:r>
          </a:p>
        </p:txBody>
      </p:sp>
      <p:sp>
        <p:nvSpPr>
          <p:cNvPr id="22544" name="Text Box 16"/>
          <p:cNvSpPr txBox="1">
            <a:spLocks noChangeArrowheads="1"/>
          </p:cNvSpPr>
          <p:nvPr/>
        </p:nvSpPr>
        <p:spPr bwMode="auto">
          <a:xfrm>
            <a:off x="3641725" y="3946525"/>
            <a:ext cx="22288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3200">
                <a:latin typeface="Monotype Corsiva" pitchFamily="66" charset="0"/>
              </a:rPr>
              <a:t>…и его семье</a:t>
            </a:r>
          </a:p>
        </p:txBody>
      </p:sp>
      <p:sp>
        <p:nvSpPr>
          <p:cNvPr id="22545" name="Text Box 17"/>
          <p:cNvSpPr txBox="1">
            <a:spLocks noChangeArrowheads="1"/>
          </p:cNvSpPr>
          <p:nvPr/>
        </p:nvSpPr>
        <p:spPr bwMode="auto">
          <a:xfrm>
            <a:off x="6172200" y="3733800"/>
            <a:ext cx="27701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2000" b="0">
                <a:latin typeface="Monotype Corsiva" pitchFamily="66" charset="0"/>
              </a:rPr>
              <a:t>Буркова Евдокия Ивановна</a:t>
            </a:r>
          </a:p>
        </p:txBody>
      </p:sp>
    </p:spTree>
  </p:cSld>
  <p:clrMapOvr>
    <a:masterClrMapping/>
  </p:clrMapOvr>
  <p:transition advClick="0" advTm="63000">
    <p:strips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73" name="Picture 21" descr="оформл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943600"/>
            <a:ext cx="35052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1" name="Picture 19" descr="Бурково дерев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8305800" cy="4876800"/>
          </a:xfrm>
          <a:prstGeom prst="rect">
            <a:avLst/>
          </a:prstGeom>
          <a:solidFill>
            <a:srgbClr val="777777"/>
          </a:solidFill>
          <a:ln w="5715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23577" name="Rectangle 25"/>
          <p:cNvSpPr>
            <a:spLocks noChangeArrowheads="1"/>
          </p:cNvSpPr>
          <p:nvPr/>
        </p:nvSpPr>
        <p:spPr bwMode="auto">
          <a:xfrm>
            <a:off x="457200" y="0"/>
            <a:ext cx="8258175" cy="762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4400">
                <a:solidFill>
                  <a:srgbClr val="000000"/>
                </a:solidFill>
                <a:latin typeface="Monotype Corsiva" pitchFamily="66" charset="0"/>
              </a:rPr>
              <a:t>Генеалогическое древо семьи Бурковых</a:t>
            </a:r>
          </a:p>
        </p:txBody>
      </p:sp>
    </p:spTree>
  </p:cSld>
  <p:clrMapOvr>
    <a:masterClrMapping/>
  </p:clrMapOvr>
  <p:transition advClick="0" advTm="63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35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3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3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84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7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0" y="0"/>
            <a:ext cx="4800600" cy="216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altLang="ja-JP" sz="2400">
                <a:latin typeface="Monotype Corsiva" pitchFamily="66" charset="0"/>
              </a:rPr>
              <a:t>Яков Васильевич Бурков (…-1921)</a:t>
            </a:r>
          </a:p>
          <a:p>
            <a:pPr algn="ctr"/>
            <a:r>
              <a:rPr lang="ru-RU" altLang="ja-JP" b="0">
                <a:latin typeface="Comic Sans MS" pitchFamily="66" charset="0"/>
              </a:rPr>
              <a:t>Яков Васильевич Бурков был старшим сыном в семье. В 1916 году он женился на купеческой дочери Анне Дмитриевне Решетниковой, расстроив её помолвку с сыном тобольской купчихи Николаем Новицким. 6 июня 1918 года у них родилась дочь – Мария Яковлевна Буркова.</a:t>
            </a:r>
            <a:r>
              <a:rPr lang="ru-RU" altLang="ja-JP">
                <a:latin typeface="Comic Sans MS" pitchFamily="66" charset="0"/>
              </a:rPr>
              <a:t> </a:t>
            </a:r>
          </a:p>
        </p:txBody>
      </p:sp>
      <p:pic>
        <p:nvPicPr>
          <p:cNvPr id="24589" name="Picture 13" descr="Бурковы у Колчака в арм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2625725" cy="3886200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90" name="Rectangle 14"/>
          <p:cNvSpPr>
            <a:spLocks noChangeArrowheads="1"/>
          </p:cNvSpPr>
          <p:nvPr/>
        </p:nvSpPr>
        <p:spPr bwMode="auto">
          <a:xfrm>
            <a:off x="3124200" y="2667000"/>
            <a:ext cx="6019800" cy="400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ru-RU" altLang="ja-JP" b="0">
                <a:latin typeface="Comic Sans MS" pitchFamily="66" charset="0"/>
              </a:rPr>
              <a:t>                                                                                               Революция пришла в Тюмень не сразу. Яков, как истинный патриот, хоть и был старшим сыном, первым помощником матери, оставил дом на братьев и ушёл в армию Колчака. Многие состоятельные тюменцы  бежали от революции на Восток. И Яков зимой 1920ого года приехал за своей беременной женой Анной и дочкой Марией (ей было 2 года). Снарядив 12 возов, они двинулись зимой в сторону Омска. По дороге на них нападали банды разбойников (и белых, и красных). Семья с трудом, всё растеряв, добралась до Омска. Анна Дмитриевна заболела и попала в лазарет – у неё был тиф. К весне она выздоровела, а ребёнка, так и не родившегося, потеряли. С трудом Анна нашла у знакомых свою мать (Анисью Николаевну) и дочь Марию и тут узнала, что её муж уже расстрелян красными…</a:t>
            </a:r>
          </a:p>
        </p:txBody>
      </p:sp>
      <p:pic>
        <p:nvPicPr>
          <p:cNvPr id="24592" name="Picture 16" descr="Мария Буркова (Телешева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538" y="0"/>
            <a:ext cx="2049462" cy="2576513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3" name="Picture 17" descr="Мария Бурков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0"/>
            <a:ext cx="1676400" cy="2590800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94" name="Text Box 18"/>
          <p:cNvSpPr txBox="1">
            <a:spLocks noChangeArrowheads="1"/>
          </p:cNvSpPr>
          <p:nvPr/>
        </p:nvSpPr>
        <p:spPr bwMode="auto">
          <a:xfrm>
            <a:off x="212725" y="6172200"/>
            <a:ext cx="32162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2000" b="0">
                <a:latin typeface="Monotype Corsiva" pitchFamily="66" charset="0"/>
              </a:rPr>
              <a:t>Анна Дмитриевна и Яков Васильевич Бурковы</a:t>
            </a:r>
          </a:p>
        </p:txBody>
      </p:sp>
      <p:sp>
        <p:nvSpPr>
          <p:cNvPr id="24595" name="Text Box 19"/>
          <p:cNvSpPr txBox="1">
            <a:spLocks noChangeArrowheads="1"/>
          </p:cNvSpPr>
          <p:nvPr/>
        </p:nvSpPr>
        <p:spPr bwMode="auto">
          <a:xfrm>
            <a:off x="4724400" y="2819400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 altLang="ru-RU"/>
          </a:p>
        </p:txBody>
      </p:sp>
      <p:sp>
        <p:nvSpPr>
          <p:cNvPr id="24596" name="Text Box 20"/>
          <p:cNvSpPr txBox="1">
            <a:spLocks noChangeArrowheads="1"/>
          </p:cNvSpPr>
          <p:nvPr/>
        </p:nvSpPr>
        <p:spPr bwMode="auto">
          <a:xfrm>
            <a:off x="5334000" y="2590800"/>
            <a:ext cx="2679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2000" b="0">
                <a:latin typeface="Monotype Corsiva" pitchFamily="66" charset="0"/>
              </a:rPr>
              <a:t>Буркова Мария</a:t>
            </a:r>
            <a:r>
              <a:rPr lang="ru-RU" altLang="ru-RU" sz="2000">
                <a:latin typeface="Monotype Corsiva" pitchFamily="66" charset="0"/>
              </a:rPr>
              <a:t> </a:t>
            </a:r>
            <a:r>
              <a:rPr lang="ru-RU" altLang="ru-RU" sz="2000" b="0">
                <a:latin typeface="Monotype Corsiva" pitchFamily="66" charset="0"/>
              </a:rPr>
              <a:t>Яковлевна</a:t>
            </a:r>
          </a:p>
        </p:txBody>
      </p:sp>
    </p:spTree>
  </p:cSld>
  <p:clrMapOvr>
    <a:masterClrMapping/>
  </p:clrMapOvr>
  <p:transition advClick="0" advTm="63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4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4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4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4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4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4" grpId="0"/>
      <p:bldP spid="24590" grpId="0"/>
      <p:bldP spid="24594" grpId="0"/>
      <p:bldP spid="2459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457200" y="0"/>
            <a:ext cx="8458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altLang="ja-JP" sz="2400">
                <a:latin typeface="Monotype Corsiva" pitchFamily="66" charset="0"/>
              </a:rPr>
              <a:t>                              Михаил Васильевич Бурков (…-1937)</a:t>
            </a:r>
            <a:r>
              <a:rPr lang="ru-RU" altLang="ja-JP"/>
              <a:t>                                                          </a:t>
            </a:r>
            <a:r>
              <a:rPr lang="ru-RU" altLang="ja-JP" b="0">
                <a:latin typeface="Comic Sans MS" pitchFamily="66" charset="0"/>
              </a:rPr>
              <a:t>Михаил был очень дружен с семьей Станислава Иосифовича Карнацевича, родоначальника педиатрии в г. Тюмени, и стал крестным отцом его дочери Ванды.</a:t>
            </a:r>
            <a:r>
              <a:rPr lang="ru-RU" altLang="ja-JP">
                <a:latin typeface="Comic Sans MS" pitchFamily="66" charset="0"/>
              </a:rPr>
              <a:t> </a:t>
            </a: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152400" y="838200"/>
            <a:ext cx="8763000" cy="277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altLang="ja-JP" b="0">
                <a:latin typeface="Comic Sans MS" pitchFamily="66" charset="0"/>
              </a:rPr>
              <a:t>Работал Михаил инженером, образование получил в Томске. С его участием была построена круглая баня на ул. Ленина.   </a:t>
            </a:r>
          </a:p>
          <a:p>
            <a:pPr algn="ctr"/>
            <a:r>
              <a:rPr lang="ru-RU" altLang="ja-JP" b="0">
                <a:latin typeface="Comic Sans MS" pitchFamily="66" charset="0"/>
              </a:rPr>
              <a:t>Михаил Васильевич Бурков был репрессирован и расстрелян в 1937 г.  </a:t>
            </a:r>
          </a:p>
          <a:p>
            <a:pPr algn="ctr"/>
            <a:r>
              <a:rPr lang="ru-RU" altLang="ja-JP" sz="2400">
                <a:latin typeface="Monotype Corsiva" pitchFamily="66" charset="0"/>
              </a:rPr>
              <a:t>                                                                                                                                        Василий Васильевич Бурков</a:t>
            </a:r>
          </a:p>
          <a:p>
            <a:pPr algn="ctr"/>
            <a:r>
              <a:rPr lang="ru-RU" altLang="ja-JP" b="0">
                <a:latin typeface="Comic Sans MS" pitchFamily="66" charset="0"/>
              </a:rPr>
              <a:t>Василий жил в Екатеринбурге, был бухгалтером, неоднократно приезжал к своим сестрам в Тюмень. </a:t>
            </a:r>
          </a:p>
          <a:p>
            <a:pPr algn="ctr"/>
            <a:r>
              <a:rPr lang="ru-RU" altLang="ja-JP" b="0">
                <a:latin typeface="Comic Sans MS" pitchFamily="66" charset="0"/>
              </a:rPr>
              <a:t>Василий Петрович был женат дважды. Первая жена, Алла, уехала от него вместе с сыном Вадимом в Ленинград, так как полюбила другого человека. Второй женой Василия стала Феликса Львовна.</a:t>
            </a:r>
            <a:r>
              <a:rPr lang="ru-RU" altLang="ja-JP">
                <a:latin typeface="Comic Sans MS" pitchFamily="66" charset="0"/>
              </a:rPr>
              <a:t> </a:t>
            </a:r>
          </a:p>
        </p:txBody>
      </p:sp>
      <p:pic>
        <p:nvPicPr>
          <p:cNvPr id="26633" name="Picture 9" descr="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429000"/>
            <a:ext cx="2114550" cy="3055938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762000" y="4038600"/>
            <a:ext cx="53340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ja-JP" sz="2400">
                <a:latin typeface="Monotype Corsiva" pitchFamily="66" charset="0"/>
              </a:rPr>
              <a:t>Венедикт Васильевич Бурков (14.01.1896?-…)    </a:t>
            </a:r>
          </a:p>
          <a:p>
            <a:r>
              <a:rPr lang="ru-RU" altLang="ja-JP" b="0">
                <a:latin typeface="Comic Sans MS" pitchFamily="66" charset="0"/>
              </a:rPr>
              <a:t>Венедикт Васильевич родился предположительно 14 января 1896. Венедикт ездил в Китай, там женился. Его избранницей стала Зоя Николаевна. Затем он вернулся в Россию. Долгое время жил в Челябинске, где и похоронен. В настоящее время в Челябинске живет его дочь – Любовь Венедиктовна.</a:t>
            </a:r>
            <a:r>
              <a:rPr lang="ru-RU" altLang="ja-JP">
                <a:latin typeface="Comic Sans MS" pitchFamily="66" charset="0"/>
              </a:rPr>
              <a:t> </a:t>
            </a:r>
          </a:p>
        </p:txBody>
      </p:sp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6183313" y="6461125"/>
            <a:ext cx="29606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2000" b="0">
                <a:latin typeface="Monotype Corsiva" pitchFamily="66" charset="0"/>
              </a:rPr>
              <a:t>Бурков Венедикт Васильевич</a:t>
            </a:r>
          </a:p>
        </p:txBody>
      </p:sp>
    </p:spTree>
  </p:cSld>
  <p:clrMapOvr>
    <a:masterClrMapping/>
  </p:clrMapOvr>
  <p:transition advClick="0" advTm="63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/>
      <p:bldP spid="26629" grpId="0"/>
      <p:bldP spid="26634" grpId="0"/>
      <p:bldP spid="266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Удостоверение личности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57400"/>
            <a:ext cx="3200400" cy="2590800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3276600" y="2743200"/>
            <a:ext cx="5867400" cy="167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altLang="ja-JP" sz="2400">
                <a:latin typeface="Monotype Corsiva" pitchFamily="66" charset="0"/>
              </a:rPr>
              <a:t>Виктор Васильевич Бурков</a:t>
            </a:r>
          </a:p>
          <a:p>
            <a:pPr algn="ctr"/>
            <a:r>
              <a:rPr lang="ru-RU" altLang="ja-JP" b="0">
                <a:latin typeface="Comic Sans MS" pitchFamily="66" charset="0"/>
              </a:rPr>
              <a:t>Конторщик Юрского железнодорожного военно-продовольственного пункта.</a:t>
            </a:r>
          </a:p>
          <a:p>
            <a:pPr algn="ctr"/>
            <a:r>
              <a:rPr lang="ru-RU" altLang="ja-JP" b="0">
                <a:latin typeface="Comic Sans MS" pitchFamily="66" charset="0"/>
              </a:rPr>
              <a:t>Окончил в 1916 курс дополнительного класса тюменского Александровского реального училища.</a:t>
            </a:r>
          </a:p>
          <a:p>
            <a:pPr algn="ctr" eaLnBrk="0" hangingPunct="0"/>
            <a:endParaRPr lang="ru-RU" altLang="ja-JP" b="0">
              <a:latin typeface="Comic Sans MS" pitchFamily="66" charset="0"/>
            </a:endParaRP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1143000" y="5059363"/>
            <a:ext cx="8001000" cy="143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altLang="ja-JP" sz="2400">
                <a:latin typeface="Monotype Corsiva" pitchFamily="66" charset="0"/>
              </a:rPr>
              <a:t>Григорий Васильевич Бурков (1892-24.03.1971)</a:t>
            </a:r>
          </a:p>
          <a:p>
            <a:pPr algn="ctr"/>
            <a:r>
              <a:rPr lang="ru-RU" altLang="ja-JP" b="0">
                <a:latin typeface="Comic Sans MS" pitchFamily="66" charset="0"/>
              </a:rPr>
              <a:t>Предположительно Григорий Васильевич родился в 1892 году. </a:t>
            </a:r>
          </a:p>
          <a:p>
            <a:pPr algn="ctr"/>
            <a:r>
              <a:rPr lang="ru-RU" altLang="ja-JP" b="0">
                <a:latin typeface="Comic Sans MS" pitchFamily="66" charset="0"/>
              </a:rPr>
              <a:t>Анна Дмитриевна Буркова (Решетникова) не тепло о нём упоминала. Вероятнее всего Григорий не поддерживал дружеские отношения с другими членами семьи.</a:t>
            </a: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457200" y="0"/>
            <a:ext cx="8915400" cy="216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endParaRPr lang="ru-RU" altLang="ja-JP" b="0">
              <a:latin typeface="Comic Sans MS" pitchFamily="66" charset="0"/>
            </a:endParaRPr>
          </a:p>
          <a:p>
            <a:pPr algn="ctr"/>
            <a:r>
              <a:rPr lang="ru-RU" altLang="ja-JP" sz="2400">
                <a:latin typeface="Monotype Corsiva" pitchFamily="66" charset="0"/>
              </a:rPr>
              <a:t>Николай Васильевич Бурков</a:t>
            </a:r>
            <a:endParaRPr lang="ru-RU" altLang="ja-JP" sz="2400" b="0">
              <a:latin typeface="Monotype Corsiva" pitchFamily="66" charset="0"/>
            </a:endParaRPr>
          </a:p>
          <a:p>
            <a:pPr algn="ctr"/>
            <a:r>
              <a:rPr lang="ru-RU" altLang="ja-JP" b="0">
                <a:latin typeface="Comic Sans MS" pitchFamily="66" charset="0"/>
              </a:rPr>
              <a:t>Николай Васильевич женился на дочери одного из знаменитых братьев Колокольниковых, Екатерине Антоновне Колокольниковой. У супругов родилось двое детей: сын Александр (1924 г. р.) и дочь Лидия (1925 г. р.). В 1934 году, не прожив в Омске и полгода, Бурковы оказались в Иркутске. Николай Васильевич работал там главным бухгалтером, до него сменилось на этой должности уже 3 человека, а он проработал до 1949 года.</a:t>
            </a:r>
            <a:r>
              <a:rPr lang="ru-RU" altLang="ja-JP">
                <a:latin typeface="Comic Sans MS" pitchFamily="66" charset="0"/>
              </a:rPr>
              <a:t> </a:t>
            </a: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0" y="4648200"/>
            <a:ext cx="3810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2000" b="0">
                <a:latin typeface="Monotype Corsiva" pitchFamily="66" charset="0"/>
              </a:rPr>
              <a:t>Удостоверение личности Буркова Виктора Васильевича </a:t>
            </a:r>
          </a:p>
        </p:txBody>
      </p:sp>
    </p:spTree>
  </p:cSld>
  <p:clrMapOvr>
    <a:masterClrMapping/>
  </p:clrMapOvr>
  <p:transition advClick="0" advTm="63000">
    <p:strips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182563"/>
            <a:ext cx="6248400" cy="314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altLang="ja-JP" sz="2400">
                <a:latin typeface="Monotype Corsiva" pitchFamily="66" charset="0"/>
              </a:rPr>
              <a:t>Буркова Елена Васильевна ( 7.07.1904 –3.05.1978)  </a:t>
            </a:r>
          </a:p>
          <a:p>
            <a:pPr algn="ctr"/>
            <a:r>
              <a:rPr lang="ru-RU" altLang="ja-JP" b="0">
                <a:latin typeface="Comic Sans MS" pitchFamily="66" charset="0"/>
              </a:rPr>
              <a:t>Работать начала с 18 лет ученицей в аптеках г. Тюмени. В 1927-1928 училась в г. Свердловске, окончила курсы помпровизора. Работала по профессии.</a:t>
            </a:r>
            <a:r>
              <a:rPr lang="ru-RU" altLang="ja-JP">
                <a:latin typeface="Comic Sans MS" pitchFamily="66" charset="0"/>
              </a:rPr>
              <a:t> </a:t>
            </a:r>
            <a:r>
              <a:rPr lang="ru-RU" altLang="ja-JP" b="0">
                <a:latin typeface="Comic Sans MS" pitchFamily="66" charset="0"/>
              </a:rPr>
              <a:t>К глубокому сожалению, личная жизнь Елены Васильевны сложилась трагически. Она вышла замуж довольно поздно, в 30 лет. Её брак не был счастливым: сын Елены Васильевны умер в младенчестве, затем  последовал развод. Со свей сестрой Валентиной она жила в доме у Земляного моста (на ул. Красина), а потом на ул. Тульской. Умерла Буркова в возрасте 73 лет. Похоронена на Червишевском кладбище г. Тюмени.</a:t>
            </a:r>
          </a:p>
        </p:txBody>
      </p:sp>
      <p:pic>
        <p:nvPicPr>
          <p:cNvPr id="27653" name="Picture 5" descr="сканирование00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2613025" cy="3352800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сканирование00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0"/>
            <a:ext cx="2400300" cy="3276600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6380163" y="3467100"/>
            <a:ext cx="2709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2000" b="0">
                <a:latin typeface="Monotype Corsiva" pitchFamily="66" charset="0"/>
              </a:rPr>
              <a:t>Буркова Елена Васильевна</a:t>
            </a: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0" y="6286500"/>
            <a:ext cx="3505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2000" b="0">
                <a:latin typeface="Monotype Corsiva" pitchFamily="66" charset="0"/>
              </a:rPr>
              <a:t>Буркова Валентина Васильевна</a:t>
            </a:r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2590800" y="3810000"/>
            <a:ext cx="5187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2400">
                <a:latin typeface="Monotype Corsiva" pitchFamily="66" charset="0"/>
              </a:rPr>
              <a:t>Буркова Валентина Васильевна (1904-1989)</a:t>
            </a:r>
          </a:p>
        </p:txBody>
      </p:sp>
      <p:sp>
        <p:nvSpPr>
          <p:cNvPr id="27659" name="Rectangle 11"/>
          <p:cNvSpPr>
            <a:spLocks noChangeArrowheads="1"/>
          </p:cNvSpPr>
          <p:nvPr/>
        </p:nvSpPr>
        <p:spPr bwMode="auto">
          <a:xfrm>
            <a:off x="3276600" y="5913438"/>
            <a:ext cx="58674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altLang="ru-RU" b="0">
                <a:latin typeface="Comic Sans MS" pitchFamily="66" charset="0"/>
              </a:rPr>
              <a:t>Сестры трепетно относились друг к другу. Поддерживали отношения с другими членами семьи.</a:t>
            </a:r>
            <a:r>
              <a:rPr lang="ru-RU" altLang="ru-RU">
                <a:latin typeface="Comic Sans MS" pitchFamily="66" charset="0"/>
              </a:rPr>
              <a:t> </a:t>
            </a:r>
          </a:p>
        </p:txBody>
      </p:sp>
    </p:spTree>
  </p:cSld>
  <p:clrMapOvr>
    <a:masterClrMapping/>
  </p:clrMapOvr>
  <p:transition advClick="0" advTm="63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/>
      <p:bldP spid="27655" grpId="0"/>
      <p:bldP spid="27656" grpId="0"/>
      <p:bldP spid="27658" grpId="0"/>
      <p:bldP spid="2765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WordArt 4"/>
          <p:cNvSpPr>
            <a:spLocks noChangeArrowheads="1" noChangeShapeType="1" noTextEdit="1"/>
          </p:cNvSpPr>
          <p:nvPr/>
        </p:nvSpPr>
        <p:spPr bwMode="auto">
          <a:xfrm>
            <a:off x="1981200" y="2971800"/>
            <a:ext cx="5991225" cy="9239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6000" kern="10">
                <a:ln w="9525">
                  <a:solidFill>
                    <a:srgbClr val="33CCCC"/>
                  </a:solidFill>
                  <a:round/>
                  <a:headEnd/>
                  <a:tailEnd/>
                </a:ln>
                <a:solidFill>
                  <a:schemeClr val="tx1">
                    <a:alpha val="70000"/>
                  </a:schemeClr>
                </a:solidFill>
                <a:latin typeface="Monotype Corsiva"/>
              </a:rPr>
              <a:t>Спасибо за внимание!</a:t>
            </a: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609600" y="609600"/>
            <a:ext cx="80772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altLang="ru-RU" sz="2000" b="0">
                <a:latin typeface="Comic Sans MS" pitchFamily="66" charset="0"/>
              </a:rPr>
              <a:t>Наша экскурсия подошла к концу. Сегодня вы  познакомились с тюменской деревянной архитектурой, на примере красивейшего особняка купца Буркова. Узнали историю этого дома, познакомились с его первыми хозяевами.</a:t>
            </a:r>
          </a:p>
        </p:txBody>
      </p:sp>
    </p:spTree>
  </p:cSld>
  <p:clrMapOvr>
    <a:masterClrMapping/>
  </p:clrMapOvr>
  <p:transition advClick="0" advTm="63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3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 animBg="1"/>
      <p:bldP spid="29700" grpId="1" animBg="1"/>
      <p:bldP spid="2970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Blip>
                <a:blip r:embed="rId2"/>
              </a:buBlip>
            </a:pPr>
            <a:r>
              <a:rPr lang="ru-RU" altLang="ru-RU">
                <a:effectLst/>
              </a:rPr>
              <a:t>Привить любовь тюменцев к деревянной архитектуре родного города.</a:t>
            </a:r>
          </a:p>
          <a:p>
            <a:pPr>
              <a:buFont typeface="Wingdings" pitchFamily="2" charset="2"/>
              <a:buBlip>
                <a:blip r:embed="rId2"/>
              </a:buBlip>
            </a:pPr>
            <a:r>
              <a:rPr lang="ru-RU" altLang="ru-RU">
                <a:effectLst/>
              </a:rPr>
              <a:t> Расширить знания людей об архитектуре города в 19-ом начале 20-ого столетий в целом.</a:t>
            </a:r>
          </a:p>
          <a:p>
            <a:pPr>
              <a:buFont typeface="Wingdings" pitchFamily="2" charset="2"/>
              <a:buBlip>
                <a:blip r:embed="rId2"/>
              </a:buBlip>
            </a:pPr>
            <a:endParaRPr lang="ru-RU" altLang="ru-RU">
              <a:effectLst/>
            </a:endParaRPr>
          </a:p>
          <a:p>
            <a:endParaRPr lang="ru-RU" altLang="ru-RU"/>
          </a:p>
        </p:txBody>
      </p:sp>
      <p:sp>
        <p:nvSpPr>
          <p:cNvPr id="30724" name="WordArt 4"/>
          <p:cNvSpPr>
            <a:spLocks noChangeArrowheads="1" noChangeShapeType="1" noTextEdit="1"/>
          </p:cNvSpPr>
          <p:nvPr/>
        </p:nvSpPr>
        <p:spPr bwMode="auto">
          <a:xfrm>
            <a:off x="301625" y="228600"/>
            <a:ext cx="8510588" cy="132556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24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Comic Sans MS"/>
              </a:rPr>
              <a:t>Цели экскурсии:</a:t>
            </a:r>
          </a:p>
        </p:txBody>
      </p:sp>
    </p:spTree>
  </p:cSld>
  <p:clrMapOvr>
    <a:masterClrMapping/>
  </p:clrMapOvr>
  <p:transition advClick="0" advTm="63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Blip>
                <a:blip r:embed="rId2"/>
              </a:buBlip>
            </a:pPr>
            <a:r>
              <a:rPr lang="ru-RU" altLang="ru-RU">
                <a:effectLst/>
              </a:rPr>
              <a:t>Рассказать о деревянной архитектуре Тюмени на примере особняка купца Буркова </a:t>
            </a:r>
          </a:p>
          <a:p>
            <a:pPr>
              <a:buFont typeface="Wingdings" pitchFamily="2" charset="2"/>
              <a:buBlip>
                <a:blip r:embed="rId2"/>
              </a:buBlip>
            </a:pPr>
            <a:r>
              <a:rPr lang="ru-RU" altLang="ru-RU">
                <a:effectLst/>
              </a:rPr>
              <a:t> Познакомить экскурсантов с  семьёй  Бурковых.  </a:t>
            </a:r>
          </a:p>
          <a:p>
            <a:pPr>
              <a:buFont typeface="Wingdings" pitchFamily="2" charset="2"/>
              <a:buBlip>
                <a:blip r:embed="rId2"/>
              </a:buBlip>
            </a:pPr>
            <a:endParaRPr lang="ru-RU" altLang="ru-RU">
              <a:effectLst/>
            </a:endParaRPr>
          </a:p>
          <a:p>
            <a:pPr>
              <a:buFont typeface="Wingdings" pitchFamily="2" charset="2"/>
              <a:buNone/>
            </a:pPr>
            <a:endParaRPr lang="ru-RU" altLang="ru-RU">
              <a:effectLst/>
            </a:endParaRPr>
          </a:p>
        </p:txBody>
      </p:sp>
      <p:sp>
        <p:nvSpPr>
          <p:cNvPr id="31748" name="WordArt 4"/>
          <p:cNvSpPr>
            <a:spLocks noChangeArrowheads="1" noChangeShapeType="1" noTextEdit="1"/>
          </p:cNvSpPr>
          <p:nvPr/>
        </p:nvSpPr>
        <p:spPr bwMode="auto">
          <a:xfrm>
            <a:off x="301625" y="228600"/>
            <a:ext cx="8510588" cy="132556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24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tx1"/>
                </a:solidFill>
                <a:effectLst/>
                <a:latin typeface="Comic Sans MS"/>
              </a:rPr>
              <a:t>Задачи экскурсии:</a:t>
            </a:r>
          </a:p>
        </p:txBody>
      </p:sp>
    </p:spTree>
  </p:cSld>
  <p:clrMapOvr>
    <a:masterClrMapping/>
  </p:clrMapOvr>
  <p:transition advClick="0" advTm="63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3" name="WordArt 181"/>
          <p:cNvSpPr>
            <a:spLocks noChangeArrowheads="1" noChangeShapeType="1" noTextEdit="1"/>
          </p:cNvSpPr>
          <p:nvPr/>
        </p:nvSpPr>
        <p:spPr bwMode="auto">
          <a:xfrm>
            <a:off x="3200400" y="0"/>
            <a:ext cx="2838450" cy="4286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Comic Sans MS"/>
              </a:rPr>
              <a:t>Маршрут экскурсии</a:t>
            </a:r>
          </a:p>
        </p:txBody>
      </p:sp>
      <p:grpSp>
        <p:nvGrpSpPr>
          <p:cNvPr id="13494" name="Group 182"/>
          <p:cNvGrpSpPr>
            <a:grpSpLocks noChangeAspect="1"/>
          </p:cNvGrpSpPr>
          <p:nvPr/>
        </p:nvGrpSpPr>
        <p:grpSpPr bwMode="auto">
          <a:xfrm>
            <a:off x="4495800" y="3810000"/>
            <a:ext cx="5862638" cy="3448050"/>
            <a:chOff x="2360" y="4290"/>
            <a:chExt cx="7059" cy="4163"/>
          </a:xfrm>
        </p:grpSpPr>
        <p:sp>
          <p:nvSpPr>
            <p:cNvPr id="13495" name="AutoShape 183"/>
            <p:cNvSpPr>
              <a:spLocks noChangeAspect="1" noChangeArrowheads="1"/>
            </p:cNvSpPr>
            <p:nvPr/>
          </p:nvSpPr>
          <p:spPr bwMode="auto">
            <a:xfrm>
              <a:off x="2360" y="4290"/>
              <a:ext cx="7059" cy="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496" name="Rectangle 184"/>
            <p:cNvSpPr>
              <a:spLocks noChangeArrowheads="1"/>
            </p:cNvSpPr>
            <p:nvPr/>
          </p:nvSpPr>
          <p:spPr bwMode="auto">
            <a:xfrm>
              <a:off x="2775" y="5678"/>
              <a:ext cx="277" cy="138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497" name="Rectangle 185"/>
            <p:cNvSpPr>
              <a:spLocks noChangeArrowheads="1"/>
            </p:cNvSpPr>
            <p:nvPr/>
          </p:nvSpPr>
          <p:spPr bwMode="auto">
            <a:xfrm>
              <a:off x="2914" y="4984"/>
              <a:ext cx="137" cy="138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498" name="Line 186"/>
            <p:cNvSpPr>
              <a:spLocks noChangeShapeType="1"/>
            </p:cNvSpPr>
            <p:nvPr/>
          </p:nvSpPr>
          <p:spPr bwMode="auto">
            <a:xfrm>
              <a:off x="2775" y="6649"/>
              <a:ext cx="277" cy="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499" name="AutoShape 187"/>
            <p:cNvSpPr>
              <a:spLocks noChangeArrowheads="1"/>
            </p:cNvSpPr>
            <p:nvPr/>
          </p:nvSpPr>
          <p:spPr bwMode="auto">
            <a:xfrm>
              <a:off x="2637" y="6372"/>
              <a:ext cx="553" cy="139"/>
            </a:xfrm>
            <a:prstGeom prst="rightArrow">
              <a:avLst>
                <a:gd name="adj1" fmla="val 50000"/>
                <a:gd name="adj2" fmla="val 99460"/>
              </a:avLst>
            </a:prstGeom>
            <a:solidFill>
              <a:srgbClr val="00FFFF"/>
            </a:solidFill>
            <a:ln w="9525">
              <a:solidFill>
                <a:srgbClr val="CCFF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500" name="WordArt 188"/>
            <p:cNvSpPr>
              <a:spLocks noChangeArrowheads="1" noChangeShapeType="1" noTextEdit="1"/>
            </p:cNvSpPr>
            <p:nvPr/>
          </p:nvSpPr>
          <p:spPr bwMode="auto">
            <a:xfrm>
              <a:off x="4851" y="4429"/>
              <a:ext cx="1674" cy="207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10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Comic Sans MS"/>
                </a:rPr>
                <a:t>Условные обозночения</a:t>
              </a:r>
            </a:p>
          </p:txBody>
        </p:sp>
        <p:sp>
          <p:nvSpPr>
            <p:cNvPr id="13501" name="WordArt 189"/>
            <p:cNvSpPr>
              <a:spLocks noChangeArrowheads="1" noChangeShapeType="1" noTextEdit="1"/>
            </p:cNvSpPr>
            <p:nvPr/>
          </p:nvSpPr>
          <p:spPr bwMode="auto">
            <a:xfrm>
              <a:off x="3467" y="6510"/>
              <a:ext cx="2124" cy="207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10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Comic Sans MS"/>
                </a:rPr>
                <a:t>Движение по ходу экскурсии</a:t>
              </a:r>
            </a:p>
          </p:txBody>
        </p:sp>
        <p:sp>
          <p:nvSpPr>
            <p:cNvPr id="13502" name="WordArt 190"/>
            <p:cNvSpPr>
              <a:spLocks noChangeArrowheads="1" noChangeShapeType="1" noTextEdit="1"/>
            </p:cNvSpPr>
            <p:nvPr/>
          </p:nvSpPr>
          <p:spPr bwMode="auto">
            <a:xfrm>
              <a:off x="3606" y="5678"/>
              <a:ext cx="2684" cy="207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10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Comic Sans MS"/>
                </a:rPr>
                <a:t>Место входа ( на территорию усадьбы, в дом)</a:t>
              </a:r>
            </a:p>
          </p:txBody>
        </p:sp>
        <p:sp>
          <p:nvSpPr>
            <p:cNvPr id="13503" name="WordArt 191"/>
            <p:cNvSpPr>
              <a:spLocks noChangeArrowheads="1" noChangeShapeType="1" noTextEdit="1"/>
            </p:cNvSpPr>
            <p:nvPr/>
          </p:nvSpPr>
          <p:spPr bwMode="auto">
            <a:xfrm>
              <a:off x="3467" y="4984"/>
              <a:ext cx="1228" cy="207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10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Comic Sans MS"/>
                </a:rPr>
                <a:t>Места остоновок</a:t>
              </a:r>
            </a:p>
          </p:txBody>
        </p:sp>
      </p:grpSp>
      <p:grpSp>
        <p:nvGrpSpPr>
          <p:cNvPr id="13532" name="Group 220"/>
          <p:cNvGrpSpPr>
            <a:grpSpLocks noChangeAspect="1"/>
          </p:cNvGrpSpPr>
          <p:nvPr/>
        </p:nvGrpSpPr>
        <p:grpSpPr bwMode="auto">
          <a:xfrm>
            <a:off x="4724400" y="990600"/>
            <a:ext cx="4419600" cy="2514600"/>
            <a:chOff x="3128" y="3420"/>
            <a:chExt cx="5788" cy="2787"/>
          </a:xfrm>
        </p:grpSpPr>
        <p:sp>
          <p:nvSpPr>
            <p:cNvPr id="13533" name="AutoShape 221"/>
            <p:cNvSpPr>
              <a:spLocks noChangeAspect="1" noChangeArrowheads="1"/>
            </p:cNvSpPr>
            <p:nvPr/>
          </p:nvSpPr>
          <p:spPr bwMode="auto">
            <a:xfrm>
              <a:off x="3128" y="3420"/>
              <a:ext cx="5788" cy="2787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534" name="Rectangle 222"/>
            <p:cNvSpPr>
              <a:spLocks noChangeArrowheads="1"/>
            </p:cNvSpPr>
            <p:nvPr/>
          </p:nvSpPr>
          <p:spPr bwMode="auto">
            <a:xfrm>
              <a:off x="3270" y="4256"/>
              <a:ext cx="2682" cy="167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535" name="WordArt 223"/>
            <p:cNvSpPr>
              <a:spLocks noChangeArrowheads="1" noChangeShapeType="1" noTextEdit="1"/>
            </p:cNvSpPr>
            <p:nvPr/>
          </p:nvSpPr>
          <p:spPr bwMode="auto">
            <a:xfrm>
              <a:off x="3269" y="3559"/>
              <a:ext cx="2058" cy="255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14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Comic Sans MS"/>
                </a:rPr>
                <a:t>План первого этажа</a:t>
              </a:r>
            </a:p>
          </p:txBody>
        </p:sp>
        <p:sp>
          <p:nvSpPr>
            <p:cNvPr id="13536" name="Rectangle 224"/>
            <p:cNvSpPr>
              <a:spLocks noChangeArrowheads="1"/>
            </p:cNvSpPr>
            <p:nvPr/>
          </p:nvSpPr>
          <p:spPr bwMode="auto">
            <a:xfrm>
              <a:off x="6234" y="4256"/>
              <a:ext cx="2541" cy="167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537" name="WordArt 225"/>
            <p:cNvSpPr>
              <a:spLocks noChangeArrowheads="1" noChangeShapeType="1" noTextEdit="1"/>
            </p:cNvSpPr>
            <p:nvPr/>
          </p:nvSpPr>
          <p:spPr bwMode="auto">
            <a:xfrm>
              <a:off x="6375" y="3559"/>
              <a:ext cx="1823" cy="266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12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Comic Sans MS"/>
                </a:rPr>
                <a:t>План второго этажа</a:t>
              </a:r>
            </a:p>
          </p:txBody>
        </p:sp>
        <p:sp>
          <p:nvSpPr>
            <p:cNvPr id="13538" name="Rectangle 226"/>
            <p:cNvSpPr>
              <a:spLocks noChangeArrowheads="1"/>
            </p:cNvSpPr>
            <p:nvPr/>
          </p:nvSpPr>
          <p:spPr bwMode="auto">
            <a:xfrm>
              <a:off x="3975" y="3977"/>
              <a:ext cx="847" cy="280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539" name="Rectangle 227"/>
            <p:cNvSpPr>
              <a:spLocks noChangeArrowheads="1"/>
            </p:cNvSpPr>
            <p:nvPr/>
          </p:nvSpPr>
          <p:spPr bwMode="auto">
            <a:xfrm>
              <a:off x="3834" y="4256"/>
              <a:ext cx="1554" cy="1254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540" name="Line 228"/>
            <p:cNvSpPr>
              <a:spLocks noChangeShapeType="1"/>
            </p:cNvSpPr>
            <p:nvPr/>
          </p:nvSpPr>
          <p:spPr bwMode="auto">
            <a:xfrm>
              <a:off x="8493" y="5231"/>
              <a:ext cx="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541" name="Rectangle 229"/>
            <p:cNvSpPr>
              <a:spLocks noChangeArrowheads="1"/>
            </p:cNvSpPr>
            <p:nvPr/>
          </p:nvSpPr>
          <p:spPr bwMode="auto">
            <a:xfrm>
              <a:off x="8493" y="5092"/>
              <a:ext cx="282" cy="836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542" name="Line 230"/>
            <p:cNvSpPr>
              <a:spLocks noChangeShapeType="1"/>
            </p:cNvSpPr>
            <p:nvPr/>
          </p:nvSpPr>
          <p:spPr bwMode="auto">
            <a:xfrm>
              <a:off x="8493" y="5371"/>
              <a:ext cx="28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543" name="Line 231"/>
            <p:cNvSpPr>
              <a:spLocks noChangeShapeType="1"/>
            </p:cNvSpPr>
            <p:nvPr/>
          </p:nvSpPr>
          <p:spPr bwMode="auto">
            <a:xfrm>
              <a:off x="8493" y="5510"/>
              <a:ext cx="28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544" name="Line 232"/>
            <p:cNvSpPr>
              <a:spLocks noChangeShapeType="1"/>
            </p:cNvSpPr>
            <p:nvPr/>
          </p:nvSpPr>
          <p:spPr bwMode="auto">
            <a:xfrm>
              <a:off x="8493" y="5649"/>
              <a:ext cx="28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545" name="Line 233"/>
            <p:cNvSpPr>
              <a:spLocks noChangeShapeType="1"/>
            </p:cNvSpPr>
            <p:nvPr/>
          </p:nvSpPr>
          <p:spPr bwMode="auto">
            <a:xfrm>
              <a:off x="8493" y="5789"/>
              <a:ext cx="28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546" name="Line 234"/>
            <p:cNvSpPr>
              <a:spLocks noChangeShapeType="1"/>
            </p:cNvSpPr>
            <p:nvPr/>
          </p:nvSpPr>
          <p:spPr bwMode="auto">
            <a:xfrm>
              <a:off x="8493" y="5231"/>
              <a:ext cx="28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547" name="Rectangle 235"/>
            <p:cNvSpPr>
              <a:spLocks noChangeArrowheads="1"/>
            </p:cNvSpPr>
            <p:nvPr/>
          </p:nvSpPr>
          <p:spPr bwMode="auto">
            <a:xfrm>
              <a:off x="8210" y="4813"/>
              <a:ext cx="283" cy="140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548" name="Rectangle 236"/>
            <p:cNvSpPr>
              <a:spLocks noChangeArrowheads="1"/>
            </p:cNvSpPr>
            <p:nvPr/>
          </p:nvSpPr>
          <p:spPr bwMode="auto">
            <a:xfrm>
              <a:off x="7928" y="5092"/>
              <a:ext cx="565" cy="836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549" name="Rectangle 237"/>
            <p:cNvSpPr>
              <a:spLocks noChangeArrowheads="1"/>
            </p:cNvSpPr>
            <p:nvPr/>
          </p:nvSpPr>
          <p:spPr bwMode="auto">
            <a:xfrm>
              <a:off x="6234" y="4953"/>
              <a:ext cx="1694" cy="975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550" name="Line 238"/>
            <p:cNvSpPr>
              <a:spLocks noChangeShapeType="1"/>
            </p:cNvSpPr>
            <p:nvPr/>
          </p:nvSpPr>
          <p:spPr bwMode="auto">
            <a:xfrm>
              <a:off x="6657" y="4953"/>
              <a:ext cx="2" cy="97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551" name="Rectangle 239"/>
            <p:cNvSpPr>
              <a:spLocks noChangeArrowheads="1"/>
            </p:cNvSpPr>
            <p:nvPr/>
          </p:nvSpPr>
          <p:spPr bwMode="auto">
            <a:xfrm>
              <a:off x="5811" y="5232"/>
              <a:ext cx="138" cy="278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552" name="WordArt 240"/>
            <p:cNvSpPr>
              <a:spLocks noChangeArrowheads="1" noChangeShapeType="1" noTextEdit="1"/>
            </p:cNvSpPr>
            <p:nvPr/>
          </p:nvSpPr>
          <p:spPr bwMode="auto">
            <a:xfrm>
              <a:off x="4117" y="3977"/>
              <a:ext cx="611" cy="187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10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Comic Sans MS"/>
                </a:rPr>
                <a:t>Веранда</a:t>
              </a:r>
            </a:p>
          </p:txBody>
        </p:sp>
        <p:sp>
          <p:nvSpPr>
            <p:cNvPr id="13553" name="WordArt 241"/>
            <p:cNvSpPr>
              <a:spLocks noChangeArrowheads="1" noChangeShapeType="1" noTextEdit="1"/>
            </p:cNvSpPr>
            <p:nvPr/>
          </p:nvSpPr>
          <p:spPr bwMode="auto">
            <a:xfrm>
              <a:off x="7081" y="5231"/>
              <a:ext cx="449" cy="337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Comic Sans MS"/>
                </a:rPr>
                <a:t>Зал</a:t>
              </a:r>
            </a:p>
          </p:txBody>
        </p:sp>
        <p:sp>
          <p:nvSpPr>
            <p:cNvPr id="13554" name="WordArt 242"/>
            <p:cNvSpPr>
              <a:spLocks noChangeArrowheads="1" noChangeShapeType="1" noTextEdit="1"/>
            </p:cNvSpPr>
            <p:nvPr/>
          </p:nvSpPr>
          <p:spPr bwMode="auto">
            <a:xfrm>
              <a:off x="7928" y="5371"/>
              <a:ext cx="588" cy="21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10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Comic Sans MS"/>
                </a:rPr>
                <a:t>Кабинет</a:t>
              </a:r>
            </a:p>
          </p:txBody>
        </p:sp>
        <p:sp>
          <p:nvSpPr>
            <p:cNvPr id="13555" name="WordArt 243"/>
            <p:cNvSpPr>
              <a:spLocks noChangeArrowheads="1" noChangeShapeType="1" noTextEdit="1"/>
            </p:cNvSpPr>
            <p:nvPr/>
          </p:nvSpPr>
          <p:spPr bwMode="auto">
            <a:xfrm>
              <a:off x="4258" y="4535"/>
              <a:ext cx="647" cy="337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Comic Sans MS"/>
                </a:rPr>
                <a:t>Холл</a:t>
              </a:r>
            </a:p>
          </p:txBody>
        </p:sp>
        <p:sp>
          <p:nvSpPr>
            <p:cNvPr id="13556" name="Rectangle 244"/>
            <p:cNvSpPr>
              <a:spLocks noChangeArrowheads="1"/>
            </p:cNvSpPr>
            <p:nvPr/>
          </p:nvSpPr>
          <p:spPr bwMode="auto">
            <a:xfrm>
              <a:off x="4681" y="5232"/>
              <a:ext cx="141" cy="140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557" name="Rectangle 245"/>
            <p:cNvSpPr>
              <a:spLocks noChangeArrowheads="1"/>
            </p:cNvSpPr>
            <p:nvPr/>
          </p:nvSpPr>
          <p:spPr bwMode="auto">
            <a:xfrm>
              <a:off x="8069" y="5231"/>
              <a:ext cx="141" cy="140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558" name="Rectangle 246"/>
            <p:cNvSpPr>
              <a:spLocks noChangeArrowheads="1"/>
            </p:cNvSpPr>
            <p:nvPr/>
          </p:nvSpPr>
          <p:spPr bwMode="auto">
            <a:xfrm>
              <a:off x="7505" y="5649"/>
              <a:ext cx="141" cy="140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3559" name="Group 247"/>
          <p:cNvGrpSpPr>
            <a:grpSpLocks noChangeAspect="1"/>
          </p:cNvGrpSpPr>
          <p:nvPr/>
        </p:nvGrpSpPr>
        <p:grpSpPr bwMode="auto">
          <a:xfrm>
            <a:off x="0" y="990600"/>
            <a:ext cx="4410075" cy="4800600"/>
            <a:chOff x="2498" y="1696"/>
            <a:chExt cx="5952" cy="5279"/>
          </a:xfrm>
        </p:grpSpPr>
        <p:sp>
          <p:nvSpPr>
            <p:cNvPr id="13560" name="AutoShape 248"/>
            <p:cNvSpPr>
              <a:spLocks noChangeAspect="1" noChangeArrowheads="1"/>
            </p:cNvSpPr>
            <p:nvPr/>
          </p:nvSpPr>
          <p:spPr bwMode="auto">
            <a:xfrm>
              <a:off x="2498" y="1696"/>
              <a:ext cx="5952" cy="5279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561" name="Rectangle 249"/>
            <p:cNvSpPr>
              <a:spLocks noChangeArrowheads="1"/>
            </p:cNvSpPr>
            <p:nvPr/>
          </p:nvSpPr>
          <p:spPr bwMode="auto">
            <a:xfrm>
              <a:off x="7481" y="3506"/>
              <a:ext cx="831" cy="833"/>
            </a:xfrm>
            <a:prstGeom prst="rect">
              <a:avLst/>
            </a:prstGeom>
            <a:solidFill>
              <a:srgbClr val="800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562" name="Rectangle 250"/>
            <p:cNvSpPr>
              <a:spLocks noChangeArrowheads="1"/>
            </p:cNvSpPr>
            <p:nvPr/>
          </p:nvSpPr>
          <p:spPr bwMode="auto">
            <a:xfrm>
              <a:off x="3606" y="3922"/>
              <a:ext cx="3322" cy="180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563" name="Rectangle 251"/>
            <p:cNvSpPr>
              <a:spLocks noChangeArrowheads="1"/>
            </p:cNvSpPr>
            <p:nvPr/>
          </p:nvSpPr>
          <p:spPr bwMode="auto">
            <a:xfrm>
              <a:off x="4436" y="3783"/>
              <a:ext cx="831" cy="13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564" name="Line 252"/>
            <p:cNvSpPr>
              <a:spLocks noChangeShapeType="1"/>
            </p:cNvSpPr>
            <p:nvPr/>
          </p:nvSpPr>
          <p:spPr bwMode="auto">
            <a:xfrm>
              <a:off x="3052" y="2257"/>
              <a:ext cx="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565" name="Line 253"/>
            <p:cNvSpPr>
              <a:spLocks noChangeShapeType="1"/>
            </p:cNvSpPr>
            <p:nvPr/>
          </p:nvSpPr>
          <p:spPr bwMode="auto">
            <a:xfrm>
              <a:off x="3190" y="2257"/>
              <a:ext cx="0" cy="374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566" name="Line 254"/>
            <p:cNvSpPr>
              <a:spLocks noChangeShapeType="1"/>
            </p:cNvSpPr>
            <p:nvPr/>
          </p:nvSpPr>
          <p:spPr bwMode="auto">
            <a:xfrm>
              <a:off x="2913" y="2257"/>
              <a:ext cx="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567" name="Line 255"/>
            <p:cNvSpPr>
              <a:spLocks noChangeShapeType="1"/>
            </p:cNvSpPr>
            <p:nvPr/>
          </p:nvSpPr>
          <p:spPr bwMode="auto">
            <a:xfrm flipH="1">
              <a:off x="2775" y="6559"/>
              <a:ext cx="27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568" name="Line 256"/>
            <p:cNvSpPr>
              <a:spLocks noChangeShapeType="1"/>
            </p:cNvSpPr>
            <p:nvPr/>
          </p:nvSpPr>
          <p:spPr bwMode="auto">
            <a:xfrm flipV="1">
              <a:off x="2775" y="2257"/>
              <a:ext cx="0" cy="430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569" name="WordArt 257"/>
            <p:cNvSpPr>
              <a:spLocks noChangeArrowheads="1" noChangeShapeType="1" noTextEdit="1"/>
            </p:cNvSpPr>
            <p:nvPr/>
          </p:nvSpPr>
          <p:spPr bwMode="auto">
            <a:xfrm>
              <a:off x="4297" y="4200"/>
              <a:ext cx="1744" cy="402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1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Comic Sans MS"/>
                </a:rPr>
                <a:t>Дом Буркова</a:t>
              </a:r>
            </a:p>
          </p:txBody>
        </p:sp>
        <p:sp>
          <p:nvSpPr>
            <p:cNvPr id="13570" name="WordArt 258"/>
            <p:cNvSpPr>
              <a:spLocks noChangeArrowheads="1" noChangeShapeType="1" noTextEdit="1"/>
            </p:cNvSpPr>
            <p:nvPr/>
          </p:nvSpPr>
          <p:spPr bwMode="auto">
            <a:xfrm>
              <a:off x="7620" y="3783"/>
              <a:ext cx="584" cy="21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10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Comic Sans MS"/>
                </a:rPr>
                <a:t>Флигель</a:t>
              </a:r>
            </a:p>
          </p:txBody>
        </p:sp>
        <p:sp>
          <p:nvSpPr>
            <p:cNvPr id="13571" name="WordArt 259"/>
            <p:cNvSpPr>
              <a:spLocks noChangeArrowheads="1" noChangeShapeType="1" noTextEdit="1"/>
            </p:cNvSpPr>
            <p:nvPr/>
          </p:nvSpPr>
          <p:spPr bwMode="auto">
            <a:xfrm>
              <a:off x="4436" y="6142"/>
              <a:ext cx="2856" cy="33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1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Comic Sans MS"/>
                </a:rPr>
                <a:t>Улица Дзержинского</a:t>
              </a:r>
            </a:p>
          </p:txBody>
        </p:sp>
        <p:sp>
          <p:nvSpPr>
            <p:cNvPr id="13572" name="WordArt 260"/>
            <p:cNvSpPr>
              <a:spLocks noChangeArrowheads="1" noChangeShapeType="1" noTextEdit="1"/>
            </p:cNvSpPr>
            <p:nvPr/>
          </p:nvSpPr>
          <p:spPr bwMode="auto">
            <a:xfrm rot="5400000">
              <a:off x="1935" y="3785"/>
              <a:ext cx="2013" cy="333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Comic Sans MS"/>
                </a:rPr>
                <a:t>Улица Хохрякова</a:t>
              </a:r>
            </a:p>
          </p:txBody>
        </p:sp>
        <p:sp>
          <p:nvSpPr>
            <p:cNvPr id="13573" name="Line 261"/>
            <p:cNvSpPr>
              <a:spLocks noChangeShapeType="1"/>
            </p:cNvSpPr>
            <p:nvPr/>
          </p:nvSpPr>
          <p:spPr bwMode="auto">
            <a:xfrm flipV="1">
              <a:off x="3605" y="2113"/>
              <a:ext cx="0" cy="180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574" name="Rectangle 262"/>
            <p:cNvSpPr>
              <a:spLocks noChangeArrowheads="1"/>
            </p:cNvSpPr>
            <p:nvPr/>
          </p:nvSpPr>
          <p:spPr bwMode="auto">
            <a:xfrm>
              <a:off x="5820" y="5859"/>
              <a:ext cx="139" cy="139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575" name="Rectangle 263"/>
            <p:cNvSpPr>
              <a:spLocks noChangeArrowheads="1"/>
            </p:cNvSpPr>
            <p:nvPr/>
          </p:nvSpPr>
          <p:spPr bwMode="auto">
            <a:xfrm>
              <a:off x="7204" y="3361"/>
              <a:ext cx="139" cy="140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576" name="Rectangle 264"/>
            <p:cNvSpPr>
              <a:spLocks noChangeArrowheads="1"/>
            </p:cNvSpPr>
            <p:nvPr/>
          </p:nvSpPr>
          <p:spPr bwMode="auto">
            <a:xfrm>
              <a:off x="5266" y="3362"/>
              <a:ext cx="138" cy="277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577" name="Rectangle 265"/>
            <p:cNvSpPr>
              <a:spLocks noChangeArrowheads="1"/>
            </p:cNvSpPr>
            <p:nvPr/>
          </p:nvSpPr>
          <p:spPr bwMode="auto">
            <a:xfrm>
              <a:off x="7204" y="5859"/>
              <a:ext cx="138" cy="141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578" name="Rectangle 266"/>
            <p:cNvSpPr>
              <a:spLocks noChangeArrowheads="1"/>
            </p:cNvSpPr>
            <p:nvPr/>
          </p:nvSpPr>
          <p:spPr bwMode="auto">
            <a:xfrm>
              <a:off x="6789" y="5166"/>
              <a:ext cx="138" cy="277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579" name="Line 267"/>
            <p:cNvSpPr>
              <a:spLocks noChangeShapeType="1"/>
            </p:cNvSpPr>
            <p:nvPr/>
          </p:nvSpPr>
          <p:spPr bwMode="auto">
            <a:xfrm>
              <a:off x="6927" y="5304"/>
              <a:ext cx="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580" name="Rectangle 268"/>
            <p:cNvSpPr>
              <a:spLocks noChangeArrowheads="1"/>
            </p:cNvSpPr>
            <p:nvPr/>
          </p:nvSpPr>
          <p:spPr bwMode="auto">
            <a:xfrm>
              <a:off x="7066" y="5582"/>
              <a:ext cx="277" cy="139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581" name="Line 269"/>
            <p:cNvSpPr>
              <a:spLocks noChangeShapeType="1"/>
            </p:cNvSpPr>
            <p:nvPr/>
          </p:nvSpPr>
          <p:spPr bwMode="auto">
            <a:xfrm>
              <a:off x="6927" y="5721"/>
              <a:ext cx="13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582" name="Tree"/>
            <p:cNvSpPr>
              <a:spLocks noEditPoints="1" noChangeArrowheads="1"/>
            </p:cNvSpPr>
            <p:nvPr/>
          </p:nvSpPr>
          <p:spPr bwMode="auto">
            <a:xfrm>
              <a:off x="3744" y="2112"/>
              <a:ext cx="830" cy="1111"/>
            </a:xfrm>
            <a:custGeom>
              <a:avLst/>
              <a:gdLst>
                <a:gd name="G0" fmla="+- 0 0 0"/>
                <a:gd name="G1" fmla="*/ 18900 1 3"/>
                <a:gd name="G2" fmla="*/ 18900 2 3"/>
                <a:gd name="G3" fmla="+- 18900 0 0"/>
                <a:gd name="T0" fmla="*/ 10800 w 21600"/>
                <a:gd name="T1" fmla="*/ 0 h 21600"/>
                <a:gd name="T2" fmla="*/ 6171 w 21600"/>
                <a:gd name="T3" fmla="*/ 6300 h 21600"/>
                <a:gd name="T4" fmla="*/ 3086 w 21600"/>
                <a:gd name="T5" fmla="*/ 12600 h 21600"/>
                <a:gd name="T6" fmla="*/ 0 w 21600"/>
                <a:gd name="T7" fmla="*/ 18900 h 21600"/>
                <a:gd name="T8" fmla="*/ 15429 w 21600"/>
                <a:gd name="T9" fmla="*/ 6300 h 21600"/>
                <a:gd name="T10" fmla="*/ 18514 w 21600"/>
                <a:gd name="T11" fmla="*/ 12600 h 21600"/>
                <a:gd name="T12" fmla="*/ 21600 w 21600"/>
                <a:gd name="T13" fmla="*/ 18900 h 21600"/>
                <a:gd name="T14" fmla="*/ 17694720 60000 65536"/>
                <a:gd name="T15" fmla="*/ 11796480 60000 65536"/>
                <a:gd name="T16" fmla="*/ 11796480 60000 65536"/>
                <a:gd name="T17" fmla="*/ 11796480 60000 65536"/>
                <a:gd name="T18" fmla="*/ 0 60000 65536"/>
                <a:gd name="T19" fmla="*/ 0 60000 65536"/>
                <a:gd name="T20" fmla="*/ 0 60000 65536"/>
                <a:gd name="T21" fmla="*/ 761 w 21600"/>
                <a:gd name="T22" fmla="*/ 22454 h 21600"/>
                <a:gd name="T23" fmla="*/ 21069 w 21600"/>
                <a:gd name="T24" fmla="*/ 28282 h 216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600" h="21600">
                  <a:moveTo>
                    <a:pt x="0" y="18900"/>
                  </a:moveTo>
                  <a:lnTo>
                    <a:pt x="9257" y="18900"/>
                  </a:lnTo>
                  <a:lnTo>
                    <a:pt x="9257" y="21600"/>
                  </a:lnTo>
                  <a:lnTo>
                    <a:pt x="12343" y="21600"/>
                  </a:lnTo>
                  <a:lnTo>
                    <a:pt x="12343" y="18900"/>
                  </a:lnTo>
                  <a:lnTo>
                    <a:pt x="21600" y="18900"/>
                  </a:lnTo>
                  <a:lnTo>
                    <a:pt x="12343" y="12600"/>
                  </a:lnTo>
                  <a:lnTo>
                    <a:pt x="18514" y="12600"/>
                  </a:lnTo>
                  <a:lnTo>
                    <a:pt x="12343" y="6300"/>
                  </a:lnTo>
                  <a:lnTo>
                    <a:pt x="15429" y="6300"/>
                  </a:lnTo>
                  <a:lnTo>
                    <a:pt x="10800" y="0"/>
                  </a:lnTo>
                  <a:lnTo>
                    <a:pt x="6171" y="6300"/>
                  </a:lnTo>
                  <a:lnTo>
                    <a:pt x="9257" y="6300"/>
                  </a:lnTo>
                  <a:lnTo>
                    <a:pt x="3086" y="12600"/>
                  </a:lnTo>
                  <a:lnTo>
                    <a:pt x="9257" y="12600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13583" name="Tree"/>
            <p:cNvSpPr>
              <a:spLocks noEditPoints="1" noChangeArrowheads="1"/>
            </p:cNvSpPr>
            <p:nvPr/>
          </p:nvSpPr>
          <p:spPr bwMode="auto">
            <a:xfrm>
              <a:off x="4713" y="1696"/>
              <a:ext cx="904" cy="1140"/>
            </a:xfrm>
            <a:custGeom>
              <a:avLst/>
              <a:gdLst>
                <a:gd name="G0" fmla="+- 0 0 0"/>
                <a:gd name="G1" fmla="*/ 18900 1 3"/>
                <a:gd name="G2" fmla="*/ 18900 2 3"/>
                <a:gd name="G3" fmla="+- 18900 0 0"/>
                <a:gd name="T0" fmla="*/ 10800 w 21600"/>
                <a:gd name="T1" fmla="*/ 0 h 21600"/>
                <a:gd name="T2" fmla="*/ 6171 w 21600"/>
                <a:gd name="T3" fmla="*/ 6300 h 21600"/>
                <a:gd name="T4" fmla="*/ 3086 w 21600"/>
                <a:gd name="T5" fmla="*/ 12600 h 21600"/>
                <a:gd name="T6" fmla="*/ 0 w 21600"/>
                <a:gd name="T7" fmla="*/ 18900 h 21600"/>
                <a:gd name="T8" fmla="*/ 15429 w 21600"/>
                <a:gd name="T9" fmla="*/ 6300 h 21600"/>
                <a:gd name="T10" fmla="*/ 18514 w 21600"/>
                <a:gd name="T11" fmla="*/ 12600 h 21600"/>
                <a:gd name="T12" fmla="*/ 21600 w 21600"/>
                <a:gd name="T13" fmla="*/ 18900 h 21600"/>
                <a:gd name="T14" fmla="*/ 17694720 60000 65536"/>
                <a:gd name="T15" fmla="*/ 11796480 60000 65536"/>
                <a:gd name="T16" fmla="*/ 11796480 60000 65536"/>
                <a:gd name="T17" fmla="*/ 11796480 60000 65536"/>
                <a:gd name="T18" fmla="*/ 0 60000 65536"/>
                <a:gd name="T19" fmla="*/ 0 60000 65536"/>
                <a:gd name="T20" fmla="*/ 0 60000 65536"/>
                <a:gd name="T21" fmla="*/ 761 w 21600"/>
                <a:gd name="T22" fmla="*/ 22454 h 21600"/>
                <a:gd name="T23" fmla="*/ 21069 w 21600"/>
                <a:gd name="T24" fmla="*/ 28282 h 216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600" h="21600">
                  <a:moveTo>
                    <a:pt x="0" y="18900"/>
                  </a:moveTo>
                  <a:lnTo>
                    <a:pt x="9257" y="18900"/>
                  </a:lnTo>
                  <a:lnTo>
                    <a:pt x="9257" y="21600"/>
                  </a:lnTo>
                  <a:lnTo>
                    <a:pt x="12343" y="21600"/>
                  </a:lnTo>
                  <a:lnTo>
                    <a:pt x="12343" y="18900"/>
                  </a:lnTo>
                  <a:lnTo>
                    <a:pt x="21600" y="18900"/>
                  </a:lnTo>
                  <a:lnTo>
                    <a:pt x="12343" y="12600"/>
                  </a:lnTo>
                  <a:lnTo>
                    <a:pt x="18514" y="12600"/>
                  </a:lnTo>
                  <a:lnTo>
                    <a:pt x="12343" y="6300"/>
                  </a:lnTo>
                  <a:lnTo>
                    <a:pt x="15429" y="6300"/>
                  </a:lnTo>
                  <a:lnTo>
                    <a:pt x="10800" y="0"/>
                  </a:lnTo>
                  <a:lnTo>
                    <a:pt x="6171" y="6300"/>
                  </a:lnTo>
                  <a:lnTo>
                    <a:pt x="9257" y="6300"/>
                  </a:lnTo>
                  <a:lnTo>
                    <a:pt x="3086" y="12600"/>
                  </a:lnTo>
                  <a:lnTo>
                    <a:pt x="9257" y="12600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13584" name="WordArt 272"/>
            <p:cNvSpPr>
              <a:spLocks noChangeArrowheads="1" noChangeShapeType="1" noTextEdit="1"/>
            </p:cNvSpPr>
            <p:nvPr/>
          </p:nvSpPr>
          <p:spPr bwMode="auto">
            <a:xfrm>
              <a:off x="4574" y="2667"/>
              <a:ext cx="460" cy="381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1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Comic Sans MS"/>
                </a:rPr>
                <a:t>Сад</a:t>
              </a:r>
            </a:p>
          </p:txBody>
        </p:sp>
        <p:sp>
          <p:nvSpPr>
            <p:cNvPr id="13585" name="Line 273"/>
            <p:cNvSpPr>
              <a:spLocks noChangeShapeType="1"/>
            </p:cNvSpPr>
            <p:nvPr/>
          </p:nvSpPr>
          <p:spPr bwMode="auto">
            <a:xfrm>
              <a:off x="3052" y="6553"/>
              <a:ext cx="526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586" name="Line 274"/>
            <p:cNvSpPr>
              <a:spLocks noChangeShapeType="1"/>
            </p:cNvSpPr>
            <p:nvPr/>
          </p:nvSpPr>
          <p:spPr bwMode="auto">
            <a:xfrm>
              <a:off x="3190" y="5998"/>
              <a:ext cx="526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587" name="Line 275"/>
            <p:cNvSpPr>
              <a:spLocks noChangeShapeType="1"/>
            </p:cNvSpPr>
            <p:nvPr/>
          </p:nvSpPr>
          <p:spPr bwMode="auto">
            <a:xfrm>
              <a:off x="7343" y="5721"/>
              <a:ext cx="110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3588" name="WordArt 276"/>
          <p:cNvSpPr>
            <a:spLocks noChangeArrowheads="1" noChangeShapeType="1" noTextEdit="1"/>
          </p:cNvSpPr>
          <p:nvPr/>
        </p:nvSpPr>
        <p:spPr bwMode="auto">
          <a:xfrm>
            <a:off x="1676400" y="533400"/>
            <a:ext cx="1038225" cy="3143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Comic Sans MS"/>
              </a:rPr>
              <a:t>На улице</a:t>
            </a:r>
          </a:p>
        </p:txBody>
      </p:sp>
      <p:sp>
        <p:nvSpPr>
          <p:cNvPr id="13589" name="WordArt 277"/>
          <p:cNvSpPr>
            <a:spLocks noChangeArrowheads="1" noChangeShapeType="1" noTextEdit="1"/>
          </p:cNvSpPr>
          <p:nvPr/>
        </p:nvSpPr>
        <p:spPr bwMode="auto">
          <a:xfrm>
            <a:off x="6477000" y="533400"/>
            <a:ext cx="771525" cy="3143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Comic Sans MS"/>
              </a:rPr>
              <a:t>В доме</a:t>
            </a:r>
          </a:p>
        </p:txBody>
      </p:sp>
      <p:sp>
        <p:nvSpPr>
          <p:cNvPr id="13590" name="AutoShape 278"/>
          <p:cNvSpPr>
            <a:spLocks noChangeArrowheads="1"/>
          </p:cNvSpPr>
          <p:nvPr/>
        </p:nvSpPr>
        <p:spPr bwMode="auto">
          <a:xfrm>
            <a:off x="2590800" y="4800600"/>
            <a:ext cx="914400" cy="76200"/>
          </a:xfrm>
          <a:prstGeom prst="rightArrow">
            <a:avLst>
              <a:gd name="adj1" fmla="val 50000"/>
              <a:gd name="adj2" fmla="val 30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593" name="AutoShape 281"/>
          <p:cNvSpPr>
            <a:spLocks noChangeArrowheads="1"/>
          </p:cNvSpPr>
          <p:nvPr/>
        </p:nvSpPr>
        <p:spPr bwMode="auto">
          <a:xfrm>
            <a:off x="3505200" y="2590800"/>
            <a:ext cx="76200" cy="2133600"/>
          </a:xfrm>
          <a:prstGeom prst="upArrow">
            <a:avLst>
              <a:gd name="adj1" fmla="val 50000"/>
              <a:gd name="adj2" fmla="val 70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595" name="AutoShape 283"/>
          <p:cNvSpPr>
            <a:spLocks noChangeArrowheads="1"/>
          </p:cNvSpPr>
          <p:nvPr/>
        </p:nvSpPr>
        <p:spPr bwMode="auto">
          <a:xfrm>
            <a:off x="2133600" y="2590800"/>
            <a:ext cx="1371600" cy="76200"/>
          </a:xfrm>
          <a:prstGeom prst="leftArrow">
            <a:avLst>
              <a:gd name="adj1" fmla="val 50000"/>
              <a:gd name="adj2" fmla="val 4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596" name="Line 284"/>
          <p:cNvSpPr>
            <a:spLocks noChangeShapeType="1"/>
          </p:cNvSpPr>
          <p:nvPr/>
        </p:nvSpPr>
        <p:spPr bwMode="auto">
          <a:xfrm>
            <a:off x="2209800" y="2743200"/>
            <a:ext cx="1143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597" name="Line 285"/>
          <p:cNvSpPr>
            <a:spLocks noChangeShapeType="1"/>
          </p:cNvSpPr>
          <p:nvPr/>
        </p:nvSpPr>
        <p:spPr bwMode="auto">
          <a:xfrm>
            <a:off x="3352800" y="2819400"/>
            <a:ext cx="0" cy="1447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598" name="Line 286"/>
          <p:cNvSpPr>
            <a:spLocks noChangeShapeType="1"/>
          </p:cNvSpPr>
          <p:nvPr/>
        </p:nvSpPr>
        <p:spPr bwMode="auto">
          <a:xfrm>
            <a:off x="3352800" y="4191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599" name="Line 287"/>
          <p:cNvSpPr>
            <a:spLocks noChangeShapeType="1"/>
          </p:cNvSpPr>
          <p:nvPr/>
        </p:nvSpPr>
        <p:spPr bwMode="auto">
          <a:xfrm flipH="1">
            <a:off x="3124200" y="4267200"/>
            <a:ext cx="228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600" name="Line 288"/>
          <p:cNvSpPr>
            <a:spLocks noChangeShapeType="1"/>
          </p:cNvSpPr>
          <p:nvPr/>
        </p:nvSpPr>
        <p:spPr bwMode="auto">
          <a:xfrm flipH="1" flipV="1">
            <a:off x="6019800" y="2667000"/>
            <a:ext cx="838200" cy="76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601" name="Line 289"/>
          <p:cNvSpPr>
            <a:spLocks noChangeShapeType="1"/>
          </p:cNvSpPr>
          <p:nvPr/>
        </p:nvSpPr>
        <p:spPr bwMode="auto">
          <a:xfrm>
            <a:off x="6019800" y="2743200"/>
            <a:ext cx="68580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602" name="Line 290"/>
          <p:cNvSpPr>
            <a:spLocks noChangeShapeType="1"/>
          </p:cNvSpPr>
          <p:nvPr/>
        </p:nvSpPr>
        <p:spPr bwMode="auto">
          <a:xfrm>
            <a:off x="8915400" y="3276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603" name="AutoShape 291"/>
          <p:cNvSpPr>
            <a:spLocks noChangeArrowheads="1"/>
          </p:cNvSpPr>
          <p:nvPr/>
        </p:nvSpPr>
        <p:spPr bwMode="auto">
          <a:xfrm>
            <a:off x="8915400" y="2362200"/>
            <a:ext cx="76200" cy="914400"/>
          </a:xfrm>
          <a:prstGeom prst="upArrow">
            <a:avLst>
              <a:gd name="adj1" fmla="val 50000"/>
              <a:gd name="adj2" fmla="val 30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604" name="Line 292"/>
          <p:cNvSpPr>
            <a:spLocks noChangeShapeType="1"/>
          </p:cNvSpPr>
          <p:nvPr/>
        </p:nvSpPr>
        <p:spPr bwMode="auto">
          <a:xfrm flipH="1">
            <a:off x="8610600" y="2438400"/>
            <a:ext cx="30480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605" name="Line 293"/>
          <p:cNvSpPr>
            <a:spLocks noChangeShapeType="1"/>
          </p:cNvSpPr>
          <p:nvPr/>
        </p:nvSpPr>
        <p:spPr bwMode="auto">
          <a:xfrm flipH="1">
            <a:off x="8153400" y="2743200"/>
            <a:ext cx="38100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Click="0" advTm="63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3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3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3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3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3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3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3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5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3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7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3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9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3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93" grpId="0" animBg="1"/>
      <p:bldP spid="13588" grpId="0" animBg="1"/>
      <p:bldP spid="13589" grpId="0" animBg="1"/>
      <p:bldP spid="13590" grpId="0" animBg="1"/>
      <p:bldP spid="13593" grpId="0" animBg="1"/>
      <p:bldP spid="13595" grpId="0" animBg="1"/>
      <p:bldP spid="13596" grpId="0" animBg="1"/>
      <p:bldP spid="13597" grpId="0" animBg="1"/>
      <p:bldP spid="13599" grpId="0" animBg="1"/>
      <p:bldP spid="13600" grpId="0" animBg="1"/>
      <p:bldP spid="13601" grpId="0" animBg="1"/>
      <p:bldP spid="13603" grpId="0" animBg="1"/>
      <p:bldP spid="13604" grpId="0" animBg="1"/>
      <p:bldP spid="1360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29200" cy="6858000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5257800" y="909638"/>
            <a:ext cx="3686175" cy="449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indent="2159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800" b="0">
                <a:latin typeface="Comic Sans MS" pitchFamily="66" charset="0"/>
              </a:rPr>
              <a:t> На перекрестке улиц Дзержинского (бывшей Садовой) и Хохрякова (бывшей Успенской) стоит прекрасный дом, построенный отцом для своих детей.</a:t>
            </a:r>
          </a:p>
          <a:p>
            <a:pPr algn="ctr"/>
            <a:r>
              <a:rPr lang="ru-RU" altLang="ru-RU" sz="1800" b="0">
                <a:latin typeface="Comic Sans MS" pitchFamily="66" charset="0"/>
              </a:rPr>
              <a:t>На этот колоритный особняк уже с улицы невозможно не обратить внимания. И привлекает он к себе, прежде всего красотой наличников, обрамляющих окна. </a:t>
            </a:r>
          </a:p>
          <a:p>
            <a:pPr algn="ctr"/>
            <a:r>
              <a:rPr lang="ru-RU" altLang="ru-RU" sz="1800" b="0">
                <a:latin typeface="Comic Sans MS" pitchFamily="66" charset="0"/>
              </a:rPr>
              <a:t>Это здание, по мнению специалистов, является уникальным по архитектуре и декоративному искусству.</a:t>
            </a:r>
            <a:r>
              <a:rPr lang="ru-RU" altLang="ru-RU" sz="1800">
                <a:latin typeface="Comic Sans MS" pitchFamily="66" charset="0"/>
              </a:rPr>
              <a:t> </a:t>
            </a:r>
          </a:p>
        </p:txBody>
      </p:sp>
      <p:pic>
        <p:nvPicPr>
          <p:cNvPr id="15368" name="Picture 8" descr="P82525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4114800" cy="2895600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9" descr="P825252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733800"/>
            <a:ext cx="4114800" cy="2895600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63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P825256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3810000" cy="4191000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4800600" y="452438"/>
            <a:ext cx="3657600" cy="2573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altLang="ru-RU" sz="1800">
                <a:latin typeface="Comic Sans MS" pitchFamily="66" charset="0"/>
              </a:rPr>
              <a:t>  </a:t>
            </a:r>
            <a:r>
              <a:rPr lang="ru-RU" altLang="ru-RU" sz="1800" b="0">
                <a:latin typeface="Comic Sans MS" pitchFamily="66" charset="0"/>
              </a:rPr>
              <a:t>По образцу каменных особняков парадное крыльцо и главный вход обращены на улицу.  Главный фасад, украшенный наиболее эффектно, выходит на одну из основных улиц города (бывшая Садовая, ныне Дзержинского).</a:t>
            </a:r>
            <a:r>
              <a:rPr lang="ru-RU" altLang="ru-RU" sz="1800">
                <a:latin typeface="Comic Sans MS" pitchFamily="66" charset="0"/>
              </a:rPr>
              <a:t> </a:t>
            </a: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762000" y="4567238"/>
            <a:ext cx="3429000" cy="1749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altLang="ru-RU" sz="1800" b="0">
                <a:latin typeface="Comic Sans MS" pitchFamily="66" charset="0"/>
              </a:rPr>
              <a:t>  Центр главного фасада выделен тремя окнами, наличники которых украшены  изображениями цветов, листьев, завитков, стеблей с бутонами.</a:t>
            </a:r>
            <a:r>
              <a:rPr lang="ru-RU" altLang="ru-RU" sz="1800">
                <a:latin typeface="Comic Sans MS" pitchFamily="66" charset="0"/>
              </a:rPr>
              <a:t> </a:t>
            </a:r>
          </a:p>
        </p:txBody>
      </p:sp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00400"/>
            <a:ext cx="4191000" cy="3429000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 advTm="63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nimBg="1"/>
      <p:bldP spid="1639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P825257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2819400" cy="3810000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P825257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590800"/>
            <a:ext cx="5160963" cy="4114800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3505200" y="69850"/>
            <a:ext cx="5334000" cy="2298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altLang="ru-RU" sz="1800" b="0">
                <a:latin typeface="Comic Sans MS" pitchFamily="66" charset="0"/>
              </a:rPr>
              <a:t>   Ворота и забор были  украшены в полном соответствии со всей постройкой. Сохранилась лишь левая калитка, увенчанная массивными завитками, между которыми помещены объемный орнамент в виде веера и декоративная композиция из завитых стеблей с листьями и крупных виноградных гроздей.</a:t>
            </a:r>
            <a:r>
              <a:rPr lang="ru-RU" altLang="ru-RU" sz="1800">
                <a:latin typeface="Comic Sans MS" pitchFamily="66" charset="0"/>
              </a:rPr>
              <a:t> </a:t>
            </a:r>
          </a:p>
        </p:txBody>
      </p:sp>
      <p:sp>
        <p:nvSpPr>
          <p:cNvPr id="18441" name="Rectangle 9"/>
          <p:cNvSpPr>
            <a:spLocks noChangeArrowheads="1"/>
          </p:cNvSpPr>
          <p:nvPr/>
        </p:nvSpPr>
        <p:spPr bwMode="auto">
          <a:xfrm>
            <a:off x="228600" y="4483100"/>
            <a:ext cx="3200400" cy="2024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altLang="ru-RU" sz="1800" b="0">
                <a:latin typeface="Comic Sans MS" pitchFamily="66" charset="0"/>
              </a:rPr>
              <a:t>Судя по аналогии с подобными сохранившимися воротами  так же, как и левая калитка, были убраны арка над самими воротами и правая калитка.</a:t>
            </a:r>
            <a:r>
              <a:rPr lang="ru-RU" altLang="ru-RU" sz="1800">
                <a:latin typeface="Comic Sans MS" pitchFamily="66" charset="0"/>
              </a:rPr>
              <a:t> </a:t>
            </a:r>
          </a:p>
        </p:txBody>
      </p:sp>
    </p:spTree>
  </p:cSld>
  <p:clrMapOvr>
    <a:masterClrMapping/>
  </p:clrMapOvr>
  <p:transition advClick="0" advTm="63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0" grpId="0" animBg="1"/>
      <p:bldP spid="184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5" descr="оп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"/>
            <a:ext cx="2057400" cy="4953000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P822223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429000"/>
            <a:ext cx="2971800" cy="3125788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2514600" y="147638"/>
            <a:ext cx="2971800" cy="3122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altLang="ru-RU" sz="1800" b="0">
                <a:latin typeface="Comic Sans MS" pitchFamily="66" charset="0"/>
              </a:rPr>
              <a:t> Во дворе расположено небольшое каменное здание-флигель, в котором находилась кухня, а так же жилые помещения для прислуги. Рядом с флигелем, с левой стороны, обнаружен фундамент деревянного дома.</a:t>
            </a:r>
          </a:p>
        </p:txBody>
      </p:sp>
      <p:pic>
        <p:nvPicPr>
          <p:cNvPr id="19464" name="Picture 8" descr="P822226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8600"/>
            <a:ext cx="2030413" cy="3321050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5791200" y="3592513"/>
            <a:ext cx="3200400" cy="3122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altLang="ru-RU" sz="1800" b="0">
                <a:latin typeface="Comic Sans MS" pitchFamily="66" charset="0"/>
              </a:rPr>
              <a:t>  Достаточно хорошо сохранилась каменная стена, которая отделяла жилые  дворы. При пожаре именно благодаря ей не распространялся огонь, что позволяло сохранить постройки дома, которые в то время в основном были деревянными.</a:t>
            </a:r>
            <a:r>
              <a:rPr lang="ru-RU" altLang="ru-RU" sz="1800">
                <a:latin typeface="Comic Sans MS" pitchFamily="66" charset="0"/>
              </a:rPr>
              <a:t> </a:t>
            </a:r>
          </a:p>
        </p:txBody>
      </p:sp>
    </p:spTree>
  </p:cSld>
  <p:clrMapOvr>
    <a:masterClrMapping/>
  </p:clrMapOvr>
  <p:transition advClick="0" advTm="63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3" grpId="0" animBg="1"/>
      <p:bldP spid="1946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5" descr="о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8600"/>
            <a:ext cx="3797300" cy="2944813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52800"/>
            <a:ext cx="4038600" cy="3267075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609600" y="609600"/>
            <a:ext cx="3581400" cy="2024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altLang="ru-RU" sz="1800" b="0">
                <a:latin typeface="Comic Sans MS" pitchFamily="66" charset="0"/>
              </a:rPr>
              <a:t>Дом имеет квадратную форму плана с большой  лоджией-верандой, выходящей в сад. Основной этаж находится на полуподвальном кирпичном этаже – цоколе и обшит вертикальным тесом.</a:t>
            </a:r>
            <a:r>
              <a:rPr lang="ru-RU" altLang="ru-RU" sz="1800">
                <a:latin typeface="Comic Sans MS" pitchFamily="66" charset="0"/>
              </a:rPr>
              <a:t> </a:t>
            </a: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4953000" y="3929063"/>
            <a:ext cx="3657600" cy="2024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altLang="ru-RU" sz="1800" b="0">
                <a:latin typeface="Comic Sans MS" pitchFamily="66" charset="0"/>
              </a:rPr>
              <a:t>На уровне основного этажа устроена терраса, кровля ее поддерживается тонкими четырехгранными колоннами со сложными капителями, с террасы в сад ведет лестница с перилами.</a:t>
            </a:r>
            <a:r>
              <a:rPr lang="ru-RU" altLang="ru-RU" sz="1800">
                <a:latin typeface="Comic Sans MS" pitchFamily="66" charset="0"/>
              </a:rPr>
              <a:t>        </a:t>
            </a:r>
          </a:p>
        </p:txBody>
      </p:sp>
    </p:spTree>
  </p:cSld>
  <p:clrMapOvr>
    <a:masterClrMapping/>
  </p:clrMapOvr>
  <p:transition advClick="0" advTm="63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7" grpId="0" animBg="1"/>
      <p:bldP spid="20488" grpId="0" animBg="1"/>
    </p:bldLst>
  </p:timing>
</p:sld>
</file>

<file path=ppt/theme/theme1.xml><?xml version="1.0" encoding="utf-8"?>
<a:theme xmlns:a="http://schemas.openxmlformats.org/drawingml/2006/main" name="Облака">
  <a:themeElements>
    <a:clrScheme name="Облака 1">
      <a:dk1>
        <a:srgbClr val="4D4D4D"/>
      </a:dk1>
      <a:lt1>
        <a:srgbClr val="FFFFFF"/>
      </a:lt1>
      <a:dk2>
        <a:srgbClr val="0000A4"/>
      </a:dk2>
      <a:lt2>
        <a:srgbClr val="B7E7FF"/>
      </a:lt2>
      <a:accent1>
        <a:srgbClr val="0099CC"/>
      </a:accent1>
      <a:accent2>
        <a:srgbClr val="00CC99"/>
      </a:accent2>
      <a:accent3>
        <a:srgbClr val="AAAACF"/>
      </a:accent3>
      <a:accent4>
        <a:srgbClr val="DADADA"/>
      </a:accent4>
      <a:accent5>
        <a:srgbClr val="AACAE2"/>
      </a:accent5>
      <a:accent6>
        <a:srgbClr val="00B98A"/>
      </a:accent6>
      <a:hlink>
        <a:srgbClr val="FFCC00"/>
      </a:hlink>
      <a:folHlink>
        <a:srgbClr val="EE941C"/>
      </a:folHlink>
    </a:clrScheme>
    <a:fontScheme name="Облака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Magneto" pitchFamily="8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Magneto" pitchFamily="82" charset="0"/>
          </a:defRPr>
        </a:defPPr>
      </a:lstStyle>
    </a:lnDef>
  </a:objectDefaults>
  <a:extraClrSchemeLst>
    <a:extraClrScheme>
      <a:clrScheme name="Облака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блака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Clouds</Template>
  <TotalTime>920</TotalTime>
  <Words>1618</Words>
  <Application>Microsoft Office PowerPoint</Application>
  <PresentationFormat>Экран (4:3)</PresentationFormat>
  <Paragraphs>90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Wingdings</vt:lpstr>
      <vt:lpstr>Comic Sans MS</vt:lpstr>
      <vt:lpstr>Monotype Corsiva</vt:lpstr>
      <vt:lpstr>Magneto</vt:lpstr>
      <vt:lpstr>Облака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14</cp:revision>
  <cp:lastPrinted>1601-01-01T00:00:00Z</cp:lastPrinted>
  <dcterms:created xsi:type="dcterms:W3CDTF">1601-01-01T00:00:00Z</dcterms:created>
  <dcterms:modified xsi:type="dcterms:W3CDTF">2016-11-14T15:54:04Z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