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6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Воспитание – это воздействие или взаимодействие?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4437112"/>
            <a:ext cx="77724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воспитывать детей, </a:t>
            </a:r>
          </a:p>
          <a:p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 каждый, </a:t>
            </a:r>
          </a:p>
          <a:p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исключением тех, у кого они есть…</a:t>
            </a:r>
          </a:p>
          <a:p>
            <a:pPr algn="r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Патрик О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Рурк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234888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306896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51720" y="378904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580112" y="234888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Культурные нормы</a:t>
            </a: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580112" y="306896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 и умения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580112" y="3789040"/>
            <a:ext cx="2808312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Психические процессы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788024" y="2636912"/>
            <a:ext cx="792088" cy="0"/>
          </a:xfrm>
          <a:prstGeom prst="straightConnector1">
            <a:avLst/>
          </a:prstGeom>
          <a:ln w="889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788024" y="3356992"/>
            <a:ext cx="792088" cy="0"/>
          </a:xfrm>
          <a:prstGeom prst="straightConnector1">
            <a:avLst/>
          </a:prstGeom>
          <a:ln w="889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788024" y="4077072"/>
            <a:ext cx="792088" cy="0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>
            <a:off x="1475656" y="2204864"/>
            <a:ext cx="504056" cy="2304256"/>
          </a:xfrm>
          <a:prstGeom prst="leftBrac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1484784"/>
            <a:ext cx="576064" cy="44644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ЗОВАНИЕ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1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МОДЕЛЬ ВОСПИТАНИЯ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34145" y="5688588"/>
            <a:ext cx="2569547" cy="685960"/>
            <a:chOff x="3034145" y="5688588"/>
            <a:chExt cx="2569547" cy="685960"/>
          </a:xfrm>
        </p:grpSpPr>
        <p:sp>
          <p:nvSpPr>
            <p:cNvPr id="4" name="Полилиния 3"/>
            <p:cNvSpPr/>
            <p:nvPr/>
          </p:nvSpPr>
          <p:spPr>
            <a:xfrm>
              <a:off x="3034145" y="5708073"/>
              <a:ext cx="1274619" cy="637309"/>
            </a:xfrm>
            <a:custGeom>
              <a:avLst/>
              <a:gdLst>
                <a:gd name="connsiteX0" fmla="*/ 1274619 w 1274619"/>
                <a:gd name="connsiteY0" fmla="*/ 0 h 637309"/>
                <a:gd name="connsiteX1" fmla="*/ 498764 w 1274619"/>
                <a:gd name="connsiteY1" fmla="*/ 152400 h 637309"/>
                <a:gd name="connsiteX2" fmla="*/ 498764 w 1274619"/>
                <a:gd name="connsiteY2" fmla="*/ 152400 h 637309"/>
                <a:gd name="connsiteX3" fmla="*/ 0 w 1274619"/>
                <a:gd name="connsiteY3" fmla="*/ 637309 h 637309"/>
                <a:gd name="connsiteX4" fmla="*/ 0 w 1274619"/>
                <a:gd name="connsiteY4" fmla="*/ 637309 h 63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619" h="637309">
                  <a:moveTo>
                    <a:pt x="1274619" y="0"/>
                  </a:moveTo>
                  <a:lnTo>
                    <a:pt x="498764" y="152400"/>
                  </a:lnTo>
                  <a:lnTo>
                    <a:pt x="498764" y="152400"/>
                  </a:lnTo>
                  <a:lnTo>
                    <a:pt x="0" y="637309"/>
                  </a:lnTo>
                  <a:lnTo>
                    <a:pt x="0" y="637309"/>
                  </a:lnTo>
                </a:path>
              </a:pathLst>
            </a:custGeom>
            <a:noFill/>
            <a:ln w="38100">
              <a:solidFill>
                <a:srgbClr val="9D6A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08764" y="5698273"/>
              <a:ext cx="1294928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3492" y="5688589"/>
              <a:ext cx="505272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08764" y="5688588"/>
              <a:ext cx="646856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7977" y="5695359"/>
              <a:ext cx="265060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Полилиния 5"/>
          <p:cNvSpPr/>
          <p:nvPr/>
        </p:nvSpPr>
        <p:spPr>
          <a:xfrm>
            <a:off x="3915978" y="1527975"/>
            <a:ext cx="2083040" cy="4190011"/>
          </a:xfrm>
          <a:custGeom>
            <a:avLst/>
            <a:gdLst>
              <a:gd name="connsiteX0" fmla="*/ 365077 w 2083040"/>
              <a:gd name="connsiteY0" fmla="*/ 4190011 h 4190011"/>
              <a:gd name="connsiteX1" fmla="*/ 60277 w 2083040"/>
              <a:gd name="connsiteY1" fmla="*/ 2416629 h 4190011"/>
              <a:gd name="connsiteX2" fmla="*/ 1418022 w 2083040"/>
              <a:gd name="connsiteY2" fmla="*/ 158338 h 4190011"/>
              <a:gd name="connsiteX3" fmla="*/ 2083040 w 2083040"/>
              <a:gd name="connsiteY3" fmla="*/ 186047 h 4190011"/>
              <a:gd name="connsiteX4" fmla="*/ 2083040 w 2083040"/>
              <a:gd name="connsiteY4" fmla="*/ 186047 h 419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3040" h="4190011">
                <a:moveTo>
                  <a:pt x="365077" y="4190011"/>
                </a:moveTo>
                <a:cubicBezTo>
                  <a:pt x="124931" y="3639292"/>
                  <a:pt x="-115214" y="3088574"/>
                  <a:pt x="60277" y="2416629"/>
                </a:cubicBezTo>
                <a:cubicBezTo>
                  <a:pt x="235768" y="1744683"/>
                  <a:pt x="1080895" y="530102"/>
                  <a:pt x="1418022" y="158338"/>
                </a:cubicBezTo>
                <a:cubicBezTo>
                  <a:pt x="1755149" y="-213426"/>
                  <a:pt x="2083040" y="186047"/>
                  <a:pt x="2083040" y="186047"/>
                </a:cubicBezTo>
                <a:lnTo>
                  <a:pt x="2083040" y="186047"/>
                </a:lnTo>
              </a:path>
            </a:pathLst>
          </a:custGeom>
          <a:noFill/>
          <a:ln w="66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73024" y="1538350"/>
            <a:ext cx="1366208" cy="14008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grpSp>
        <p:nvGrpSpPr>
          <p:cNvPr id="42" name="Группа 41"/>
          <p:cNvGrpSpPr/>
          <p:nvPr/>
        </p:nvGrpSpPr>
        <p:grpSpPr>
          <a:xfrm>
            <a:off x="2843808" y="1736812"/>
            <a:ext cx="1253023" cy="2160240"/>
            <a:chOff x="2843808" y="1736812"/>
            <a:chExt cx="1253023" cy="2160240"/>
          </a:xfrm>
        </p:grpSpPr>
        <p:sp>
          <p:nvSpPr>
            <p:cNvPr id="7" name="Ромб 6"/>
            <p:cNvSpPr/>
            <p:nvPr/>
          </p:nvSpPr>
          <p:spPr>
            <a:xfrm rot="3275557">
              <a:off x="2339752" y="2348880"/>
              <a:ext cx="2160240" cy="936104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2843808" y="1988840"/>
              <a:ext cx="1253023" cy="1634926"/>
              <a:chOff x="2794065" y="1936577"/>
              <a:chExt cx="1253023" cy="1634926"/>
            </a:xfrm>
          </p:grpSpPr>
          <p:cxnSp>
            <p:nvCxnSpPr>
              <p:cNvPr id="8" name="Прямая соединительная линия 7"/>
              <p:cNvCxnSpPr>
                <a:stCxn id="7" idx="1"/>
              </p:cNvCxnSpPr>
              <p:nvPr/>
            </p:nvCxnSpPr>
            <p:spPr>
              <a:xfrm>
                <a:off x="2794065" y="1936577"/>
                <a:ext cx="1121913" cy="1634926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Группа 9"/>
              <p:cNvGrpSpPr/>
              <p:nvPr/>
            </p:nvGrpSpPr>
            <p:grpSpPr>
              <a:xfrm>
                <a:off x="2874551" y="2321965"/>
                <a:ext cx="1172537" cy="911982"/>
                <a:chOff x="2874551" y="2321965"/>
                <a:chExt cx="1172537" cy="911982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097207">
                  <a:off x="3079776" y="2669929"/>
                  <a:ext cx="394003" cy="564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3385541">
                  <a:off x="3339498" y="2430639"/>
                  <a:ext cx="663912" cy="751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4551" y="2321965"/>
                  <a:ext cx="440427" cy="498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3252140">
                  <a:off x="3192253" y="2295087"/>
                  <a:ext cx="458934" cy="5218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grpSp>
        <p:nvGrpSpPr>
          <p:cNvPr id="12" name="Группа 11"/>
          <p:cNvGrpSpPr/>
          <p:nvPr/>
        </p:nvGrpSpPr>
        <p:grpSpPr>
          <a:xfrm>
            <a:off x="3668431" y="3325740"/>
            <a:ext cx="1768475" cy="1395413"/>
            <a:chOff x="3668431" y="3325740"/>
            <a:chExt cx="1768475" cy="13954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933445">
              <a:off x="3924812" y="3084234"/>
              <a:ext cx="1255713" cy="176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069621">
              <a:off x="3908383" y="3193978"/>
              <a:ext cx="1395413" cy="1658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2999613" y="1145089"/>
            <a:ext cx="840517" cy="981197"/>
            <a:chOff x="5603691" y="1340768"/>
            <a:chExt cx="1225267" cy="1345280"/>
          </a:xfrm>
        </p:grpSpPr>
        <p:sp>
          <p:nvSpPr>
            <p:cNvPr id="13" name="Овал 12"/>
            <p:cNvSpPr/>
            <p:nvPr/>
          </p:nvSpPr>
          <p:spPr>
            <a:xfrm>
              <a:off x="5999018" y="1850957"/>
              <a:ext cx="360040" cy="3331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999018" y="1340768"/>
              <a:ext cx="445190" cy="5101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9058" y="1647534"/>
              <a:ext cx="469900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3691" y="1527975"/>
              <a:ext cx="469900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916" y="2034579"/>
              <a:ext cx="469900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3816" y="2149473"/>
              <a:ext cx="469900" cy="536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5566970" y="1378166"/>
            <a:ext cx="761177" cy="1287218"/>
            <a:chOff x="5566970" y="1378166"/>
            <a:chExt cx="761177" cy="1287218"/>
          </a:xfrm>
        </p:grpSpPr>
        <p:sp>
          <p:nvSpPr>
            <p:cNvPr id="16" name="Овал 15"/>
            <p:cNvSpPr/>
            <p:nvPr/>
          </p:nvSpPr>
          <p:spPr>
            <a:xfrm>
              <a:off x="5566970" y="1643580"/>
              <a:ext cx="761177" cy="10218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37642">
              <a:off x="5668024" y="1521928"/>
              <a:ext cx="222841" cy="3207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12398">
              <a:off x="5964666" y="1498503"/>
              <a:ext cx="3540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96310">
              <a:off x="5778192" y="1417854"/>
              <a:ext cx="3540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Овал 17"/>
            <p:cNvSpPr/>
            <p:nvPr/>
          </p:nvSpPr>
          <p:spPr>
            <a:xfrm>
              <a:off x="5645966" y="1896346"/>
              <a:ext cx="194320" cy="17960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8020" y="2196330"/>
              <a:ext cx="219075" cy="20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57" y="1846410"/>
              <a:ext cx="219075" cy="20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7" name="Заголовок 1"/>
          <p:cNvSpPr txBox="1">
            <a:spLocks/>
          </p:cNvSpPr>
          <p:nvPr/>
        </p:nvSpPr>
        <p:spPr>
          <a:xfrm>
            <a:off x="5436096" y="5489848"/>
            <a:ext cx="33799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Детство родителей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228184" y="1700808"/>
            <a:ext cx="291581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Поведение </a:t>
            </a:r>
          </a:p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11560" y="3429000"/>
            <a:ext cx="33799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Правила воспитания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0" y="764704"/>
            <a:ext cx="33123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Методы </a:t>
            </a:r>
          </a:p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приёмы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3995936" y="4581128"/>
            <a:ext cx="493204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Стержень воспитания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79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Наше детство - </a:t>
            </a:r>
            <a:r>
              <a:rPr lang="ru-RU" dirty="0" smtClean="0">
                <a:solidFill>
                  <a:srgbClr val="FFFF00"/>
                </a:solidFill>
              </a:rPr>
              <a:t>корень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(какой) были Вы в детстве?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Нарисуйте.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6000750" cy="2571751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3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73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Стержень воспитания - </a:t>
            </a:r>
            <a:r>
              <a:rPr lang="ru-RU" dirty="0" smtClean="0">
                <a:solidFill>
                  <a:srgbClr val="FFFF00"/>
                </a:solidFill>
              </a:rPr>
              <a:t>стебель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(малина)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5324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1.Знаете ли, какой самый верный способ сделать вашего ребенка несчастным,— это приучить его не встречать  отказа.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Руссо Ж.-Ж. 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9033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2.Легко следовать правильно за тем, кто правильно идет впереди.                                                                                </a:t>
            </a:r>
            <a:r>
              <a:rPr lang="ru-RU" sz="2000" dirty="0" smtClean="0">
                <a:solidFill>
                  <a:schemeClr val="bg1"/>
                </a:solidFill>
              </a:rPr>
              <a:t>Я.А. Коменский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64502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3.Если с человека не потребовать многого, то от него и не получишь многого.                                                             </a:t>
            </a:r>
            <a:r>
              <a:rPr lang="ru-RU" sz="2000" dirty="0" smtClean="0">
                <a:solidFill>
                  <a:schemeClr val="bg1"/>
                </a:solidFill>
              </a:rPr>
              <a:t>А.С. Макаренко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581128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4.Воспитание — великое дело: им решается участь человека.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В. Г. Белинский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445224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5.Наш воспитатель – наша действительность.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М. Горький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14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Правила воспитания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А.С. Макаренко – </a:t>
            </a:r>
            <a:r>
              <a:rPr lang="ru-RU" dirty="0" smtClean="0">
                <a:solidFill>
                  <a:srgbClr val="FFFF00"/>
                </a:solidFill>
              </a:rPr>
              <a:t>листья </a:t>
            </a:r>
            <a:r>
              <a:rPr lang="ru-RU" dirty="0" smtClean="0">
                <a:solidFill>
                  <a:srgbClr val="FF0000"/>
                </a:solidFill>
              </a:rPr>
              <a:t>(черника)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348880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1.Ваше собственное поведение — самое главное в воспитании.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924944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2.Воспитание детей требует самого серьезного тона, самого простого и искреннего.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8610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3.Вы должны хорошо знать, что делает, где находится и кем окружен ваш ребенок.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79715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4.Не навязывайте свою помощь, но всегда будьте готовы помочь.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373216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5.Никогда не приносите себя в жертву ребенку.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Методы воспитания – </a:t>
            </a:r>
            <a:r>
              <a:rPr lang="ru-RU" dirty="0" smtClean="0">
                <a:solidFill>
                  <a:srgbClr val="FFFF00"/>
                </a:solidFill>
              </a:rPr>
              <a:t>цветы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(ежевика)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6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348880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НАГЛЯДНЫЕ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Иллюстрация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Наблюдение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Демонстрация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3573016"/>
            <a:ext cx="23042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ПРАКТИЧЕСКИЕ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Опыт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Упражнение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Игры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</a:rPr>
              <a:t>Труд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2420888"/>
            <a:ext cx="23042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СЛОВЕСНЫЕ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-Объяснение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-Рассказ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-Беседа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-Инструктаж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763688" y="908720"/>
            <a:ext cx="1152128" cy="1296144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24128" y="836712"/>
            <a:ext cx="1224136" cy="144016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427984" y="836712"/>
            <a:ext cx="0" cy="2376264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4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 Поведение детей – </a:t>
            </a:r>
            <a:r>
              <a:rPr lang="ru-RU" dirty="0" smtClean="0">
                <a:solidFill>
                  <a:srgbClr val="FFFF00"/>
                </a:solidFill>
              </a:rPr>
              <a:t>ягода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(клубника)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20000" y="6243687"/>
            <a:ext cx="724000" cy="61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7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32856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1. Витя съел чужую конфету.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852936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2. Лена упала в лужу, играя, и вся испачкалась.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645024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3. Егор получил синяк во время драки с другом из-за машинки.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43711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4. Алёна потеряла во время прогулки дорогую игрушку.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2292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5. Ваня бросил на пол стул в порыве ярости.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Благодарим </a:t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активное участие!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3140968"/>
            <a:ext cx="77724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Напишите, пожалуйста, </a:t>
            </a:r>
          </a:p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 мнение о круглом столе.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1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289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Воспитание – это воздействие или взаимодействие?</vt:lpstr>
      <vt:lpstr>МОДЕЛЬ ВОСПИТАНИЯ</vt:lpstr>
      <vt:lpstr>1. Наше детство - корень</vt:lpstr>
      <vt:lpstr>2. Стержень воспитания - стебель (малина)</vt:lpstr>
      <vt:lpstr>3. Правила воспитания  по А.С. Макаренко – листья (черника)</vt:lpstr>
      <vt:lpstr>4. Методы воспитания – цветы                                                    (ежевика)</vt:lpstr>
      <vt:lpstr>5. Поведение детей – ягода (клубника)</vt:lpstr>
      <vt:lpstr>Благодарим  за активное участие!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– это воздействие или взаимодействие?</dc:title>
  <dc:creator>МКДОУ №190</dc:creator>
  <cp:lastModifiedBy>admin</cp:lastModifiedBy>
  <cp:revision>29</cp:revision>
  <dcterms:created xsi:type="dcterms:W3CDTF">2016-10-05T11:21:15Z</dcterms:created>
  <dcterms:modified xsi:type="dcterms:W3CDTF">2016-10-14T14:25:05Z</dcterms:modified>
</cp:coreProperties>
</file>