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3"/>
  </p:notesMasterIdLst>
  <p:sldIdLst>
    <p:sldId id="256" r:id="rId2"/>
    <p:sldId id="267" r:id="rId3"/>
    <p:sldId id="257" r:id="rId4"/>
    <p:sldId id="259" r:id="rId5"/>
    <p:sldId id="260" r:id="rId6"/>
    <p:sldId id="269" r:id="rId7"/>
    <p:sldId id="270" r:id="rId8"/>
    <p:sldId id="262" r:id="rId9"/>
    <p:sldId id="279" r:id="rId10"/>
    <p:sldId id="271" r:id="rId11"/>
    <p:sldId id="276" r:id="rId12"/>
    <p:sldId id="273" r:id="rId13"/>
    <p:sldId id="265" r:id="rId14"/>
    <p:sldId id="266" r:id="rId15"/>
    <p:sldId id="268" r:id="rId16"/>
    <p:sldId id="272" r:id="rId17"/>
    <p:sldId id="263" r:id="rId18"/>
    <p:sldId id="280" r:id="rId19"/>
    <p:sldId id="282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2F8FC"/>
    <a:srgbClr val="180DF3"/>
    <a:srgbClr val="FFFF00"/>
    <a:srgbClr val="663300"/>
    <a:srgbClr val="FF9900"/>
    <a:srgbClr val="FF6600"/>
    <a:srgbClr val="A4A6FA"/>
    <a:srgbClr val="A3FBBA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23" d="100"/>
          <a:sy n="123" d="100"/>
        </p:scale>
        <p:origin x="-79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AD618-6127-4104-B23A-6BF9F74494D6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16100-CD55-4A1D-9398-CCC40B6B4F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5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7E2DCA-B398-457B-97C0-2979E01441E4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30EE8-701E-4C9E-A474-33A598DD1F7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571481"/>
            <a:ext cx="60722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/>
                <a:cs typeface="Times New Roman"/>
              </a:rPr>
              <a:t>«Сказка об Иване Царевиче </a:t>
            </a:r>
          </a:p>
          <a:p>
            <a:pPr algn="ctr"/>
            <a:r>
              <a:rPr lang="ru-RU" sz="7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/>
                <a:cs typeface="Times New Roman"/>
              </a:rPr>
              <a:t>и Василисе Прекрасной»</a:t>
            </a:r>
            <a:endParaRPr lang="ru-RU" sz="7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00240"/>
            <a:ext cx="89297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Путь выбрали правильный, но до дворца еще нужно дойти. На пути река, мост через которую разведен. Чтобы свести мост, надо упростить выражения.</a:t>
            </a:r>
            <a:endParaRPr lang="ru-RU" sz="32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5000"/>
              <a:defRPr/>
            </a:pPr>
            <a:r>
              <a:rPr lang="ru-RU" sz="5400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Упростите выражения: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5000"/>
              <a:defRPr/>
            </a:pP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5</a:t>
            </a:r>
            <a:r>
              <a:rPr lang="ru-RU" sz="5400" b="1" i="1" dirty="0" smtClean="0">
                <a:solidFill>
                  <a:srgbClr val="00002A"/>
                </a:solidFill>
                <a:latin typeface="Century Schoolbook" pitchFamily="18" charset="0"/>
              </a:rPr>
              <a:t>х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+ 4</a:t>
            </a:r>
            <a:r>
              <a:rPr lang="ru-RU" sz="5400" b="1" i="1" dirty="0" smtClean="0">
                <a:solidFill>
                  <a:srgbClr val="00002A"/>
                </a:solidFill>
                <a:latin typeface="Century Schoolbook" pitchFamily="18" charset="0"/>
              </a:rPr>
              <a:t>х 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+ </a:t>
            </a:r>
            <a:r>
              <a:rPr lang="ru-RU" sz="5400" b="1" i="1" dirty="0" err="1" smtClean="0">
                <a:solidFill>
                  <a:srgbClr val="00002A"/>
                </a:solidFill>
                <a:latin typeface="Century Schoolbook" pitchFamily="18" charset="0"/>
              </a:rPr>
              <a:t>х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=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5000"/>
              <a:defRPr/>
            </a:pP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25</a:t>
            </a:r>
            <a:r>
              <a:rPr lang="ru-RU" sz="5400" b="1" i="1" dirty="0" smtClean="0">
                <a:solidFill>
                  <a:srgbClr val="00002A"/>
                </a:solidFill>
                <a:latin typeface="Century Schoolbook" pitchFamily="18" charset="0"/>
              </a:rPr>
              <a:t>у 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– 20</a:t>
            </a:r>
            <a:r>
              <a:rPr lang="ru-RU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у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– 4</a:t>
            </a:r>
            <a:r>
              <a:rPr lang="ru-RU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у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=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5000"/>
              <a:defRPr/>
            </a:pP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13</a:t>
            </a:r>
            <a:r>
              <a:rPr lang="en-US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n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+ 7</a:t>
            </a:r>
            <a:r>
              <a:rPr lang="en-US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n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– 11</a:t>
            </a:r>
            <a:r>
              <a:rPr lang="en-US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n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= 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5000"/>
              <a:defRPr/>
            </a:pP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15 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sym typeface="Symbol" pitchFamily="18" charset="2"/>
              </a:rPr>
              <a:t>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en-US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k</a:t>
            </a:r>
            <a:r>
              <a:rPr lang="en-US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sym typeface="Symbol" pitchFamily="18" charset="2"/>
              </a:rPr>
              <a:t></a:t>
            </a:r>
            <a:r>
              <a:rPr lang="ru-RU" sz="5400" b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4 =</a:t>
            </a:r>
            <a:endParaRPr lang="ru-RU" sz="5400" b="1" dirty="0">
              <a:solidFill>
                <a:srgbClr val="00002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578" y="1357298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10</a:t>
            </a:r>
            <a:r>
              <a:rPr lang="ru-RU" sz="5400" b="1" i="1" dirty="0" smtClean="0">
                <a:solidFill>
                  <a:srgbClr val="00002A"/>
                </a:solidFill>
                <a:latin typeface="Century Schoolbook" pitchFamily="18" charset="0"/>
              </a:rPr>
              <a:t>х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86644" y="2500306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у</a:t>
            </a:r>
            <a:endParaRPr lang="ru-RU" sz="5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358082" y="3643314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9</a:t>
            </a:r>
            <a:r>
              <a:rPr lang="en-US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n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4857760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60</a:t>
            </a:r>
            <a:r>
              <a:rPr lang="en-US" sz="5400" b="1" i="1" dirty="0" smtClean="0">
                <a:solidFill>
                  <a:srgbClr val="00002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k</a:t>
            </a:r>
            <a:endParaRPr lang="ru-RU" sz="54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62150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И это препятствие преодолели. Уже виден сказочный поезд, но путь закрыт. Надо  решить примеры, применяя рациональные приёмы счёта. </a:t>
            </a:r>
            <a:endParaRPr lang="ru-RU" sz="4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214422"/>
            <a:ext cx="9001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</a:rPr>
              <a:t>127 + 38 + 73 =           168 + 25+ 32=</a:t>
            </a:r>
          </a:p>
          <a:p>
            <a:pPr marL="342900" indent="-342900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</a:rPr>
              <a:t>251 +185 – 51 =           362 +114 − 62=</a:t>
            </a:r>
          </a:p>
          <a:p>
            <a:pPr marL="342900" indent="-342900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</a:rPr>
              <a:t>4 ∙ 27 ∙ 25 =                  25 ∙ 81 ∙ 4 =</a:t>
            </a:r>
          </a:p>
          <a:p>
            <a:pPr marL="342900" indent="-342900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</a:rPr>
              <a:t>50 ∙ 34 ∙ 2 =                  2 ∙ 63 ∙ 50 =</a:t>
            </a:r>
          </a:p>
          <a:p>
            <a:pPr marL="342900" indent="-342900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</a:rPr>
              <a:t>69∙87+31∙87 =              48∙73+48∙27=</a:t>
            </a:r>
          </a:p>
          <a:p>
            <a:pPr marL="342900" indent="-342900"/>
            <a:endParaRPr lang="ru-RU" dirty="0" smtClean="0">
              <a:latin typeface="Century Schoolbook" pitchFamily="18" charset="0"/>
            </a:endParaRPr>
          </a:p>
          <a:p>
            <a:pPr marL="342900" indent="-342900"/>
            <a:endParaRPr lang="ru-RU" dirty="0">
              <a:latin typeface="Century Schoolboo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992" y="121442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238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178592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385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228599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2700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285749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3400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40" y="342900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8700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50004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Вариант 1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500042"/>
            <a:ext cx="2481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Вариант 2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9586" y="1214422"/>
            <a:ext cx="978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225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5847" y="1785926"/>
            <a:ext cx="978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414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58082" y="2285992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8100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8082" y="285749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6300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15272" y="3429000"/>
            <a:ext cx="1242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180DF3"/>
                </a:solidFill>
              </a:rPr>
              <a:t>4800</a:t>
            </a:r>
            <a:endParaRPr lang="ru-RU" sz="3600" b="1" dirty="0">
              <a:solidFill>
                <a:srgbClr val="180DF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44" y="4643446"/>
            <a:ext cx="75724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</a:rPr>
              <a:t>5 правильных ответов  -  оценка 5</a:t>
            </a:r>
          </a:p>
          <a:p>
            <a:r>
              <a:rPr lang="ru-RU" sz="2800" dirty="0" smtClean="0">
                <a:solidFill>
                  <a:srgbClr val="008000"/>
                </a:solidFill>
              </a:rPr>
              <a:t>4 правильных ответов  -  оценка 4</a:t>
            </a:r>
          </a:p>
          <a:p>
            <a:r>
              <a:rPr lang="ru-RU" sz="2800" dirty="0" smtClean="0">
                <a:solidFill>
                  <a:srgbClr val="008000"/>
                </a:solidFill>
              </a:rPr>
              <a:t>3 правильных ответов  -  оценка 3</a:t>
            </a:r>
          </a:p>
          <a:p>
            <a:r>
              <a:rPr lang="ru-RU" sz="2800" dirty="0" smtClean="0">
                <a:solidFill>
                  <a:srgbClr val="008000"/>
                </a:solidFill>
              </a:rPr>
              <a:t>меньше 3 правильных ответов  - оценка 2</a:t>
            </a:r>
            <a:endParaRPr lang="ru-RU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04"/>
          <p:cNvGrpSpPr>
            <a:grpSpLocks/>
          </p:cNvGrpSpPr>
          <p:nvPr/>
        </p:nvGrpSpPr>
        <p:grpSpPr bwMode="auto">
          <a:xfrm rot="21426562" flipH="1">
            <a:off x="664283" y="3927345"/>
            <a:ext cx="8458200" cy="1066800"/>
            <a:chOff x="96" y="3024"/>
            <a:chExt cx="6240" cy="816"/>
          </a:xfrm>
        </p:grpSpPr>
        <p:grpSp>
          <p:nvGrpSpPr>
            <p:cNvPr id="3" name="Group 1405"/>
            <p:cNvGrpSpPr>
              <a:grpSpLocks/>
            </p:cNvGrpSpPr>
            <p:nvPr/>
          </p:nvGrpSpPr>
          <p:grpSpPr bwMode="auto">
            <a:xfrm>
              <a:off x="96" y="3118"/>
              <a:ext cx="4890" cy="719"/>
              <a:chOff x="336" y="2926"/>
              <a:chExt cx="4890" cy="719"/>
            </a:xfrm>
          </p:grpSpPr>
          <p:grpSp>
            <p:nvGrpSpPr>
              <p:cNvPr id="178" name="Group 1406"/>
              <p:cNvGrpSpPr>
                <a:grpSpLocks/>
              </p:cNvGrpSpPr>
              <p:nvPr/>
            </p:nvGrpSpPr>
            <p:grpSpPr bwMode="auto">
              <a:xfrm>
                <a:off x="336" y="2926"/>
                <a:ext cx="2490" cy="719"/>
                <a:chOff x="-48" y="1920"/>
                <a:chExt cx="4283" cy="1152"/>
              </a:xfrm>
            </p:grpSpPr>
            <p:grpSp>
              <p:nvGrpSpPr>
                <p:cNvPr id="383" name="Group 1407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3" cy="285"/>
                  <a:chOff x="0" y="2496"/>
                  <a:chExt cx="304" cy="285"/>
                </a:xfrm>
              </p:grpSpPr>
              <p:sp>
                <p:nvSpPr>
                  <p:cNvPr id="584" name="Line 140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5" name="Freeform 140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84" name="Group 1410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582" name="Line 1411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" name="Freeform 1412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85" name="Group 1413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486" name="Group 141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572" name="Group 1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576" name="Group 14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580" name="Oval 14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1" name="Oval 14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577" name="Group 14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578" name="Oval 14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9" name="Oval 14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573" name="Group 1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574" name="Freeform 14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75" name="Freeform 14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87" name="Group 142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562" name="Group 14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566" name="Group 14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570" name="Oval 14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1" name="Oval 14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567" name="Group 14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568" name="Oval 14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69" name="Oval 14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563" name="Group 14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64" name="Freeform 14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65" name="Freeform 14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88" name="Group 143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556" name="Group 14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560" name="Oval 14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61" name="Oval 14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57" name="Group 14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558" name="Oval 14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59" name="Oval 14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89" name="Group 144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554" name="Freeform 144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5" name="Freeform 144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0" name="Group 144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552" name="Oval 1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" name="Oval 1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1" name="Group 144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550" name="Oval 1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" name="Oval 1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" name="Group 1452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548" name="Oval 1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9" name="Oval 1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3" name="Group 145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546" name="Oval 1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" name="Oval 1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4" name="Group 1458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544" name="Freeform 145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" name="Freeform 146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5" name="Group 146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538" name="Group 14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42" name="Oval 14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43" name="Oval 14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39" name="Group 14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40" name="Oval 1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41" name="Oval 1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96" name="Group 146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36" name="Freeform 146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7" name="Freeform 14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7" name="Group 147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534" name="Oval 1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" name="Oval 1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8" name="Group 147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32" name="Oval 1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" name="Oval 1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9" name="Group 1477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530" name="Oval 1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" name="Oval 1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0" name="Group 148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28" name="Oval 1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" name="Oval 1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1" name="Group 1483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526" name="Freeform 148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" name="Freeform 14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02" name="Freeform 1486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03" name="Group 1487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524" name="Line 1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" name="Freeform 148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04" name="Freeform 1490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05" name="Group 1491"/>
                  <p:cNvGrpSpPr>
                    <a:grpSpLocks/>
                  </p:cNvGrpSpPr>
                  <p:nvPr/>
                </p:nvGrpSpPr>
                <p:grpSpPr bwMode="auto">
                  <a:xfrm>
                    <a:off x="335" y="2280"/>
                    <a:ext cx="1625" cy="235"/>
                    <a:chOff x="1088" y="2880"/>
                    <a:chExt cx="444" cy="64"/>
                  </a:xfrm>
                </p:grpSpPr>
                <p:sp>
                  <p:nvSpPr>
                    <p:cNvPr id="516" name="Rectangle 1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" name="Rectangle 1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" name="Rectangle 1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" name="Rectangle 1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0" name="Rectangle 1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" name="Rectangle 1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" name="Rectangle 1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" name="Rectangle 1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6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514" name="Oval 1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" name="Freeform 1502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07" name="Freeform 1503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08" name="Freeform 1504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09" name="Group 1505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512" name="Oval 1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3" name="Freeform 1507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0" name="Freeform 1508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1" name="Freeform 1509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86" name="Group 1510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390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476" name="Group 15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480" name="Group 15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484" name="Oval 15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85" name="Oval 15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481" name="Group 15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482" name="Oval 15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83" name="Oval 15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477" name="Group 15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478" name="Freeform 15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79" name="Freeform 15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91" name="Group 152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466" name="Group 15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470" name="Group 15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474" name="Oval 15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75" name="Oval 15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471" name="Group 15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472" name="Oval 15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73" name="Oval 15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467" name="Group 15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468" name="Freeform 15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69" name="Freeform 1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92" name="Group 153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460" name="Group 15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464" name="Oval 15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65" name="Oval 15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461" name="Group 15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462" name="Oval 15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63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93" name="Group 154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58" name="Freeform 154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" name="Freeform 154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4" name="Group 154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456" name="Oval 1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" name="Oval 1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5" name="Group 154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54" name="Oval 1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" name="Oval 1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6" name="Group 1549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452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" name="Oval 1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7" name="Group 155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50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" name="Oval 1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8" name="Group 155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448" name="Freeform 155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" name="Freeform 155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9" name="Group 155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442" name="Group 15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446" name="Oval 15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47" name="Oval 15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443" name="Group 15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444" name="Oval 15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45" name="Oval 15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400" name="Group 156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40" name="Freeform 156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" name="Freeform 156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1" name="Group 156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438" name="Oval 1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" name="Oval 1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2" name="Group 157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36" name="Oval 1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" name="Oval 1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3" name="Group 1574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434" name="Oval 1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5" name="Oval 1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4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32" name="Oval 1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" name="Oval 1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5" name="Group 158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430" name="Freeform 158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" name="Freeform 158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06" name="Freeform 1583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07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428" name="Line 15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9" name="Freeform 158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08" name="Freeform 1587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09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35" y="2280"/>
                    <a:ext cx="1625" cy="235"/>
                    <a:chOff x="1088" y="2880"/>
                    <a:chExt cx="444" cy="64"/>
                  </a:xfrm>
                </p:grpSpPr>
                <p:sp>
                  <p:nvSpPr>
                    <p:cNvPr id="420" name="Rectangle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" name="Rectangle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" name="Rectangle 1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3" name="Rectangle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" name="Rectangle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" name="Rectangle 1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" name="Rectangle 1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" name="Rectangle 1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0" name="Group 1597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418" name="Oval 1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" name="Freeform 1599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1" name="Freeform 1600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2" name="Freeform 1601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13" name="Group 1602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416" name="Oval 1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7" name="Freeform 1604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4" name="Freeform 1605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5" name="Freeform 1606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87" name="Group 1607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388" name="Line 160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89" name="Freeform 160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79" name="Group 1610"/>
              <p:cNvGrpSpPr>
                <a:grpSpLocks/>
              </p:cNvGrpSpPr>
              <p:nvPr/>
            </p:nvGrpSpPr>
            <p:grpSpPr bwMode="auto">
              <a:xfrm>
                <a:off x="2736" y="2926"/>
                <a:ext cx="2490" cy="719"/>
                <a:chOff x="-48" y="1920"/>
                <a:chExt cx="4283" cy="1152"/>
              </a:xfrm>
            </p:grpSpPr>
            <p:grpSp>
              <p:nvGrpSpPr>
                <p:cNvPr id="180" name="Group 1611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3" cy="285"/>
                  <a:chOff x="0" y="2496"/>
                  <a:chExt cx="304" cy="285"/>
                </a:xfrm>
              </p:grpSpPr>
              <p:sp>
                <p:nvSpPr>
                  <p:cNvPr id="381" name="Line 161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82" name="Freeform 161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1" name="Group 1614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379" name="Line 161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80" name="Freeform 161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2" name="Group 1617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283" name="Group 1618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369" name="Group 16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373" name="Group 16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377" name="Oval 16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78" name="Oval 16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374" name="Group 16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375" name="Oval 16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76" name="Oval 16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370" name="Group 16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371" name="Freeform 16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72" name="Freeform 16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4" name="Group 162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359" name="Group 16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363" name="Group 16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367" name="Oval 16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68" name="Oval 16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364" name="Group 16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365" name="Oval 16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66" name="Oval 16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360" name="Group 16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361" name="Freeform 16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62" name="Freeform 16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5" name="Group 164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353" name="Group 16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357" name="Oval 16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8" name="Oval 16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354" name="Group 16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355" name="Oval 16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56" name="Oval 16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86" name="Group 164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51" name="Freeform 164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2" name="Freeform 164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" name="Group 165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349" name="Oval 16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0" name="Oval 16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" name="Group 165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47" name="Oval 16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8" name="Oval 16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9" name="Group 165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345" name="Oval 1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6" name="Oval 1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" name="Group 165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43" name="Oval 1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4" name="Oval 1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1" name="Group 166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341" name="Freeform 166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42" name="Freeform 166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2" name="Group 166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335" name="Group 16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339" name="Oval 16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40" name="Oval 16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336" name="Group 16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337" name="Oval 16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338" name="Oval 16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93" name="Group 167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33" name="Freeform 167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4" name="Freeform 167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4" name="Group 167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331" name="Oval 16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2" name="Oval 16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5" name="Group 167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29" name="Oval 16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0" name="Oval 16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6" name="Group 168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327" name="Oval 16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8" name="Oval 16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" name="Group 168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25" name="Oval 16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6" name="Oval 16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" name="Group 168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323" name="Freeform 168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4" name="Freeform 168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9" name="Freeform 1690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00" name="Group 1691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321" name="Line 16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2" name="Freeform 169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1" name="Freeform 1694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02" name="Group 1695"/>
                  <p:cNvGrpSpPr>
                    <a:grpSpLocks/>
                  </p:cNvGrpSpPr>
                  <p:nvPr/>
                </p:nvGrpSpPr>
                <p:grpSpPr bwMode="auto">
                  <a:xfrm>
                    <a:off x="335" y="2280"/>
                    <a:ext cx="1625" cy="235"/>
                    <a:chOff x="1088" y="2880"/>
                    <a:chExt cx="444" cy="64"/>
                  </a:xfrm>
                </p:grpSpPr>
                <p:sp>
                  <p:nvSpPr>
                    <p:cNvPr id="313" name="Rectangle 16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4" name="Rectangle 16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5" name="Rectangle 16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6" name="Rectangle 16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" name="Rectangle 17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8" name="Rectangle 17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9" name="Rectangle 17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0" name="Rectangle 17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3" name="Group 1704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311" name="Oval 17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" name="Freeform 1706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4" name="Freeform 1707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5" name="Freeform 1708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06" name="Group 1709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309" name="Oval 17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0" name="Freeform 1711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7" name="Freeform 1712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8" name="Freeform 1713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3" name="Group 1714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87" name="Group 1715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273" name="Group 17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277" name="Group 17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281" name="Oval 17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82" name="Oval 17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78" name="Group 17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279" name="Oval 17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80" name="Oval 17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74" name="Group 17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275" name="Freeform 17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76" name="Freeform 17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88" name="Group 172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263" name="Group 17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267" name="Group 17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271" name="Oval 17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72" name="Oval 17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68" name="Group 17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269" name="Oval 17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70" name="Oval 17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64" name="Group 17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65" name="Freeform 17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6" name="Freeform 17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89" name="Group 173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257" name="Group 17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261" name="Oval 17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2" name="Oval 17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58" name="Group 17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259" name="Oval 17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60" name="Oval 17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90" name="Group 174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255" name="Freeform 174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" name="Freeform 174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1" name="Group 174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253" name="Oval 17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4" name="Oval 17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2" name="Group 175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251" name="Oval 17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2" name="Oval 17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3" name="Group 175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249" name="Oval 17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0" name="Oval 17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4" name="Group 175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247" name="Oval 17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8" name="Oval 1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5" name="Group 175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245" name="Freeform 176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6" name="Freeform 176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6" name="Group 176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239" name="Group 17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43" name="Oval 17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4" name="Oval 17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40" name="Group 17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41" name="Oval 17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2" name="Oval 17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97" name="Group 176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237" name="Freeform 17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8" name="Freeform 17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8" name="Group 177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235" name="Oval 17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6" name="Oval 17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9" name="Group 177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233" name="Oval 17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4" name="Oval 17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0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231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2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1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229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0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2" name="Group 178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227" name="Freeform 17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8" name="Freeform 17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3" name="Freeform 1787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4" name="Group 1788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225" name="Line 1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6" name="Freeform 179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5" name="Freeform 1791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6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335" y="2280"/>
                    <a:ext cx="1625" cy="235"/>
                    <a:chOff x="1088" y="2880"/>
                    <a:chExt cx="444" cy="64"/>
                  </a:xfrm>
                </p:grpSpPr>
                <p:sp>
                  <p:nvSpPr>
                    <p:cNvPr id="217" name="Rectangle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8" name="Rectangle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9" name="Rectangle 17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0" name="Rectangle 17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1" name="Rectangle 17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2" name="Rectangle 17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3" name="Rectangle 17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4" name="Rectangle 18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7" name="Group 1801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215" name="Oval 18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" name="Freeform 1803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8" name="Freeform 1804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" name="Freeform 1805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0" name="Group 1806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213" name="Oval 1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" name="Freeform 1808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11" name="Freeform 1809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" name="Freeform 1810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" name="Group 1811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85" name="Line 181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" name="Freeform 181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" name="Group 1814"/>
            <p:cNvGrpSpPr>
              <a:grpSpLocks/>
            </p:cNvGrpSpPr>
            <p:nvPr/>
          </p:nvGrpSpPr>
          <p:grpSpPr bwMode="auto">
            <a:xfrm>
              <a:off x="4943" y="3025"/>
              <a:ext cx="1382" cy="817"/>
              <a:chOff x="723" y="872"/>
              <a:chExt cx="2374" cy="1386"/>
            </a:xfrm>
          </p:grpSpPr>
          <p:grpSp>
            <p:nvGrpSpPr>
              <p:cNvPr id="5" name="Group 1815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42" name="Group 181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8" name="Group 181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72" name="Group 18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76" name="Oval 18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77" name="Oval 18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73" name="Group 18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74" name="Oval 18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75" name="Oval 18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69" name="Group 182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70" name="Freeform 182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1" name="Freeform 182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3" name="Group 182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2" name="Group 182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6" name="Oval 1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7" name="Oval 1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3" name="Group 183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4" name="Oval 18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" name="Oval 18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4" name="Group 183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0" name="Freeform 183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" name="Freeform 183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5" name="Group 183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58" name="Oval 183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" name="Oval 183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6" name="Group 184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6" name="Oval 184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" name="Oval 184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" name="Group 184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54" name="Oval 184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" name="Oval 184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8" name="Group 18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2" name="Oval 184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3" name="Oval 184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9" name="Group 184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50" name="Freeform 185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1" name="Freeform 185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" name="Group 1852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06" name="Group 18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2" name="Group 18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36" name="Group 18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40" name="Oval 18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41" name="Oval 1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7" name="Group 18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8" name="Oval 1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9" name="Oval 1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3" name="Group 186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4" name="Freeform 186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" name="Freeform 18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7" name="Group 18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6" name="Group 186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30" name="Oval 18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1" name="Oval 18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7" name="Group 186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8" name="Oval 1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9" name="Oval 1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8" name="Group 18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" name="Freeform 187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" name="Freeform 18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" name="Group 18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2" name="Oval 18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" name="Oval 18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0" name="Group 18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0" name="Oval 18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" name="Oval 18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" name="Group 18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8" name="Oval 188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9" name="Oval 18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" name="Group 18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6" name="Oval 188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7" name="Oval 18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" name="Group 18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4" name="Freeform 188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5" name="Freeform 18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" name="Group 1889"/>
              <p:cNvGrpSpPr>
                <a:grpSpLocks/>
              </p:cNvGrpSpPr>
              <p:nvPr/>
            </p:nvGrpSpPr>
            <p:grpSpPr bwMode="auto">
              <a:xfrm>
                <a:off x="2793" y="1608"/>
                <a:ext cx="304" cy="321"/>
                <a:chOff x="0" y="2496"/>
                <a:chExt cx="304" cy="285"/>
              </a:xfrm>
            </p:grpSpPr>
            <p:sp>
              <p:nvSpPr>
                <p:cNvPr id="104" name="Line 189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Freeform 189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892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68" name="Group 189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4" name="Group 189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98" name="Group 18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2" name="Oval 1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3" name="Oval 18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9" name="Group 18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0" name="Oval 1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1" name="Oval 19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" name="Group 190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6" name="Freeform 190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" name="Freeform 190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9" name="Group 190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88" name="Group 190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92" name="Oval 1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" name="Oval 1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9" name="Group 190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0" name="Oval 19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1" name="Oval 19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70" name="Group 191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6" name="Freeform 191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7" name="Freeform 191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1" name="Group 191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84" name="Oval 191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5" name="Oval 191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" name="Group 191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2" name="Oval 191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" name="Oval 191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3" name="Group 192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80" name="Oval 192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" name="Oval 192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4" name="Group 192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78" name="Oval 192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9" name="Oval 192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5" name="Group 192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76" name="Freeform 192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7" name="Freeform 192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1929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32" name="Group 193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8" name="Group 193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62" name="Group 19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6" name="Oval 19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7" name="Oval 19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3" name="Group 19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4" name="Oval 19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5" name="Oval 1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9" name="Group 193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0" name="Freeform 193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" name="Freeform 194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3" name="Group 194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" name="Group 194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6" name="Oval 19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" name="Oval 19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" name="Group 194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4" name="Oval 19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" name="Oval 19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4" name="Group 194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0" name="Freeform 194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" name="Freeform 195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5" name="Group 195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48" name="Oval 195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9" name="Oval 195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6" name="Group 19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46" name="Oval 195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" name="Oval 195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7" name="Group 19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44" name="Oval 19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" name="Oval 19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8" name="Group 19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42" name="Oval 19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3" name="Oval 19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9" name="Group 19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40" name="Freeform 196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" name="Freeform 196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" name="Freeform 1966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1967"/>
              <p:cNvGrpSpPr>
                <a:grpSpLocks/>
              </p:cNvGrpSpPr>
              <p:nvPr/>
            </p:nvGrpSpPr>
            <p:grpSpPr bwMode="auto">
              <a:xfrm>
                <a:off x="723" y="1608"/>
                <a:ext cx="304" cy="321"/>
                <a:chOff x="0" y="2496"/>
                <a:chExt cx="304" cy="285"/>
              </a:xfrm>
            </p:grpSpPr>
            <p:sp>
              <p:nvSpPr>
                <p:cNvPr id="30" name="Line 1968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1969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" name="Freeform 1970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Rectangle 1971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Rectangle 1972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Rectangle 1973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6" name="Group 1974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28" name="Oval 197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Freeform 197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" name="Freeform 1977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978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" name="Group 1979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26" name="Oval 198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Freeform 198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" name="Freeform 1982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983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1984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Rectangle 1985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Freeform 1986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Rectangle 1987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21" name="TextBox 620"/>
          <p:cNvSpPr txBox="1"/>
          <p:nvPr/>
        </p:nvSpPr>
        <p:spPr>
          <a:xfrm>
            <a:off x="428596" y="28572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entury Schoolbook" pitchFamily="18" charset="0"/>
              </a:rPr>
              <a:t>Сели сказочные герои Иван Царевич и Василиса Премудрая в поезд. Поезд ехал 4 часа . После того как он проедет еще 6 км, его путь станет равным 342 км. С какой скоростью ехал поезд?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622" name="7-конечная звезда 621"/>
          <p:cNvSpPr/>
          <p:nvPr/>
        </p:nvSpPr>
        <p:spPr>
          <a:xfrm>
            <a:off x="2928926" y="5000636"/>
            <a:ext cx="3357586" cy="1643074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84 км/ч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24" name="Прямая соединительная линия 623"/>
          <p:cNvCxnSpPr/>
          <p:nvPr/>
        </p:nvCxnSpPr>
        <p:spPr>
          <a:xfrm>
            <a:off x="571472" y="1857364"/>
            <a:ext cx="8143932" cy="158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5" name="Line 28"/>
          <p:cNvSpPr>
            <a:spLocks noChangeShapeType="1"/>
          </p:cNvSpPr>
          <p:nvPr/>
        </p:nvSpPr>
        <p:spPr bwMode="auto">
          <a:xfrm>
            <a:off x="6357950" y="21429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7" name="Group 17"/>
          <p:cNvGrpSpPr>
            <a:grpSpLocks/>
          </p:cNvGrpSpPr>
          <p:nvPr/>
        </p:nvGrpSpPr>
        <p:grpSpPr bwMode="auto">
          <a:xfrm>
            <a:off x="6072198" y="1285860"/>
            <a:ext cx="633413" cy="685800"/>
            <a:chOff x="2464" y="3024"/>
            <a:chExt cx="399" cy="432"/>
          </a:xfrm>
        </p:grpSpPr>
        <p:grpSp>
          <p:nvGrpSpPr>
            <p:cNvPr id="628" name="Group 18"/>
            <p:cNvGrpSpPr>
              <a:grpSpLocks/>
            </p:cNvGrpSpPr>
            <p:nvPr/>
          </p:nvGrpSpPr>
          <p:grpSpPr bwMode="auto">
            <a:xfrm>
              <a:off x="2464" y="3262"/>
              <a:ext cx="336" cy="142"/>
              <a:chOff x="1792" y="4000"/>
              <a:chExt cx="352" cy="160"/>
            </a:xfrm>
          </p:grpSpPr>
          <p:sp>
            <p:nvSpPr>
              <p:cNvPr id="630" name="Oval 1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1" name="Oval 2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2" name="Oval 2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29" name="Freeform 22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3" name="Freeform 26"/>
          <p:cNvSpPr>
            <a:spLocks/>
          </p:cNvSpPr>
          <p:nvPr/>
        </p:nvSpPr>
        <p:spPr bwMode="auto">
          <a:xfrm>
            <a:off x="8715404" y="0"/>
            <a:ext cx="7937" cy="1890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191"/>
              </a:cxn>
            </a:cxnLst>
            <a:rect l="0" t="0" r="r" b="b"/>
            <a:pathLst>
              <a:path w="5" h="1191">
                <a:moveTo>
                  <a:pt x="0" y="0"/>
                </a:moveTo>
                <a:lnTo>
                  <a:pt x="5" y="119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4" name="Freeform 26"/>
          <p:cNvSpPr>
            <a:spLocks/>
          </p:cNvSpPr>
          <p:nvPr/>
        </p:nvSpPr>
        <p:spPr bwMode="auto">
          <a:xfrm>
            <a:off x="571472" y="0"/>
            <a:ext cx="7937" cy="1890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191"/>
              </a:cxn>
            </a:cxnLst>
            <a:rect l="0" t="0" r="r" b="b"/>
            <a:pathLst>
              <a:path w="5" h="1191">
                <a:moveTo>
                  <a:pt x="0" y="0"/>
                </a:moveTo>
                <a:lnTo>
                  <a:pt x="5" y="119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" name="AutoShape 23"/>
          <p:cNvSpPr>
            <a:spLocks/>
          </p:cNvSpPr>
          <p:nvPr/>
        </p:nvSpPr>
        <p:spPr bwMode="auto">
          <a:xfrm rot="16200000">
            <a:off x="4381474" y="-1595448"/>
            <a:ext cx="441325" cy="8061329"/>
          </a:xfrm>
          <a:prstGeom prst="leftBrace">
            <a:avLst>
              <a:gd name="adj1" fmla="val 142776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6" name="Text Box 25"/>
          <p:cNvSpPr txBox="1">
            <a:spLocks noChangeArrowheads="1"/>
          </p:cNvSpPr>
          <p:nvPr/>
        </p:nvSpPr>
        <p:spPr bwMode="auto">
          <a:xfrm>
            <a:off x="4000496" y="2857496"/>
            <a:ext cx="1391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</a:rPr>
              <a:t>342 </a:t>
            </a:r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</a:rPr>
              <a:t>км</a:t>
            </a:r>
          </a:p>
        </p:txBody>
      </p:sp>
      <p:sp>
        <p:nvSpPr>
          <p:cNvPr id="638" name="Freeform 30"/>
          <p:cNvSpPr>
            <a:spLocks/>
          </p:cNvSpPr>
          <p:nvPr/>
        </p:nvSpPr>
        <p:spPr bwMode="auto">
          <a:xfrm>
            <a:off x="571472" y="1285859"/>
            <a:ext cx="5786478" cy="45719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029" y="0"/>
              </a:cxn>
            </a:cxnLst>
            <a:rect l="0" t="0" r="r" b="b"/>
            <a:pathLst>
              <a:path w="2029" h="11">
                <a:moveTo>
                  <a:pt x="0" y="11"/>
                </a:moveTo>
                <a:lnTo>
                  <a:pt x="2029" y="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0" name="Text Box 32"/>
          <p:cNvSpPr txBox="1">
            <a:spLocks noChangeArrowheads="1"/>
          </p:cNvSpPr>
          <p:nvPr/>
        </p:nvSpPr>
        <p:spPr bwMode="auto">
          <a:xfrm>
            <a:off x="2357422" y="785794"/>
            <a:ext cx="7072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4 </a:t>
            </a:r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ч</a:t>
            </a:r>
          </a:p>
        </p:txBody>
      </p:sp>
      <p:sp>
        <p:nvSpPr>
          <p:cNvPr id="641" name="AutoShape 34"/>
          <p:cNvSpPr>
            <a:spLocks/>
          </p:cNvSpPr>
          <p:nvPr/>
        </p:nvSpPr>
        <p:spPr bwMode="auto">
          <a:xfrm rot="5408298" flipV="1">
            <a:off x="7284689" y="148257"/>
            <a:ext cx="504825" cy="2357090"/>
          </a:xfrm>
          <a:prstGeom prst="leftBrace">
            <a:avLst>
              <a:gd name="adj1" fmla="val 30896"/>
              <a:gd name="adj2" fmla="val 50000"/>
            </a:avLst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42" name="Прямоугольник 641"/>
          <p:cNvSpPr/>
          <p:nvPr/>
        </p:nvSpPr>
        <p:spPr>
          <a:xfrm>
            <a:off x="7286644" y="500042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6 км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639" name="Стрелка вправо 638">
            <a:hlinkClick r:id="rId2" action="ppaction://hlinksldjump"/>
          </p:cNvPr>
          <p:cNvSpPr/>
          <p:nvPr/>
        </p:nvSpPr>
        <p:spPr>
          <a:xfrm>
            <a:off x="8215338" y="6143644"/>
            <a:ext cx="549780" cy="357190"/>
          </a:xfrm>
          <a:prstGeom prst="rightArrow">
            <a:avLst/>
          </a:prstGeom>
          <a:solidFill>
            <a:srgbClr val="A2F8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36 0.03843 L -0.58993 0.03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10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" grpId="0"/>
      <p:bldP spid="622" grpId="0" animBg="1"/>
      <p:bldP spid="625" grpId="0" animBg="1"/>
      <p:bldP spid="633" grpId="0" animBg="1"/>
      <p:bldP spid="634" grpId="0" animBg="1"/>
      <p:bldP spid="635" grpId="0" animBg="1"/>
      <p:bldP spid="636" grpId="0"/>
      <p:bldP spid="638" grpId="0" animBg="1"/>
      <p:bldP spid="640" grpId="0"/>
      <p:bldP spid="641" grpId="0" animBg="1"/>
      <p:bldP spid="6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Впереди сказочный лес, 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Он полон загадок и чудес.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Змей Горыныч его сторожит</a:t>
            </a:r>
          </a:p>
          <a:p>
            <a:pPr algn="ctr"/>
            <a:r>
              <a:rPr lang="ru-RU" sz="4000" dirty="0" smtClean="0">
                <a:latin typeface="Bookman Old Style" pitchFamily="18" charset="0"/>
              </a:rPr>
              <a:t>И тайны никому не говорит.</a:t>
            </a:r>
            <a:endParaRPr lang="ru-RU" sz="4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Надо уравнения быстро решить, </a:t>
            </a:r>
          </a:p>
          <a:p>
            <a:pPr algn="ctr"/>
            <a:r>
              <a:rPr lang="ru-RU" sz="4400" dirty="0" smtClean="0">
                <a:latin typeface="Monotype Corsiva" pitchFamily="66" charset="0"/>
              </a:rPr>
              <a:t>все орешки по скорлупкам разложить.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31432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Орешки</a:t>
            </a:r>
          </a:p>
          <a:p>
            <a:r>
              <a:rPr lang="en-US" sz="4400" i="1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 + 12 = 78</a:t>
            </a:r>
          </a:p>
          <a:p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17 – </a:t>
            </a:r>
            <a:r>
              <a:rPr lang="en-US" sz="4400" i="1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 = 9</a:t>
            </a:r>
          </a:p>
          <a:p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4 ∙ </a:t>
            </a:r>
            <a:r>
              <a:rPr lang="en-US" sz="4400" i="1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4400" i="1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= 36</a:t>
            </a:r>
          </a:p>
          <a:p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42 : </a:t>
            </a:r>
            <a:r>
              <a:rPr lang="en-US" sz="4400" i="1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4400" i="1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6633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=6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1928802"/>
            <a:ext cx="31951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Century Schoolbook" pitchFamily="18" charset="0"/>
                <a:ea typeface="Cambria Math" pitchFamily="18" charset="0"/>
                <a:cs typeface="Times New Roman" pitchFamily="18" charset="0"/>
              </a:rPr>
              <a:t>Скорлупки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257174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7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3286124"/>
            <a:ext cx="8322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66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392906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8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457200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9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10" name="Стрелка вправо 9">
            <a:hlinkClick r:id="rId2" action="ppaction://hlinksldjump"/>
          </p:cNvPr>
          <p:cNvSpPr/>
          <p:nvPr/>
        </p:nvSpPr>
        <p:spPr>
          <a:xfrm>
            <a:off x="8215338" y="6143644"/>
            <a:ext cx="571504" cy="357190"/>
          </a:xfrm>
          <a:prstGeom prst="rightArrow">
            <a:avLst/>
          </a:prstGeom>
          <a:solidFill>
            <a:srgbClr val="A2F8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3611 L 0.00191 0.2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4.72222E-6 -0.1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371 L 0.0026 -0.09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4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0.00556 L 0.00399 -0.091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794" y="214290"/>
            <a:ext cx="57150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Вот задача не для робких!</a:t>
            </a:r>
          </a:p>
          <a:p>
            <a:r>
              <a:rPr lang="ru-RU" sz="2800" dirty="0" smtClean="0">
                <a:latin typeface="Bookman Old Style" pitchFamily="18" charset="0"/>
              </a:rPr>
              <a:t>Вычитай, дели и множь,</a:t>
            </a:r>
          </a:p>
          <a:p>
            <a:r>
              <a:rPr lang="ru-RU" sz="2800" dirty="0" smtClean="0">
                <a:latin typeface="Bookman Old Style" pitchFamily="18" charset="0"/>
              </a:rPr>
              <a:t>Плюсы ставь, а также скобки</a:t>
            </a:r>
          </a:p>
          <a:p>
            <a:r>
              <a:rPr lang="ru-RU" sz="2800" dirty="0" smtClean="0">
                <a:latin typeface="Bookman Old Style" pitchFamily="18" charset="0"/>
              </a:rPr>
              <a:t>Верим к финишу придешь!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2071678"/>
            <a:ext cx="542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5400" dirty="0" smtClean="0"/>
              <a:t>5   5  5  5 = 3</a:t>
            </a:r>
          </a:p>
          <a:p>
            <a:pPr marL="914400" indent="-914400">
              <a:buAutoNum type="arabicPlain" startAt="5"/>
            </a:pPr>
            <a:r>
              <a:rPr lang="ru-RU" sz="5400" dirty="0" smtClean="0"/>
              <a:t>5  5  5 = 4</a:t>
            </a:r>
          </a:p>
          <a:p>
            <a:pPr marL="914400" indent="-914400"/>
            <a:r>
              <a:rPr lang="ru-RU" sz="5400" dirty="0" smtClean="0"/>
              <a:t>5   5  5  5 = 5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50017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buFontTx/>
              <a:buNone/>
            </a:pPr>
            <a:r>
              <a:rPr lang="ru-RU" sz="6000" dirty="0" smtClean="0"/>
              <a:t>(5+5+5):5=3</a:t>
            </a:r>
          </a:p>
          <a:p>
            <a:pPr marL="609600" indent="-609600">
              <a:buFontTx/>
              <a:buNone/>
            </a:pPr>
            <a:r>
              <a:rPr lang="ru-RU" sz="6000" dirty="0" smtClean="0"/>
              <a:t>(5∙5−5):5=4</a:t>
            </a:r>
          </a:p>
          <a:p>
            <a:pPr marL="609600" indent="-609600">
              <a:buFontTx/>
              <a:buNone/>
            </a:pPr>
            <a:r>
              <a:rPr lang="ru-RU" sz="6000" dirty="0" smtClean="0"/>
              <a:t>(5−5)∙5+5=5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285728"/>
            <a:ext cx="451758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Проверь себя!</a:t>
            </a:r>
            <a:endParaRPr lang="ru-RU" sz="6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428604"/>
            <a:ext cx="550072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Впереди уже виден дворец, а над входом написаны волшебные слова, которые открывают нам дверь в удивительный мир.</a:t>
            </a:r>
            <a:endParaRPr lang="ru-RU" sz="4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357290" y="357166"/>
            <a:ext cx="7143800" cy="6072230"/>
          </a:xfrm>
          <a:prstGeom prst="verticalScroll">
            <a:avLst/>
          </a:prstGeom>
          <a:solidFill>
            <a:srgbClr val="A2F8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57422" y="1000108"/>
            <a:ext cx="57864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В мире много сказок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Грустных и смешных.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И прожить на свете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Нам нельзя без них!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Пусть герои сказок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Дарят нам тепло,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Пусть добро навеки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Побеждает зло!</a:t>
            </a:r>
            <a:br>
              <a:rPr lang="ru-RU" sz="4000" dirty="0" smtClean="0">
                <a:latin typeface="Monotype Corsiva" pitchFamily="66" charset="0"/>
              </a:rPr>
            </a:b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928670"/>
            <a:ext cx="75009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80DF3"/>
                </a:solidFill>
              </a:rPr>
              <a:t>«МАТЕМАТИКА –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80DF3"/>
                </a:solidFill>
              </a:rPr>
              <a:t>ЦАРИЦА НАУК»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80DF3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500042"/>
            <a:ext cx="879125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Самостоятельная работа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вариант (257 –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+ 124 = 149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вариант 165 – (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+ 112) = 37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вариант 44 + (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85) = 105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вариант 243 – (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+ 83) = 112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вариант (135 +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– 37 = 108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вариант 375 – (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- 218) = 123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285860"/>
            <a:ext cx="8143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Century Schoolbook" pitchFamily="18" charset="0"/>
              </a:rPr>
              <a:t>Задумал Иван Царевич по свету походить, людей посмотреть, себя показать. И кликнул он Василису Премудрую. </a:t>
            </a:r>
            <a:endParaRPr lang="ru-RU" sz="40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14422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250 – 9  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У 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         300 – 15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Д</a:t>
            </a:r>
          </a:p>
          <a:p>
            <a:pPr marL="342900" indent="-342900"/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15 ∙ 3 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   В          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30 – 9    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М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90 : 90   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          327 + 9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    А</a:t>
            </a:r>
          </a:p>
          <a:p>
            <a:pPr marL="342900" indent="-342900"/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200 – 10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Л          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24 ∙ 2     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400 – 29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Р          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108 – 36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Ш</a:t>
            </a:r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/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284 +6   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Е          </a:t>
            </a: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80 : 4                </a:t>
            </a: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214290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Решите примеры и расшифруйте о чем подумал Иван Царевич</a:t>
            </a:r>
          </a:p>
          <a:p>
            <a:endParaRPr lang="ru-RU" sz="4000" b="1" dirty="0">
              <a:latin typeface="Bookman Old Styl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4286256"/>
          <a:ext cx="1857388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</a:tblGrid>
              <a:tr h="6245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241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21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  <a:tr h="4469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68" y="4286256"/>
          <a:ext cx="4857786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31"/>
                <a:gridCol w="809631"/>
                <a:gridCol w="809631"/>
                <a:gridCol w="809631"/>
                <a:gridCol w="809631"/>
                <a:gridCol w="8096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48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371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48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72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48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  <a:tr h="5534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5500702"/>
          <a:ext cx="2571768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857256"/>
              </a:tblGrid>
              <a:tr h="6662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285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45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336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  <a:tr h="4767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1934" y="5572140"/>
          <a:ext cx="4429155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31"/>
                <a:gridCol w="885831"/>
                <a:gridCol w="885831"/>
                <a:gridCol w="885831"/>
                <a:gridCol w="885831"/>
              </a:tblGrid>
              <a:tr h="6662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190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241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20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72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290</a:t>
                      </a:r>
                      <a:endParaRPr lang="ru-RU" sz="2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  <a:tr h="4767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2F8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571612"/>
            <a:ext cx="7643439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1000" b="1" cap="none" spc="0" dirty="0" smtClean="0">
                <a:ln>
                  <a:prstDash val="solid"/>
                </a:ln>
                <a:solidFill>
                  <a:srgbClr val="180DF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«Ум хорошо –</a:t>
            </a:r>
          </a:p>
          <a:p>
            <a:pPr algn="ctr"/>
            <a:r>
              <a:rPr lang="ru-RU" sz="11000" b="1" dirty="0" smtClean="0">
                <a:ln>
                  <a:prstDash val="solid"/>
                </a:ln>
                <a:solidFill>
                  <a:srgbClr val="180DF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 два лучше»</a:t>
            </a:r>
            <a:endParaRPr lang="ru-RU" sz="11000" b="1" cap="none" spc="0" dirty="0">
              <a:ln>
                <a:prstDash val="solid"/>
              </a:ln>
              <a:solidFill>
                <a:srgbClr val="180DF3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571612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Century Schoolbook" pitchFamily="18" charset="0"/>
              </a:rPr>
              <a:t>Вошли они в царство чисел. Дорога расходится в три стороны: в тупик, в пещеру Змею Горынычу и в Царство наук. Но Баба-Яга все указатели перепутала и все надписи стали неверными.</a:t>
            </a:r>
            <a:endParaRPr lang="ru-RU" sz="3600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180DF3"/>
                </a:solidFill>
                <a:latin typeface="Century Schoolbook" pitchFamily="18" charset="0"/>
              </a:rPr>
              <a:t>Около каждого пути стоит указатель, на котором написано:</a:t>
            </a:r>
            <a:endParaRPr lang="ru-RU" sz="3600" dirty="0">
              <a:solidFill>
                <a:srgbClr val="180DF3"/>
              </a:solidFill>
              <a:latin typeface="Century Schoolbook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214282" y="2571744"/>
            <a:ext cx="3000396" cy="2071702"/>
          </a:xfrm>
          <a:prstGeom prst="leftArrow">
            <a:avLst/>
          </a:prstGeom>
          <a:solidFill>
            <a:srgbClr val="A2F8F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Дорога в пещеру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2643174" y="1785926"/>
            <a:ext cx="3786214" cy="1928826"/>
          </a:xfrm>
          <a:prstGeom prst="upArrow">
            <a:avLst/>
          </a:prstGeom>
          <a:solidFill>
            <a:srgbClr val="A2F8F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Дорога не приведет в тупик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857884" y="2571744"/>
            <a:ext cx="3071834" cy="2071702"/>
          </a:xfrm>
          <a:prstGeom prst="rightArrow">
            <a:avLst/>
          </a:prstGeom>
          <a:solidFill>
            <a:srgbClr val="A2F8F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Дорога в Царство наук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 0.00555 L 0.3026 0.005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Вопросы Бабы Яги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42886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180DF3"/>
                </a:solidFill>
                <a:latin typeface="Century Schoolbook" pitchFamily="18" charset="0"/>
              </a:rPr>
              <a:t>Баба-Яга летит в ступе со скоростью 60 км/ч. Успеет ли она долететь до замка Кощея за 5 ч, если расстояние до него 285 км?</a:t>
            </a:r>
            <a:endParaRPr lang="ru-RU" sz="2400" dirty="0">
              <a:solidFill>
                <a:srgbClr val="180DF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143380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180DF3"/>
                </a:solidFill>
                <a:latin typeface="Century Schoolbook" pitchFamily="18" charset="0"/>
              </a:rPr>
              <a:t>На берёзе 3 ветки, на каждой ветке по 3 веточки, на каждой веточке по 3 яблока. Сколько всего яблок? </a:t>
            </a:r>
            <a:endParaRPr lang="ru-RU" sz="2400" dirty="0">
              <a:solidFill>
                <a:srgbClr val="180DF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1142984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180DF3"/>
                </a:solidFill>
                <a:latin typeface="Century Schoolbook" pitchFamily="18" charset="0"/>
              </a:rPr>
              <a:t>Нам с Кощеем вместе 350 лет.  Я старше Кощея на 50 лет. Сколько лет каждому из нас?</a:t>
            </a:r>
            <a:endParaRPr lang="ru-RU" sz="2400" b="1" dirty="0">
              <a:solidFill>
                <a:srgbClr val="180DF3"/>
              </a:solidFill>
              <a:latin typeface="Century Schoolbook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71546"/>
            <a:ext cx="4285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endParaRPr lang="ru-RU" sz="5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2571744"/>
            <a:ext cx="4285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</a:t>
            </a:r>
            <a:endParaRPr lang="ru-RU" sz="5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7158" y="4357694"/>
            <a:ext cx="4285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endParaRPr lang="ru-RU" sz="5400" dirty="0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4500562" y="2000240"/>
            <a:ext cx="714380" cy="357190"/>
          </a:xfrm>
          <a:prstGeom prst="rightArrow">
            <a:avLst/>
          </a:prstGeom>
          <a:solidFill>
            <a:srgbClr val="A3FB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7500958" y="6215082"/>
            <a:ext cx="714380" cy="35719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6"/>
            <a:ext cx="70723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/>
              <a:t>Пусть Кощею </a:t>
            </a:r>
            <a:r>
              <a:rPr lang="en-US" sz="2800" i="1" dirty="0" smtClean="0"/>
              <a:t>x</a:t>
            </a:r>
            <a:r>
              <a:rPr lang="ru-RU" sz="2800" i="1" dirty="0" smtClean="0"/>
              <a:t> лет, тогда Бабе-Яге </a:t>
            </a:r>
          </a:p>
          <a:p>
            <a:r>
              <a:rPr lang="ru-RU" sz="2800" i="1" dirty="0" smtClean="0"/>
              <a:t>(</a:t>
            </a:r>
            <a:r>
              <a:rPr lang="en-US" sz="2800" i="1" dirty="0" smtClean="0"/>
              <a:t>x</a:t>
            </a:r>
            <a:r>
              <a:rPr lang="ru-RU" sz="2800" i="1" dirty="0" smtClean="0"/>
              <a:t> +50) лет. Вместе им 350 лет. Составим уравнение:</a:t>
            </a:r>
          </a:p>
          <a:p>
            <a:endParaRPr lang="ru-RU" sz="2800" i="1" dirty="0" smtClean="0"/>
          </a:p>
          <a:p>
            <a:pPr algn="ctr"/>
            <a:r>
              <a:rPr lang="en-US" sz="2800" i="1" dirty="0" smtClean="0"/>
              <a:t>x</a:t>
            </a:r>
            <a:r>
              <a:rPr lang="ru-RU" sz="2800" i="1" dirty="0" smtClean="0"/>
              <a:t> + </a:t>
            </a:r>
            <a:r>
              <a:rPr lang="en-US" sz="2800" i="1" dirty="0" smtClean="0"/>
              <a:t>x</a:t>
            </a:r>
            <a:r>
              <a:rPr lang="ru-RU" sz="2800" i="1" dirty="0" smtClean="0"/>
              <a:t> +50 = 350</a:t>
            </a:r>
          </a:p>
          <a:p>
            <a:pPr algn="ctr"/>
            <a:r>
              <a:rPr lang="ru-RU" sz="2800" i="1" dirty="0" smtClean="0"/>
              <a:t>2</a:t>
            </a:r>
            <a:r>
              <a:rPr lang="en-US" sz="2800" i="1" dirty="0" smtClean="0"/>
              <a:t>x</a:t>
            </a:r>
            <a:r>
              <a:rPr lang="ru-RU" sz="2800" i="1" dirty="0" smtClean="0"/>
              <a:t> +50 = 350</a:t>
            </a:r>
          </a:p>
          <a:p>
            <a:pPr algn="ctr"/>
            <a:r>
              <a:rPr lang="ru-RU" sz="2800" i="1" dirty="0" smtClean="0"/>
              <a:t>2</a:t>
            </a:r>
            <a:r>
              <a:rPr lang="en-US" sz="2800" i="1" dirty="0" smtClean="0"/>
              <a:t>x</a:t>
            </a:r>
            <a:r>
              <a:rPr lang="ru-RU" sz="2800" i="1" dirty="0" smtClean="0"/>
              <a:t> = 350 – 50</a:t>
            </a:r>
          </a:p>
          <a:p>
            <a:pPr algn="ctr"/>
            <a:r>
              <a:rPr lang="ru-RU" sz="2800" i="1" dirty="0" smtClean="0"/>
              <a:t>2</a:t>
            </a:r>
            <a:r>
              <a:rPr lang="en-US" sz="2800" i="1" dirty="0" smtClean="0"/>
              <a:t>x</a:t>
            </a:r>
            <a:r>
              <a:rPr lang="ru-RU" sz="2800" i="1" dirty="0" smtClean="0"/>
              <a:t> = 300</a:t>
            </a:r>
          </a:p>
          <a:p>
            <a:pPr algn="ctr"/>
            <a:r>
              <a:rPr lang="en-US" sz="2800" i="1" dirty="0" smtClean="0"/>
              <a:t>x</a:t>
            </a:r>
            <a:r>
              <a:rPr lang="ru-RU" sz="2800" i="1" dirty="0" smtClean="0"/>
              <a:t> = 300 : 2</a:t>
            </a:r>
          </a:p>
          <a:p>
            <a:pPr algn="ctr"/>
            <a:r>
              <a:rPr lang="en-US" sz="2800" i="1" dirty="0" smtClean="0"/>
              <a:t>x</a:t>
            </a:r>
            <a:r>
              <a:rPr lang="ru-RU" sz="2800" i="1" dirty="0" smtClean="0"/>
              <a:t> = 150 (л) – Кощею</a:t>
            </a:r>
          </a:p>
          <a:p>
            <a:pPr algn="ctr"/>
            <a:r>
              <a:rPr lang="ru-RU" sz="2800" i="1" dirty="0" smtClean="0"/>
              <a:t>150 + 50 = 200 (л) – Бабе-Яге</a:t>
            </a:r>
          </a:p>
          <a:p>
            <a:endParaRPr lang="ru-RU" sz="2800" i="1" dirty="0" smtClean="0"/>
          </a:p>
          <a:p>
            <a:r>
              <a:rPr lang="ru-RU" sz="2800" i="1" dirty="0" smtClean="0"/>
              <a:t>Ответ: Кощею 150 лет, а Бабе-Яге 200 лет.</a:t>
            </a:r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500034" y="6143644"/>
            <a:ext cx="714380" cy="357190"/>
          </a:xfrm>
          <a:prstGeom prst="leftArrow">
            <a:avLst/>
          </a:prstGeom>
          <a:solidFill>
            <a:srgbClr val="180D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1532</TotalTime>
  <Words>771</Words>
  <Application>Microsoft Office PowerPoint</Application>
  <PresentationFormat>Экран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admin</cp:lastModifiedBy>
  <cp:revision>155</cp:revision>
  <dcterms:created xsi:type="dcterms:W3CDTF">2010-12-11T18:19:10Z</dcterms:created>
  <dcterms:modified xsi:type="dcterms:W3CDTF">2016-06-16T14:21:37Z</dcterms:modified>
</cp:coreProperties>
</file>