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9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0EB928-1781-4FD8-92DF-136FAC0477A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9FA561D-E17E-4494-8F75-DE49DF6B14B9}">
      <dgm:prSet/>
      <dgm:spPr/>
      <dgm:t>
        <a:bodyPr/>
        <a:lstStyle/>
        <a:p>
          <a:pPr rtl="0"/>
          <a:r>
            <a:rPr lang="ru-RU" dirty="0" smtClean="0"/>
            <a:t>Виды деятельности сварщика:</a:t>
          </a:r>
          <a:endParaRPr lang="ru-RU" dirty="0"/>
        </a:p>
      </dgm:t>
    </dgm:pt>
    <dgm:pt modelId="{220C398A-40A8-40F8-946B-80772EB5854D}" type="parTrans" cxnId="{CAF56257-3F98-4CBB-ABF3-FEDF5B510F1D}">
      <dgm:prSet/>
      <dgm:spPr/>
      <dgm:t>
        <a:bodyPr/>
        <a:lstStyle/>
        <a:p>
          <a:endParaRPr lang="ru-RU"/>
        </a:p>
      </dgm:t>
    </dgm:pt>
    <dgm:pt modelId="{C062F09D-B183-4B72-9BFC-16544832FDC7}" type="sibTrans" cxnId="{CAF56257-3F98-4CBB-ABF3-FEDF5B510F1D}">
      <dgm:prSet/>
      <dgm:spPr/>
      <dgm:t>
        <a:bodyPr/>
        <a:lstStyle/>
        <a:p>
          <a:endParaRPr lang="ru-RU"/>
        </a:p>
      </dgm:t>
    </dgm:pt>
    <dgm:pt modelId="{8DEEBE2B-E692-418C-9321-1A669582887A}" type="pres">
      <dgm:prSet presAssocID="{100EB928-1781-4FD8-92DF-136FAC0477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1771D2-ED32-4C0D-8B3E-CBA1376CAC43}" type="pres">
      <dgm:prSet presAssocID="{59FA561D-E17E-4494-8F75-DE49DF6B14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F56257-3F98-4CBB-ABF3-FEDF5B510F1D}" srcId="{100EB928-1781-4FD8-92DF-136FAC0477A2}" destId="{59FA561D-E17E-4494-8F75-DE49DF6B14B9}" srcOrd="0" destOrd="0" parTransId="{220C398A-40A8-40F8-946B-80772EB5854D}" sibTransId="{C062F09D-B183-4B72-9BFC-16544832FDC7}"/>
    <dgm:cxn modelId="{5BAB5E52-0863-4B5D-8B46-B216488EB829}" type="presOf" srcId="{100EB928-1781-4FD8-92DF-136FAC0477A2}" destId="{8DEEBE2B-E692-418C-9321-1A669582887A}" srcOrd="0" destOrd="0" presId="urn:microsoft.com/office/officeart/2005/8/layout/vList2"/>
    <dgm:cxn modelId="{BFEC4CB7-94A1-46EB-8E16-F1CC9C21E91F}" type="presOf" srcId="{59FA561D-E17E-4494-8F75-DE49DF6B14B9}" destId="{7F1771D2-ED32-4C0D-8B3E-CBA1376CAC43}" srcOrd="0" destOrd="0" presId="urn:microsoft.com/office/officeart/2005/8/layout/vList2"/>
    <dgm:cxn modelId="{12EB5A37-94D9-43CF-8CC8-6BCD08BC30EE}" type="presParOf" srcId="{8DEEBE2B-E692-418C-9321-1A669582887A}" destId="{7F1771D2-ED32-4C0D-8B3E-CBA1376CAC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C136-44B8-49D8-AAEF-8B4BBB4F53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1FFCC4E-F0A1-41F1-A28A-FE201B1BA796}">
      <dgm:prSet/>
      <dgm:spPr/>
      <dgm:t>
        <a:bodyPr/>
        <a:lstStyle/>
        <a:p>
          <a:pPr algn="ctr" rtl="0"/>
          <a:r>
            <a:rPr lang="ru-RU" dirty="0" smtClean="0">
              <a:solidFill>
                <a:srgbClr val="FF0000"/>
              </a:solidFill>
            </a:rPr>
            <a:t>Риски профессии </a:t>
          </a:r>
          <a:endParaRPr lang="ru-RU" dirty="0">
            <a:solidFill>
              <a:srgbClr val="FF0000"/>
            </a:solidFill>
          </a:endParaRPr>
        </a:p>
      </dgm:t>
    </dgm:pt>
    <dgm:pt modelId="{43A710EE-AD7F-4BE5-A017-7C6DFCE66C6E}" type="parTrans" cxnId="{8607B116-BE93-43AA-AA92-8AE593F3AA66}">
      <dgm:prSet/>
      <dgm:spPr/>
      <dgm:t>
        <a:bodyPr/>
        <a:lstStyle/>
        <a:p>
          <a:endParaRPr lang="ru-RU"/>
        </a:p>
      </dgm:t>
    </dgm:pt>
    <dgm:pt modelId="{06EDB228-25C2-4D58-B579-D2E0623127EC}" type="sibTrans" cxnId="{8607B116-BE93-43AA-AA92-8AE593F3AA66}">
      <dgm:prSet/>
      <dgm:spPr/>
      <dgm:t>
        <a:bodyPr/>
        <a:lstStyle/>
        <a:p>
          <a:endParaRPr lang="ru-RU"/>
        </a:p>
      </dgm:t>
    </dgm:pt>
    <dgm:pt modelId="{1AE470C3-6D99-44B1-887C-F3E822B7F65B}" type="pres">
      <dgm:prSet presAssocID="{65E2C136-44B8-49D8-AAEF-8B4BBB4F53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00E825-B461-4469-BF26-5D27270C5484}" type="pres">
      <dgm:prSet presAssocID="{B1FFCC4E-F0A1-41F1-A28A-FE201B1BA79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CB596B-7161-4F1B-B1DE-C3FA608A656A}" type="presOf" srcId="{65E2C136-44B8-49D8-AAEF-8B4BBB4F536D}" destId="{1AE470C3-6D99-44B1-887C-F3E822B7F65B}" srcOrd="0" destOrd="0" presId="urn:microsoft.com/office/officeart/2005/8/layout/vList2"/>
    <dgm:cxn modelId="{8607B116-BE93-43AA-AA92-8AE593F3AA66}" srcId="{65E2C136-44B8-49D8-AAEF-8B4BBB4F536D}" destId="{B1FFCC4E-F0A1-41F1-A28A-FE201B1BA796}" srcOrd="0" destOrd="0" parTransId="{43A710EE-AD7F-4BE5-A017-7C6DFCE66C6E}" sibTransId="{06EDB228-25C2-4D58-B579-D2E0623127EC}"/>
    <dgm:cxn modelId="{3DB74B66-AAEA-4DCF-AA72-843AC8AAC66A}" type="presOf" srcId="{B1FFCC4E-F0A1-41F1-A28A-FE201B1BA796}" destId="{4D00E825-B461-4469-BF26-5D27270C5484}" srcOrd="0" destOrd="0" presId="urn:microsoft.com/office/officeart/2005/8/layout/vList2"/>
    <dgm:cxn modelId="{E0F0F462-756B-422F-98AF-A9FDAF0C91ED}" type="presParOf" srcId="{1AE470C3-6D99-44B1-887C-F3E822B7F65B}" destId="{4D00E825-B461-4469-BF26-5D27270C54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9894DE-1CDA-479D-B467-B801394730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88F10C-A9D4-41F2-929B-9F7B3DDDE6B1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0000"/>
              </a:solidFill>
            </a:rPr>
            <a:t>Плюсы </a:t>
          </a:r>
          <a:endParaRPr lang="ru-RU" sz="3600" dirty="0">
            <a:solidFill>
              <a:srgbClr val="FF0000"/>
            </a:solidFill>
          </a:endParaRPr>
        </a:p>
      </dgm:t>
    </dgm:pt>
    <dgm:pt modelId="{CCDD55FA-C50B-464A-BFA9-8863DE31782B}" type="parTrans" cxnId="{F8A86208-1C76-4B26-B9D3-35A2C69BA34A}">
      <dgm:prSet/>
      <dgm:spPr/>
      <dgm:t>
        <a:bodyPr/>
        <a:lstStyle/>
        <a:p>
          <a:endParaRPr lang="ru-RU"/>
        </a:p>
      </dgm:t>
    </dgm:pt>
    <dgm:pt modelId="{83A113D9-7B3A-44E7-8888-F5ABE32C9683}" type="sibTrans" cxnId="{F8A86208-1C76-4B26-B9D3-35A2C69BA34A}">
      <dgm:prSet/>
      <dgm:spPr/>
      <dgm:t>
        <a:bodyPr/>
        <a:lstStyle/>
        <a:p>
          <a:endParaRPr lang="ru-RU"/>
        </a:p>
      </dgm:t>
    </dgm:pt>
    <dgm:pt modelId="{45352DD6-558D-426D-94E9-A60267F3DC21}">
      <dgm:prSet phldrT="[Текст]"/>
      <dgm:spPr/>
      <dgm:t>
        <a:bodyPr/>
        <a:lstStyle/>
        <a:p>
          <a:r>
            <a:rPr lang="ru-RU" dirty="0" smtClean="0"/>
            <a:t>К плюсам профессии можно отнести престижность и высокую </a:t>
          </a:r>
          <a:r>
            <a:rPr lang="ru-RU" dirty="0" err="1" smtClean="0"/>
            <a:t>востребованность</a:t>
          </a:r>
          <a:r>
            <a:rPr lang="ru-RU" dirty="0" smtClean="0"/>
            <a:t> на рынке труда. Молодым специалистам, только что окончившим училище, работу долго искать не придётся .Сварщиков без опыта охотно принимают в жилищно-коммунальные хозяйства, в частные организации сферы обслуживания. С приобретением опыта, им поручаются более ответственные дела и работы в промышленности, на стройках. Соответственно, увеличивается зарплата.</a:t>
          </a:r>
          <a:endParaRPr lang="ru-RU" dirty="0"/>
        </a:p>
      </dgm:t>
    </dgm:pt>
    <dgm:pt modelId="{9DE2314A-4D6C-44C9-9D4A-82B179C7BE50}" type="parTrans" cxnId="{C5C9FF70-F1EB-4AC2-88BE-7DD8AC10747E}">
      <dgm:prSet/>
      <dgm:spPr/>
      <dgm:t>
        <a:bodyPr/>
        <a:lstStyle/>
        <a:p>
          <a:endParaRPr lang="ru-RU"/>
        </a:p>
      </dgm:t>
    </dgm:pt>
    <dgm:pt modelId="{0B12CE76-5A58-4E0A-866D-22C5ADAD42A1}" type="sibTrans" cxnId="{C5C9FF70-F1EB-4AC2-88BE-7DD8AC10747E}">
      <dgm:prSet/>
      <dgm:spPr/>
      <dgm:t>
        <a:bodyPr/>
        <a:lstStyle/>
        <a:p>
          <a:endParaRPr lang="ru-RU"/>
        </a:p>
      </dgm:t>
    </dgm:pt>
    <dgm:pt modelId="{1EF412DD-F87D-4C63-B955-B47584A11A4C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0000"/>
              </a:solidFill>
            </a:rPr>
            <a:t>Минусы</a:t>
          </a:r>
          <a:endParaRPr lang="ru-RU" sz="3200" dirty="0">
            <a:solidFill>
              <a:srgbClr val="FF0000"/>
            </a:solidFill>
          </a:endParaRPr>
        </a:p>
      </dgm:t>
    </dgm:pt>
    <dgm:pt modelId="{A2FDEA0C-5146-41B6-B58D-B81963594E60}" type="parTrans" cxnId="{F6484EAE-B0F0-42E0-9823-8DB5FAAA8A83}">
      <dgm:prSet/>
      <dgm:spPr/>
      <dgm:t>
        <a:bodyPr/>
        <a:lstStyle/>
        <a:p>
          <a:endParaRPr lang="ru-RU"/>
        </a:p>
      </dgm:t>
    </dgm:pt>
    <dgm:pt modelId="{13F952EA-9A41-451D-84FD-CC5C2B598768}" type="sibTrans" cxnId="{F6484EAE-B0F0-42E0-9823-8DB5FAAA8A83}">
      <dgm:prSet/>
      <dgm:spPr/>
      <dgm:t>
        <a:bodyPr/>
        <a:lstStyle/>
        <a:p>
          <a:endParaRPr lang="ru-RU"/>
        </a:p>
      </dgm:t>
    </dgm:pt>
    <dgm:pt modelId="{1D0A7204-A498-43E7-AC80-81219A078666}">
      <dgm:prSet phldrT="[Текст]"/>
      <dgm:spPr/>
      <dgm:t>
        <a:bodyPr/>
        <a:lstStyle/>
        <a:p>
          <a:r>
            <a:rPr lang="ru-RU" dirty="0" smtClean="0"/>
            <a:t>Минусы профессии — тяжёлые условия труда, работа на открытых строительных площадках при любой погоде, большая нагрузка на зрение из-за высокой яркости электрической дуги, инфракрасного и ультрафиолетового излучения. Электросварщики относятся к профессиям «горячего цеха» из-за высокой вредности производства вследствие большого выделения газов и тепла при сварочных работах.</a:t>
          </a:r>
          <a:endParaRPr lang="ru-RU" dirty="0"/>
        </a:p>
      </dgm:t>
    </dgm:pt>
    <dgm:pt modelId="{2A02CE76-9FC0-41ED-B8F4-FFC48FF1D91E}" type="parTrans" cxnId="{1069A0F8-F008-4784-8755-59D0553D81F7}">
      <dgm:prSet/>
      <dgm:spPr/>
      <dgm:t>
        <a:bodyPr/>
        <a:lstStyle/>
        <a:p>
          <a:endParaRPr lang="ru-RU"/>
        </a:p>
      </dgm:t>
    </dgm:pt>
    <dgm:pt modelId="{2AD4C60E-6778-4DE9-A573-5C5834FDDF1B}" type="sibTrans" cxnId="{1069A0F8-F008-4784-8755-59D0553D81F7}">
      <dgm:prSet/>
      <dgm:spPr/>
      <dgm:t>
        <a:bodyPr/>
        <a:lstStyle/>
        <a:p>
          <a:endParaRPr lang="ru-RU"/>
        </a:p>
      </dgm:t>
    </dgm:pt>
    <dgm:pt modelId="{5BD0B71A-ADA3-43C9-B616-C1502721728F}" type="pres">
      <dgm:prSet presAssocID="{529894DE-1CDA-479D-B467-B801394730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90D278-C7DF-47CF-B67E-F4E51C09C44B}" type="pres">
      <dgm:prSet presAssocID="{4688F10C-A9D4-41F2-929B-9F7B3DDDE6B1}" presName="composite" presStyleCnt="0"/>
      <dgm:spPr/>
    </dgm:pt>
    <dgm:pt modelId="{B999CEEA-1099-4A9F-8BE0-88D36C77366C}" type="pres">
      <dgm:prSet presAssocID="{4688F10C-A9D4-41F2-929B-9F7B3DDDE6B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C1451-3ED7-4568-BAB6-F861715BB936}" type="pres">
      <dgm:prSet presAssocID="{4688F10C-A9D4-41F2-929B-9F7B3DDDE6B1}" presName="desTx" presStyleLbl="alignAccFollowNode1" presStyleIdx="0" presStyleCnt="2" custScaleY="95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FCA48-2AAD-45D6-A903-6EBF0EB4444F}" type="pres">
      <dgm:prSet presAssocID="{83A113D9-7B3A-44E7-8888-F5ABE32C9683}" presName="space" presStyleCnt="0"/>
      <dgm:spPr/>
    </dgm:pt>
    <dgm:pt modelId="{5F25F9B9-F461-4EF5-9FED-11E7CCA3E107}" type="pres">
      <dgm:prSet presAssocID="{1EF412DD-F87D-4C63-B955-B47584A11A4C}" presName="composite" presStyleCnt="0"/>
      <dgm:spPr/>
    </dgm:pt>
    <dgm:pt modelId="{DA03A1B3-B7A0-4C7F-BB81-860FC7CB5FFE}" type="pres">
      <dgm:prSet presAssocID="{1EF412DD-F87D-4C63-B955-B47584A11A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13516-3FEE-489D-9879-FDBC69B1B277}" type="pres">
      <dgm:prSet presAssocID="{1EF412DD-F87D-4C63-B955-B47584A11A4C}" presName="desTx" presStyleLbl="alignAccFollowNode1" presStyleIdx="1" presStyleCnt="2" custScaleY="98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C9FF70-F1EB-4AC2-88BE-7DD8AC10747E}" srcId="{4688F10C-A9D4-41F2-929B-9F7B3DDDE6B1}" destId="{45352DD6-558D-426D-94E9-A60267F3DC21}" srcOrd="0" destOrd="0" parTransId="{9DE2314A-4D6C-44C9-9D4A-82B179C7BE50}" sibTransId="{0B12CE76-5A58-4E0A-866D-22C5ADAD42A1}"/>
    <dgm:cxn modelId="{F8A86208-1C76-4B26-B9D3-35A2C69BA34A}" srcId="{529894DE-1CDA-479D-B467-B8013947309C}" destId="{4688F10C-A9D4-41F2-929B-9F7B3DDDE6B1}" srcOrd="0" destOrd="0" parTransId="{CCDD55FA-C50B-464A-BFA9-8863DE31782B}" sibTransId="{83A113D9-7B3A-44E7-8888-F5ABE32C9683}"/>
    <dgm:cxn modelId="{F6484EAE-B0F0-42E0-9823-8DB5FAAA8A83}" srcId="{529894DE-1CDA-479D-B467-B8013947309C}" destId="{1EF412DD-F87D-4C63-B955-B47584A11A4C}" srcOrd="1" destOrd="0" parTransId="{A2FDEA0C-5146-41B6-B58D-B81963594E60}" sibTransId="{13F952EA-9A41-451D-84FD-CC5C2B598768}"/>
    <dgm:cxn modelId="{CA3D5FA9-A18C-4298-BC32-41CB2DCECA27}" type="presOf" srcId="{4688F10C-A9D4-41F2-929B-9F7B3DDDE6B1}" destId="{B999CEEA-1099-4A9F-8BE0-88D36C77366C}" srcOrd="0" destOrd="0" presId="urn:microsoft.com/office/officeart/2005/8/layout/hList1"/>
    <dgm:cxn modelId="{57DD5875-ECCB-4942-92F9-F7FCA0A97278}" type="presOf" srcId="{1EF412DD-F87D-4C63-B955-B47584A11A4C}" destId="{DA03A1B3-B7A0-4C7F-BB81-860FC7CB5FFE}" srcOrd="0" destOrd="0" presId="urn:microsoft.com/office/officeart/2005/8/layout/hList1"/>
    <dgm:cxn modelId="{0B928A50-C845-4198-A618-3FA6C7FD3274}" type="presOf" srcId="{1D0A7204-A498-43E7-AC80-81219A078666}" destId="{FAF13516-3FEE-489D-9879-FDBC69B1B277}" srcOrd="0" destOrd="0" presId="urn:microsoft.com/office/officeart/2005/8/layout/hList1"/>
    <dgm:cxn modelId="{1069A0F8-F008-4784-8755-59D0553D81F7}" srcId="{1EF412DD-F87D-4C63-B955-B47584A11A4C}" destId="{1D0A7204-A498-43E7-AC80-81219A078666}" srcOrd="0" destOrd="0" parTransId="{2A02CE76-9FC0-41ED-B8F4-FFC48FF1D91E}" sibTransId="{2AD4C60E-6778-4DE9-A573-5C5834FDDF1B}"/>
    <dgm:cxn modelId="{4EF39AAA-4782-4638-8D9E-B2C86837A7A4}" type="presOf" srcId="{45352DD6-558D-426D-94E9-A60267F3DC21}" destId="{DA9C1451-3ED7-4568-BAB6-F861715BB936}" srcOrd="0" destOrd="0" presId="urn:microsoft.com/office/officeart/2005/8/layout/hList1"/>
    <dgm:cxn modelId="{028644A3-6798-4A3B-9FD6-C946DCFDDBB9}" type="presOf" srcId="{529894DE-1CDA-479D-B467-B8013947309C}" destId="{5BD0B71A-ADA3-43C9-B616-C1502721728F}" srcOrd="0" destOrd="0" presId="urn:microsoft.com/office/officeart/2005/8/layout/hList1"/>
    <dgm:cxn modelId="{13E49CF7-6404-4B9B-9C5D-5A041B2BE811}" type="presParOf" srcId="{5BD0B71A-ADA3-43C9-B616-C1502721728F}" destId="{4090D278-C7DF-47CF-B67E-F4E51C09C44B}" srcOrd="0" destOrd="0" presId="urn:microsoft.com/office/officeart/2005/8/layout/hList1"/>
    <dgm:cxn modelId="{1F9067E7-C046-4AF2-A2EF-AF30518426A6}" type="presParOf" srcId="{4090D278-C7DF-47CF-B67E-F4E51C09C44B}" destId="{B999CEEA-1099-4A9F-8BE0-88D36C77366C}" srcOrd="0" destOrd="0" presId="urn:microsoft.com/office/officeart/2005/8/layout/hList1"/>
    <dgm:cxn modelId="{A5B2462B-3096-49B7-BF19-0E8EB5217D18}" type="presParOf" srcId="{4090D278-C7DF-47CF-B67E-F4E51C09C44B}" destId="{DA9C1451-3ED7-4568-BAB6-F861715BB936}" srcOrd="1" destOrd="0" presId="urn:microsoft.com/office/officeart/2005/8/layout/hList1"/>
    <dgm:cxn modelId="{D0292BDD-B75F-4C92-A1A0-757A1F80C726}" type="presParOf" srcId="{5BD0B71A-ADA3-43C9-B616-C1502721728F}" destId="{378FCA48-2AAD-45D6-A903-6EBF0EB4444F}" srcOrd="1" destOrd="0" presId="urn:microsoft.com/office/officeart/2005/8/layout/hList1"/>
    <dgm:cxn modelId="{5EA1BEE0-7B64-4D52-8C1D-CDD586B66A7F}" type="presParOf" srcId="{5BD0B71A-ADA3-43C9-B616-C1502721728F}" destId="{5F25F9B9-F461-4EF5-9FED-11E7CCA3E107}" srcOrd="2" destOrd="0" presId="urn:microsoft.com/office/officeart/2005/8/layout/hList1"/>
    <dgm:cxn modelId="{DC178157-47B4-46BA-9129-B78AA96EFD5B}" type="presParOf" srcId="{5F25F9B9-F461-4EF5-9FED-11E7CCA3E107}" destId="{DA03A1B3-B7A0-4C7F-BB81-860FC7CB5FFE}" srcOrd="0" destOrd="0" presId="urn:microsoft.com/office/officeart/2005/8/layout/hList1"/>
    <dgm:cxn modelId="{93AD2F07-A5D0-4C42-99DC-D2216C98FB7F}" type="presParOf" srcId="{5F25F9B9-F461-4EF5-9FED-11E7CCA3E107}" destId="{FAF13516-3FEE-489D-9879-FDBC69B1B2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771D2-ED32-4C0D-8B3E-CBA1376CAC43}">
      <dsp:nvSpPr>
        <dsp:cNvPr id="0" name=""/>
        <dsp:cNvSpPr/>
      </dsp:nvSpPr>
      <dsp:spPr>
        <a:xfrm>
          <a:off x="0" y="3607"/>
          <a:ext cx="8229600" cy="983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Виды деятельности сварщика:</a:t>
          </a:r>
          <a:endParaRPr lang="ru-RU" sz="4100" kern="1200" dirty="0"/>
        </a:p>
      </dsp:txBody>
      <dsp:txXfrm>
        <a:off x="48005" y="51612"/>
        <a:ext cx="8133590" cy="887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0E825-B461-4469-BF26-5D27270C5484}">
      <dsp:nvSpPr>
        <dsp:cNvPr id="0" name=""/>
        <dsp:cNvSpPr/>
      </dsp:nvSpPr>
      <dsp:spPr>
        <a:xfrm>
          <a:off x="0" y="3607"/>
          <a:ext cx="8229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solidFill>
                <a:srgbClr val="FF0000"/>
              </a:solidFill>
            </a:rPr>
            <a:t>Риски профессии </a:t>
          </a:r>
          <a:endParaRPr lang="ru-RU" sz="4100" kern="1200" dirty="0">
            <a:solidFill>
              <a:srgbClr val="FF0000"/>
            </a:solidFill>
          </a:endParaRPr>
        </a:p>
      </dsp:txBody>
      <dsp:txXfrm>
        <a:off x="48005" y="51612"/>
        <a:ext cx="8133590" cy="887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9CEEA-1099-4A9F-8BE0-88D36C77366C}">
      <dsp:nvSpPr>
        <dsp:cNvPr id="0" name=""/>
        <dsp:cNvSpPr/>
      </dsp:nvSpPr>
      <dsp:spPr>
        <a:xfrm>
          <a:off x="40" y="278268"/>
          <a:ext cx="3845569" cy="797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Плюсы </a:t>
          </a:r>
          <a:endParaRPr lang="ru-RU" sz="3600" kern="1200" dirty="0">
            <a:solidFill>
              <a:srgbClr val="FF0000"/>
            </a:solidFill>
          </a:endParaRPr>
        </a:p>
      </dsp:txBody>
      <dsp:txXfrm>
        <a:off x="40" y="278268"/>
        <a:ext cx="3845569" cy="797496"/>
      </dsp:txXfrm>
    </dsp:sp>
    <dsp:sp modelId="{DA9C1451-3ED7-4568-BAB6-F861715BB936}">
      <dsp:nvSpPr>
        <dsp:cNvPr id="0" name=""/>
        <dsp:cNvSpPr/>
      </dsp:nvSpPr>
      <dsp:spPr>
        <a:xfrm>
          <a:off x="40" y="1160506"/>
          <a:ext cx="3845569" cy="34989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 плюсам профессии можно отнести престижность и высокую </a:t>
          </a:r>
          <a:r>
            <a:rPr lang="ru-RU" sz="1600" kern="1200" dirty="0" err="1" smtClean="0"/>
            <a:t>востребованность</a:t>
          </a:r>
          <a:r>
            <a:rPr lang="ru-RU" sz="1600" kern="1200" dirty="0" smtClean="0"/>
            <a:t> на рынке труда. Молодым специалистам, только что окончившим училище, работу долго искать не придётся .Сварщиков без опыта охотно принимают в жилищно-коммунальные хозяйства, в частные организации сферы обслуживания. С приобретением опыта, им поручаются более ответственные дела и работы в промышленности, на стройках. Соответственно, увеличивается зарплата.</a:t>
          </a:r>
          <a:endParaRPr lang="ru-RU" sz="1600" kern="1200" dirty="0"/>
        </a:p>
      </dsp:txBody>
      <dsp:txXfrm>
        <a:off x="40" y="1160506"/>
        <a:ext cx="3845569" cy="3498984"/>
      </dsp:txXfrm>
    </dsp:sp>
    <dsp:sp modelId="{DA03A1B3-B7A0-4C7F-BB81-860FC7CB5FFE}">
      <dsp:nvSpPr>
        <dsp:cNvPr id="0" name=""/>
        <dsp:cNvSpPr/>
      </dsp:nvSpPr>
      <dsp:spPr>
        <a:xfrm>
          <a:off x="4383989" y="252882"/>
          <a:ext cx="3845569" cy="797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Минусы</a:t>
          </a:r>
          <a:endParaRPr lang="ru-RU" sz="3200" kern="1200" dirty="0">
            <a:solidFill>
              <a:srgbClr val="FF0000"/>
            </a:solidFill>
          </a:endParaRPr>
        </a:p>
      </dsp:txBody>
      <dsp:txXfrm>
        <a:off x="4383989" y="252882"/>
        <a:ext cx="3845569" cy="797496"/>
      </dsp:txXfrm>
    </dsp:sp>
    <dsp:sp modelId="{FAF13516-3FEE-489D-9879-FDBC69B1B277}">
      <dsp:nvSpPr>
        <dsp:cNvPr id="0" name=""/>
        <dsp:cNvSpPr/>
      </dsp:nvSpPr>
      <dsp:spPr>
        <a:xfrm>
          <a:off x="4383989" y="1084349"/>
          <a:ext cx="3845569" cy="36005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Минусы профессии — тяжёлые условия труда, работа на открытых строительных площадках при любой погоде, большая нагрузка на зрение из-за высокой яркости электрической дуги, инфракрасного и ультрафиолетового излучения. Электросварщики относятся к профессиям «горячего цеха» из-за высокой вредности производства вследствие большого выделения газов и тепла при сварочных работах.</a:t>
          </a:r>
          <a:endParaRPr lang="ru-RU" sz="1600" kern="1200" dirty="0"/>
        </a:p>
      </dsp:txBody>
      <dsp:txXfrm>
        <a:off x="4383989" y="1084349"/>
        <a:ext cx="3845569" cy="3600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J:\&#1087;&#1088;&#1080;&#1083;&#1086;&#1078;&#1077;&#1085;&#1080;&#1077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ГБПОУ «СТРОГАНОВСКИЙ КОЛЛЕДЖ»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Научно-практическая конференция обучающихся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«Исследовательская работа как залог формирования конкурентоспособности специалиста»</a:t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pPr algn="ctr"/>
            <a:r>
              <a:rPr lang="ru-RU" sz="2800" b="1" dirty="0" smtClean="0"/>
              <a:t>Физика в моей профессии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Выполнил: Соломин Дмитрий, обучающийся гр.92</a:t>
            </a:r>
          </a:p>
          <a:p>
            <a:pPr algn="r"/>
            <a:r>
              <a:rPr lang="ru-RU" dirty="0" smtClean="0"/>
              <a:t>Руководитель: Зверева О.В., преподаватель физики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Есть такая профессия - сварщик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Давление в баллоне газа,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Искра рождает пламя,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Металл расплавит разом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До красно-горящего знамя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И тут же в ванну подаётся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Нагретая присадка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Не всё так сразу удаётся,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Что б было ровненько и гладко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Ложится слой за слоем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Шов тянется дорожкой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Да дело не простое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Но научиться можно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Ведь сварщик - это сила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Для выпуска машин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И стать им всем под силу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Не только для мужчин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pic>
        <p:nvPicPr>
          <p:cNvPr id="4" name="Picture 5" descr="http://www.lukoil-kmn.com/sites/default/files/images/svarshch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19200"/>
            <a:ext cx="45339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/>
              <a:t>Цель работы – </a:t>
            </a:r>
          </a:p>
          <a:p>
            <a:r>
              <a:rPr lang="ru-RU" sz="3200" dirty="0" smtClean="0"/>
              <a:t>выявить особенности профессии «Сварщик (электросварочные и газосварочные работы)», доминирующие виды деятельности этой профессии, важные качества, знания и умения, которыми должен обладать будущий специалист; </a:t>
            </a:r>
          </a:p>
          <a:p>
            <a:r>
              <a:rPr lang="ru-RU" sz="3200" dirty="0" smtClean="0"/>
              <a:t>выяснить какую роль играет физика в освоении моей профессии.</a:t>
            </a:r>
          </a:p>
          <a:p>
            <a:r>
              <a:rPr lang="ru-RU" sz="3200" dirty="0" smtClean="0"/>
              <a:t>Задача работы – в качестве агитации и профориентации разработать буклет по профессии «Сварщик (электросварочные и газосварочные работы)»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ru-RU" sz="2400" dirty="0" smtClean="0"/>
              <a:t>сварка деталей, изделий,</a:t>
            </a:r>
          </a:p>
          <a:p>
            <a:pPr>
              <a:buNone/>
            </a:pPr>
            <a:r>
              <a:rPr lang="ru-RU" sz="2400" dirty="0" smtClean="0"/>
              <a:t> узлов, конструкций, </a:t>
            </a:r>
          </a:p>
          <a:p>
            <a:pPr>
              <a:buNone/>
            </a:pPr>
            <a:r>
              <a:rPr lang="ru-RU" sz="2400" dirty="0" smtClean="0"/>
              <a:t>трубопроводов и ёмкостей</a:t>
            </a:r>
          </a:p>
          <a:p>
            <a:pPr>
              <a:buNone/>
            </a:pPr>
            <a:r>
              <a:rPr lang="ru-RU" sz="2400" dirty="0" smtClean="0"/>
              <a:t> разного вида, уровня </a:t>
            </a:r>
          </a:p>
          <a:p>
            <a:pPr>
              <a:buNone/>
            </a:pPr>
            <a:r>
              <a:rPr lang="ru-RU" sz="2400" dirty="0" smtClean="0"/>
              <a:t>сложности, предназначения</a:t>
            </a:r>
          </a:p>
          <a:p>
            <a:pPr>
              <a:buNone/>
            </a:pPr>
            <a:r>
              <a:rPr lang="ru-RU" sz="2400" dirty="0" smtClean="0"/>
              <a:t> и состава;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соблюдение техники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безопасности</a:t>
            </a:r>
          </a:p>
          <a:p>
            <a:pPr>
              <a:spcBef>
                <a:spcPts val="0"/>
              </a:spcBef>
              <a:buNone/>
            </a:pPr>
            <a:endParaRPr lang="ru-RU" sz="2400" dirty="0" smtClean="0"/>
          </a:p>
          <a:p>
            <a:endParaRPr lang="ru-RU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2400" dirty="0" smtClean="0"/>
              <a:t>В процессе сварки опытный мастер, как скульптор, творит из металла сложные предметы: начиная от системы водоснабжения и заканчивая восстановлением геометрии кузова автомобиля. </a:t>
            </a:r>
          </a:p>
          <a:p>
            <a:endParaRPr lang="ru-RU" dirty="0"/>
          </a:p>
        </p:txBody>
      </p:sp>
      <p:pic>
        <p:nvPicPr>
          <p:cNvPr id="6" name="Рисунок 5" descr="св7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" y="4481736"/>
            <a:ext cx="2808312" cy="2376264"/>
          </a:xfrm>
          <a:prstGeom prst="rect">
            <a:avLst/>
          </a:prstGeom>
        </p:spPr>
      </p:pic>
      <p:pic>
        <p:nvPicPr>
          <p:cNvPr id="7" name="Рисунок 6" descr="св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76600" y="4267200"/>
            <a:ext cx="2448271" cy="2590801"/>
          </a:xfrm>
          <a:prstGeom prst="rect">
            <a:avLst/>
          </a:prstGeom>
        </p:spPr>
      </p:pic>
      <p:pic>
        <p:nvPicPr>
          <p:cNvPr id="8" name="Рисунок 7" descr="св45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887650" y="4267201"/>
            <a:ext cx="2402151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Требования профессии к человеку: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• Физическая сила и выносливость, так как труд сварщика в основном ручной.</a:t>
            </a:r>
            <a:br>
              <a:rPr lang="ru-RU" sz="2800" dirty="0" smtClean="0"/>
            </a:br>
            <a:r>
              <a:rPr lang="ru-RU" sz="2800" dirty="0" smtClean="0"/>
              <a:t>• Острота зрения и </a:t>
            </a:r>
            <a:r>
              <a:rPr lang="ru-RU" sz="2800" dirty="0" err="1" smtClean="0"/>
              <a:t>цветовосприятие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• Гибкость и подвижность рук.</a:t>
            </a:r>
            <a:br>
              <a:rPr lang="ru-RU" sz="2800" dirty="0" smtClean="0"/>
            </a:br>
            <a:r>
              <a:rPr lang="ru-RU" sz="2800" dirty="0" smtClean="0"/>
              <a:t>• Развитый вестибулярный аппарат, хорошая координация движений.</a:t>
            </a:r>
            <a:br>
              <a:rPr lang="ru-RU" sz="2800" dirty="0" smtClean="0"/>
            </a:br>
            <a:r>
              <a:rPr lang="ru-RU" sz="2800" dirty="0" smtClean="0"/>
              <a:t>• Умение длительно сосредотачивать внимание.</a:t>
            </a:r>
            <a:br>
              <a:rPr lang="ru-RU" sz="2800" dirty="0" smtClean="0"/>
            </a:br>
            <a:r>
              <a:rPr lang="ru-RU" sz="2800" dirty="0" smtClean="0"/>
              <a:t>• Пространственное воображение и техническое мышление.</a:t>
            </a:r>
            <a:br>
              <a:rPr lang="ru-RU" sz="2800" dirty="0" smtClean="0"/>
            </a:br>
            <a:r>
              <a:rPr lang="ru-RU" sz="2800" dirty="0" smtClean="0"/>
              <a:t>• Аккуратность, эмоциональная устойчивость, уравновешенность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Физика в профессии сварщик: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42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701800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Ориентация на профессию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Базисная тема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Необходимые  физические понятия (явления, законы)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в освоении материала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69030" algn="l"/>
                        </a:tabLs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Технологические знания и производственные умения в освоении профессии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3600">
                <a:tc>
                  <a:txBody>
                    <a:bodyPr/>
                    <a:lstStyle/>
                    <a:p>
                      <a:pPr marR="1790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Сварщик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Строение вещества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Плотность, масса и объём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Диффузия, причины диффузии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Взаимодействие молекул разных веществ: их притяжение и отталкивание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6903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Цементация металлов, диффузное хромирование, азотирование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66903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пайка и холодная сварка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81000"/>
          <a:ext cx="8229600" cy="61589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46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Моя профессия сварщик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Физические явления и процессы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6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сварка – что это такое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Электрическая дуга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Диффузия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Плавление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Кристаллизация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Металл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Ионизация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Термоэлектронная эмиссия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Сила тяжести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Сила поверхностного натяжения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Деформации сварного шва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Деформации: растяжение, сжатие, изгиб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3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Источники питания электрической Дуги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Напряжение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Сила тока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Магнитное дутьё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Ферромагнетики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Метод контроля сварного шва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Капиллярность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Вывод 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Знание физических законов в области электричества, тепловых явлений, молекулярной физики является фундаментом для изучения функционирования устройств и приборов, технологических умений при освоении профессии «Сварщик (электросварочные и газосварочные работы)».</a:t>
            </a:r>
          </a:p>
          <a:p>
            <a:r>
              <a:rPr lang="ru-RU" dirty="0" smtClean="0"/>
              <a:t>Задача работы – создать буклет по профессии в качестве агитации </a:t>
            </a:r>
            <a:endParaRPr lang="ru-RU" dirty="0"/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>
          <a:xfrm>
            <a:off x="6324600" y="5105400"/>
            <a:ext cx="762000" cy="83820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</TotalTime>
  <Words>517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ГБПОУ «СТРОГАНОВСКИЙ КОЛЛЕДЖ» Научно-практическая конференция обучающихся «Исследовательская работа как залог формирования конкурентоспособности специалиста»  </vt:lpstr>
      <vt:lpstr>Есть такая профессия - сварщик</vt:lpstr>
      <vt:lpstr>Презентация PowerPoint</vt:lpstr>
      <vt:lpstr>Презентация PowerPoint</vt:lpstr>
      <vt:lpstr>Требования профессии к человеку:</vt:lpstr>
      <vt:lpstr>Презентация PowerPoint</vt:lpstr>
      <vt:lpstr>Физика в профессии сварщик:</vt:lpstr>
      <vt:lpstr>Презентация PowerPoint</vt:lpstr>
      <vt:lpstr>Вывод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ГБПОУ «СТРОГАНОВСКИЙ КОЛЛЕДЖ» Научно-практическая конференция обучающихся «Исследовательская работа как залог формирования конкурентоспособности специалиста»</dc:title>
  <dc:creator>Каин59</dc:creator>
  <cp:lastModifiedBy>admin</cp:lastModifiedBy>
  <cp:revision>13</cp:revision>
  <dcterms:created xsi:type="dcterms:W3CDTF">2015-03-16T14:57:50Z</dcterms:created>
  <dcterms:modified xsi:type="dcterms:W3CDTF">2016-05-06T15:33:46Z</dcterms:modified>
</cp:coreProperties>
</file>