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  <p:sldMasterId id="2147483791" r:id="rId2"/>
    <p:sldMasterId id="2147483795" r:id="rId3"/>
    <p:sldMasterId id="2147483797" r:id="rId4"/>
  </p:sldMasterIdLst>
  <p:sldIdLst>
    <p:sldId id="256" r:id="rId5"/>
    <p:sldId id="257" r:id="rId6"/>
    <p:sldId id="267" r:id="rId7"/>
    <p:sldId id="258" r:id="rId8"/>
    <p:sldId id="259" r:id="rId9"/>
    <p:sldId id="269" r:id="rId10"/>
    <p:sldId id="260" r:id="rId11"/>
    <p:sldId id="261" r:id="rId12"/>
    <p:sldId id="270" r:id="rId13"/>
    <p:sldId id="262" r:id="rId14"/>
    <p:sldId id="265" r:id="rId15"/>
    <p:sldId id="263" r:id="rId16"/>
    <p:sldId id="264" r:id="rId17"/>
    <p:sldId id="271" r:id="rId18"/>
    <p:sldId id="268" r:id="rId19"/>
    <p:sldId id="272" r:id="rId20"/>
    <p:sldId id="266" r:id="rId21"/>
    <p:sldId id="274" r:id="rId22"/>
    <p:sldId id="275" r:id="rId23"/>
    <p:sldId id="276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9933FF"/>
    <a:srgbClr val="FFCCFF"/>
    <a:srgbClr val="CCFF66"/>
    <a:srgbClr val="9999FF"/>
    <a:srgbClr val="00CC99"/>
    <a:srgbClr val="96969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1" d="100"/>
          <a:sy n="121" d="100"/>
        </p:scale>
        <p:origin x="-97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95602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95603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1C929-168D-4997-9582-79A430C4EC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242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099CC-CE23-4C1E-A722-45E67875D2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83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185AC-7267-4085-8854-DE4CDEBAB7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842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B12E5-04D2-444E-A309-D0AA37E336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5192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F316C-F36D-4225-B1DD-A3834E2FD5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6622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E4F49-55D9-4DE9-8E17-C4A42DF403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040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10855-DBFC-4E91-B4A4-E2818524CB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053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C76C5-5DEB-44AE-977A-C5CC5B3BC4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4134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4BAAC-41CC-46DB-8CA1-0D93D4B077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3639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1FB62-238C-4D12-AD0E-7022BAAF7A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2393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447E1-CC6C-40AD-B407-3315ADCC4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276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443C7-30D2-490E-BD60-FB6DEE149E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1481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2D38B-A207-4C83-9D3C-B6DC0363A3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929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751D4-E537-46EB-9CBF-9066C2B835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0078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5DB34-F4C2-4D67-8E4B-7ECCCF261B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218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21187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A01AA-4B61-4451-976A-AAF6C0B527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8600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876A9-0C24-4321-8465-BB6DC9F37A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909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BE814-9976-429A-865F-A9BD4C0E84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6735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ADBF1-24A8-4631-BF2F-53996A7687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8640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75EF7-D54B-4676-B07D-49BCEE8534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4054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86418-10E6-4292-B9FD-D92D92257A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8820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F9D83-7735-4334-AB08-A4DD70867C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62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61A79-9BFE-4218-A94F-51B16454CD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097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9D9CB-095B-4025-BCFF-EF59E99798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0988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ACE48-4CD9-412C-AE6A-9BB5A187A9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3000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BCC74-F4F5-434C-91D2-F45A42E4CB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324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E076C-DC0F-4E65-9D96-2D5A741831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75856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22329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2329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C4A6B-38A7-48AA-9A80-7E2772DE03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1550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0BBAC-D5C5-47A8-AD4D-9B5AB98D43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7481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FF52D-D7F8-41AF-8F2B-9461DBE7D3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6217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D552D-CDB5-46AD-B649-41E051B9FF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8863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E4958-201D-4211-A064-C57341FAE6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3314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110EA-3E7F-4319-8F6D-6327F141C0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194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6853C-8A1B-463B-BBE4-38512DFDFA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23018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E2406-6E62-44BD-B796-BFE3A2FB3F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96687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7EEF7-B837-4452-9DA9-AD6DC7A996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55120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31F2-91D7-4A84-9080-0E4A922336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01892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86256-09F9-4FAB-A7B3-E3C30A27F7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9216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AED8C-E67B-4930-962A-03CE116566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030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A24E5-0A7C-4B89-BBF9-53186B6B7A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434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4D6CB-390C-46FB-8C96-B6A9E7D085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626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E495B-4385-4AB7-B25E-F06D996321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747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1511C-4BDC-40B1-AF77-B049589BC8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104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264FD-DB5A-4AE1-B6EA-3041509EAA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355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5D9E9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94563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564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565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566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567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568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569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570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571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572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573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574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575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576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577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94578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4579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580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581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D606338A-C82B-4CE3-860D-BF38C0ED78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9458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30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68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68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6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D2B9BC8-FFB3-4FAB-8719-2B709C72CC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31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0163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01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01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2B0E758-7BB9-4999-ACC0-96D5AF5137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222212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5130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22214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15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16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17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18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19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20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21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22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23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24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5131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22226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27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28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29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30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31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32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33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34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35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36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37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38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39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40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41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42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43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5132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2245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46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47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48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49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50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51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52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53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54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55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56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57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58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59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60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61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5133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22263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64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65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66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67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68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69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5141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22271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2272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2273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2274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22227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2276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2277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2278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2279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B2B6450-1D30-4324-9448-F947EC4A47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32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468313" y="2781300"/>
            <a:ext cx="8510587" cy="1800225"/>
          </a:xfrm>
        </p:spPr>
        <p:txBody>
          <a:bodyPr/>
          <a:lstStyle/>
          <a:p>
            <a:pPr eaLnBrk="1" hangingPunct="1">
              <a:defRPr/>
            </a:pPr>
            <a:r>
              <a:rPr lang="ru-RU" sz="7200" b="1" smtClean="0">
                <a:solidFill>
                  <a:srgbClr val="FF0000"/>
                </a:solidFill>
              </a:rPr>
              <a:t>Тема:</a:t>
            </a:r>
          </a:p>
        </p:txBody>
      </p:sp>
      <p:sp>
        <p:nvSpPr>
          <p:cNvPr id="2056" name="WordArt 8"/>
          <p:cNvSpPr>
            <a:spLocks noChangeArrowheads="1" noChangeShapeType="1" noTextEdit="1"/>
          </p:cNvSpPr>
          <p:nvPr/>
        </p:nvSpPr>
        <p:spPr bwMode="auto">
          <a:xfrm>
            <a:off x="539750" y="2349500"/>
            <a:ext cx="7920038" cy="2952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Bookman Old Style"/>
              </a:rPr>
              <a:t>Площадь. Формула </a:t>
            </a:r>
          </a:p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Bookman Old Style"/>
              </a:rPr>
              <a:t>площади </a:t>
            </a:r>
          </a:p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Bookman Old Style"/>
              </a:rPr>
              <a:t>прямоугольника.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10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053" grpId="1"/>
      <p:bldP spid="205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323850" y="228600"/>
            <a:ext cx="8488363" cy="5505450"/>
          </a:xfrm>
        </p:spPr>
        <p:txBody>
          <a:bodyPr/>
          <a:lstStyle/>
          <a:p>
            <a:pPr eaLnBrk="1" hangingPunct="1"/>
            <a:r>
              <a:rPr lang="ru-RU" altLang="ru-RU" sz="5400" smtClean="0">
                <a:solidFill>
                  <a:srgbClr val="FFFF00"/>
                </a:solidFill>
                <a:effectLst/>
                <a:latin typeface="Arial Rounded MT Bold" pitchFamily="34" charset="0"/>
              </a:rPr>
              <a:t>Две фигуры называют </a:t>
            </a:r>
            <a:r>
              <a:rPr lang="ru-RU" altLang="ru-RU" sz="5400" b="1" smtClean="0">
                <a:solidFill>
                  <a:srgbClr val="FFFF00"/>
                </a:solidFill>
                <a:effectLst/>
                <a:latin typeface="Arial Rounded MT Bold" pitchFamily="34" charset="0"/>
              </a:rPr>
              <a:t>равными</a:t>
            </a:r>
            <a:r>
              <a:rPr lang="ru-RU" altLang="ru-RU" sz="5400" smtClean="0">
                <a:solidFill>
                  <a:srgbClr val="FFFF00"/>
                </a:solidFill>
                <a:effectLst/>
                <a:latin typeface="Arial Rounded MT Bold" pitchFamily="34" charset="0"/>
              </a:rPr>
              <a:t>, если одну из них можно так наложить на вторую, что эти фигуры совпадут.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1331913" y="1341438"/>
            <a:ext cx="2952750" cy="41036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6984" name="Rectangle 8"/>
          <p:cNvSpPr>
            <a:spLocks noChangeArrowheads="1"/>
          </p:cNvSpPr>
          <p:nvPr/>
        </p:nvSpPr>
        <p:spPr bwMode="auto">
          <a:xfrm>
            <a:off x="4932363" y="1341438"/>
            <a:ext cx="2952750" cy="4103687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323 0.00532 L -0.38993 0.005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323850" y="228600"/>
            <a:ext cx="8488363" cy="6080125"/>
          </a:xfrm>
        </p:spPr>
        <p:txBody>
          <a:bodyPr/>
          <a:lstStyle/>
          <a:p>
            <a:pPr eaLnBrk="1" hangingPunct="1">
              <a:defRPr/>
            </a:pPr>
            <a:r>
              <a:rPr lang="ru-RU" sz="6600" b="1" smtClean="0"/>
              <a:t>Площади</a:t>
            </a:r>
            <a:r>
              <a:rPr lang="ru-RU" sz="6600" smtClean="0"/>
              <a:t> равных фигур </a:t>
            </a:r>
            <a:r>
              <a:rPr lang="ru-RU" sz="6600" b="1" smtClean="0"/>
              <a:t>равны</a:t>
            </a:r>
            <a:r>
              <a:rPr lang="ru-RU" sz="6600" smtClean="0"/>
              <a:t>. Их </a:t>
            </a:r>
            <a:r>
              <a:rPr lang="ru-RU" sz="6600" b="1" smtClean="0"/>
              <a:t>периметры</a:t>
            </a:r>
            <a:r>
              <a:rPr lang="ru-RU" sz="6600" smtClean="0"/>
              <a:t> тоже </a:t>
            </a:r>
            <a:r>
              <a:rPr lang="ru-RU" sz="6600" b="1" smtClean="0"/>
              <a:t>равны</a:t>
            </a:r>
            <a:r>
              <a:rPr lang="ru-RU" sz="66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4"/>
          <p:cNvSpPr>
            <a:spLocks noChangeArrowheads="1"/>
          </p:cNvSpPr>
          <p:nvPr/>
        </p:nvSpPr>
        <p:spPr bwMode="auto">
          <a:xfrm>
            <a:off x="1476375" y="1773238"/>
            <a:ext cx="2447925" cy="2520950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83" name="AutoShape 6"/>
          <p:cNvSpPr>
            <a:spLocks noChangeArrowheads="1"/>
          </p:cNvSpPr>
          <p:nvPr/>
        </p:nvSpPr>
        <p:spPr bwMode="auto">
          <a:xfrm>
            <a:off x="5292725" y="1700213"/>
            <a:ext cx="2447925" cy="2520950"/>
          </a:xfrm>
          <a:prstGeom prst="triangle">
            <a:avLst>
              <a:gd name="adj" fmla="val 50000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84" name="Text Box 9"/>
          <p:cNvSpPr txBox="1">
            <a:spLocks noChangeArrowheads="1"/>
          </p:cNvSpPr>
          <p:nvPr/>
        </p:nvSpPr>
        <p:spPr bwMode="auto">
          <a:xfrm>
            <a:off x="611188" y="4005263"/>
            <a:ext cx="720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20485" name="Text Box 10"/>
          <p:cNvSpPr txBox="1">
            <a:spLocks noChangeArrowheads="1"/>
          </p:cNvSpPr>
          <p:nvPr/>
        </p:nvSpPr>
        <p:spPr bwMode="auto">
          <a:xfrm>
            <a:off x="900113" y="3927475"/>
            <a:ext cx="514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600" b="1">
                <a:solidFill>
                  <a:srgbClr val="000000"/>
                </a:solidFill>
              </a:rPr>
              <a:t>A</a:t>
            </a:r>
            <a:endParaRPr lang="ru-RU" altLang="ru-RU" sz="3600" b="1">
              <a:solidFill>
                <a:srgbClr val="000000"/>
              </a:solidFill>
            </a:endParaRPr>
          </a:p>
        </p:txBody>
      </p:sp>
      <p:sp>
        <p:nvSpPr>
          <p:cNvPr id="20486" name="Text Box 11"/>
          <p:cNvSpPr txBox="1">
            <a:spLocks noChangeArrowheads="1"/>
          </p:cNvSpPr>
          <p:nvPr/>
        </p:nvSpPr>
        <p:spPr bwMode="auto">
          <a:xfrm>
            <a:off x="2124075" y="1341438"/>
            <a:ext cx="514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600" b="1">
                <a:solidFill>
                  <a:srgbClr val="000000"/>
                </a:solidFill>
              </a:rPr>
              <a:t>B</a:t>
            </a:r>
            <a:endParaRPr lang="ru-RU" altLang="ru-RU" sz="3600" b="1">
              <a:solidFill>
                <a:srgbClr val="000000"/>
              </a:solidFill>
            </a:endParaRPr>
          </a:p>
        </p:txBody>
      </p:sp>
      <p:sp>
        <p:nvSpPr>
          <p:cNvPr id="20487" name="Text Box 12"/>
          <p:cNvSpPr txBox="1">
            <a:spLocks noChangeArrowheads="1"/>
          </p:cNvSpPr>
          <p:nvPr/>
        </p:nvSpPr>
        <p:spPr bwMode="auto">
          <a:xfrm>
            <a:off x="3924300" y="3933825"/>
            <a:ext cx="514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600" b="1">
                <a:solidFill>
                  <a:srgbClr val="000000"/>
                </a:solidFill>
              </a:rPr>
              <a:t>C</a:t>
            </a:r>
            <a:endParaRPr lang="ru-RU" altLang="ru-RU" sz="3600" b="1">
              <a:solidFill>
                <a:srgbClr val="000000"/>
              </a:solidFill>
            </a:endParaRPr>
          </a:p>
        </p:txBody>
      </p:sp>
      <p:sp>
        <p:nvSpPr>
          <p:cNvPr id="20488" name="Text Box 13"/>
          <p:cNvSpPr txBox="1">
            <a:spLocks noChangeArrowheads="1"/>
          </p:cNvSpPr>
          <p:nvPr/>
        </p:nvSpPr>
        <p:spPr bwMode="auto">
          <a:xfrm>
            <a:off x="4643438" y="3933825"/>
            <a:ext cx="5762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600" b="1">
                <a:solidFill>
                  <a:srgbClr val="000000"/>
                </a:solidFill>
              </a:rPr>
              <a:t>M</a:t>
            </a:r>
            <a:endParaRPr lang="ru-RU" altLang="ru-RU" sz="3600" b="1">
              <a:solidFill>
                <a:srgbClr val="000000"/>
              </a:solidFill>
            </a:endParaRPr>
          </a:p>
        </p:txBody>
      </p:sp>
      <p:sp>
        <p:nvSpPr>
          <p:cNvPr id="20489" name="Text Box 14"/>
          <p:cNvSpPr txBox="1">
            <a:spLocks noChangeArrowheads="1"/>
          </p:cNvSpPr>
          <p:nvPr/>
        </p:nvSpPr>
        <p:spPr bwMode="auto">
          <a:xfrm>
            <a:off x="7740650" y="3933825"/>
            <a:ext cx="488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600" b="1">
                <a:solidFill>
                  <a:srgbClr val="000000"/>
                </a:solidFill>
              </a:rPr>
              <a:t>P</a:t>
            </a:r>
            <a:endParaRPr lang="ru-RU" altLang="ru-RU" sz="3600" b="1">
              <a:solidFill>
                <a:srgbClr val="000000"/>
              </a:solidFill>
            </a:endParaRPr>
          </a:p>
        </p:txBody>
      </p:sp>
      <p:sp>
        <p:nvSpPr>
          <p:cNvPr id="20490" name="Text Box 15"/>
          <p:cNvSpPr txBox="1">
            <a:spLocks noChangeArrowheads="1"/>
          </p:cNvSpPr>
          <p:nvPr/>
        </p:nvSpPr>
        <p:spPr bwMode="auto">
          <a:xfrm>
            <a:off x="5940425" y="1341438"/>
            <a:ext cx="514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600" b="1">
                <a:solidFill>
                  <a:srgbClr val="000000"/>
                </a:solidFill>
              </a:rPr>
              <a:t>N</a:t>
            </a:r>
            <a:endParaRPr lang="ru-RU" altLang="ru-RU" sz="3600" b="1">
              <a:solidFill>
                <a:srgbClr val="000000"/>
              </a:solidFill>
            </a:endParaRPr>
          </a:p>
        </p:txBody>
      </p:sp>
      <p:sp>
        <p:nvSpPr>
          <p:cNvPr id="124945" name="Rectangle 17"/>
          <p:cNvSpPr>
            <a:spLocks noChangeArrowheads="1"/>
          </p:cNvSpPr>
          <p:nvPr/>
        </p:nvSpPr>
        <p:spPr bwMode="auto">
          <a:xfrm>
            <a:off x="3419475" y="4581525"/>
            <a:ext cx="2768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5400" b="1"/>
              <a:t>S</a:t>
            </a:r>
            <a:r>
              <a:rPr lang="en-US" altLang="ru-RU"/>
              <a:t>ΔABC  </a:t>
            </a:r>
            <a:r>
              <a:rPr lang="ru-RU" altLang="ru-RU"/>
              <a:t>=</a:t>
            </a:r>
            <a:r>
              <a:rPr lang="en-US" altLang="ru-RU"/>
              <a:t> </a:t>
            </a:r>
            <a:r>
              <a:rPr lang="en-US" altLang="ru-RU" sz="5400" b="1"/>
              <a:t>S</a:t>
            </a:r>
            <a:r>
              <a:rPr lang="en-US" altLang="ru-RU"/>
              <a:t>ΔMNP </a:t>
            </a:r>
          </a:p>
        </p:txBody>
      </p:sp>
      <p:sp>
        <p:nvSpPr>
          <p:cNvPr id="124946" name="Rectangle 18"/>
          <p:cNvSpPr>
            <a:spLocks noChangeArrowheads="1"/>
          </p:cNvSpPr>
          <p:nvPr/>
        </p:nvSpPr>
        <p:spPr bwMode="auto">
          <a:xfrm>
            <a:off x="3492500" y="5373688"/>
            <a:ext cx="2768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5400" b="1"/>
              <a:t>P</a:t>
            </a:r>
            <a:r>
              <a:rPr lang="en-US" altLang="ru-RU"/>
              <a:t>ΔABC  =  </a:t>
            </a:r>
            <a:r>
              <a:rPr lang="en-US" altLang="ru-RU" sz="5400" b="1"/>
              <a:t>P</a:t>
            </a:r>
            <a:r>
              <a:rPr lang="en-US" altLang="ru-RU"/>
              <a:t>ΔMNP</a:t>
            </a:r>
            <a:endParaRPr lang="ru-RU" altLang="ru-RU"/>
          </a:p>
        </p:txBody>
      </p:sp>
      <p:sp>
        <p:nvSpPr>
          <p:cNvPr id="124948" name="Rectangle 20"/>
          <p:cNvSpPr>
            <a:spLocks noChangeArrowheads="1"/>
          </p:cNvSpPr>
          <p:nvPr/>
        </p:nvSpPr>
        <p:spPr bwMode="auto">
          <a:xfrm>
            <a:off x="2268538" y="260350"/>
            <a:ext cx="48196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4000"/>
              <a:t>Δ</a:t>
            </a:r>
            <a:r>
              <a:rPr lang="en-US" altLang="ru-RU" sz="6000"/>
              <a:t>ABC</a:t>
            </a:r>
            <a:r>
              <a:rPr lang="en-US" altLang="ru-RU" sz="4800"/>
              <a:t> = </a:t>
            </a:r>
            <a:r>
              <a:rPr lang="en-US" altLang="ru-RU" sz="4000"/>
              <a:t>Δ</a:t>
            </a:r>
            <a:r>
              <a:rPr lang="en-US" altLang="ru-RU" sz="6000"/>
              <a:t>MNP</a:t>
            </a:r>
            <a:endParaRPr lang="ru-RU" altLang="ru-RU" sz="6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4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4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4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4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45" grpId="0"/>
      <p:bldP spid="124946" grpId="0"/>
      <p:bldP spid="12494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ChangeArrowheads="1"/>
          </p:cNvSpPr>
          <p:nvPr/>
        </p:nvSpPr>
        <p:spPr bwMode="auto">
          <a:xfrm>
            <a:off x="1763713" y="981075"/>
            <a:ext cx="1944687" cy="3529013"/>
          </a:xfrm>
          <a:prstGeom prst="rect">
            <a:avLst/>
          </a:prstGeom>
          <a:solidFill>
            <a:srgbClr val="99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07" name="Rectangle 7"/>
          <p:cNvSpPr>
            <a:spLocks noChangeArrowheads="1"/>
          </p:cNvSpPr>
          <p:nvPr/>
        </p:nvSpPr>
        <p:spPr bwMode="auto">
          <a:xfrm>
            <a:off x="5219700" y="981075"/>
            <a:ext cx="1944688" cy="3529013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08" name="Rectangle 9"/>
          <p:cNvSpPr>
            <a:spLocks noChangeArrowheads="1"/>
          </p:cNvSpPr>
          <p:nvPr/>
        </p:nvSpPr>
        <p:spPr bwMode="auto">
          <a:xfrm>
            <a:off x="1476375" y="4365625"/>
            <a:ext cx="25209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5400" b="1"/>
              <a:t>S</a:t>
            </a:r>
            <a:r>
              <a:rPr lang="ru-RU" altLang="ru-RU" b="1"/>
              <a:t>1</a:t>
            </a:r>
            <a:r>
              <a:rPr lang="en-US" altLang="ru-RU" b="1"/>
              <a:t> </a:t>
            </a:r>
            <a:r>
              <a:rPr lang="en-US" altLang="ru-RU"/>
              <a:t> </a:t>
            </a:r>
            <a:r>
              <a:rPr lang="ru-RU" altLang="ru-RU" b="1"/>
              <a:t>=</a:t>
            </a:r>
            <a:r>
              <a:rPr lang="en-US" altLang="ru-RU" b="1"/>
              <a:t> </a:t>
            </a:r>
            <a:r>
              <a:rPr lang="ru-RU" altLang="ru-RU" sz="4000" b="1"/>
              <a:t>20 см</a:t>
            </a:r>
            <a:r>
              <a:rPr lang="en-US" altLang="ru-RU" b="1"/>
              <a:t> </a:t>
            </a:r>
          </a:p>
        </p:txBody>
      </p:sp>
      <p:sp>
        <p:nvSpPr>
          <p:cNvPr id="21509" name="Rectangle 10"/>
          <p:cNvSpPr>
            <a:spLocks noChangeArrowheads="1"/>
          </p:cNvSpPr>
          <p:nvPr/>
        </p:nvSpPr>
        <p:spPr bwMode="auto">
          <a:xfrm>
            <a:off x="5003800" y="4365625"/>
            <a:ext cx="25209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5400" b="1"/>
              <a:t>P</a:t>
            </a:r>
            <a:r>
              <a:rPr lang="ru-RU" altLang="ru-RU" b="1"/>
              <a:t>2</a:t>
            </a:r>
            <a:r>
              <a:rPr lang="en-US" altLang="ru-RU"/>
              <a:t>  </a:t>
            </a:r>
            <a:r>
              <a:rPr lang="en-US" altLang="ru-RU" b="1"/>
              <a:t>=  </a:t>
            </a:r>
            <a:r>
              <a:rPr lang="ru-RU" altLang="ru-RU" sz="4000" b="1"/>
              <a:t>14 см</a:t>
            </a:r>
            <a:endParaRPr lang="ru-RU" altLang="ru-RU" b="1"/>
          </a:p>
        </p:txBody>
      </p:sp>
      <p:sp>
        <p:nvSpPr>
          <p:cNvPr id="21510" name="Rectangle 11"/>
          <p:cNvSpPr>
            <a:spLocks noChangeArrowheads="1"/>
          </p:cNvSpPr>
          <p:nvPr/>
        </p:nvSpPr>
        <p:spPr bwMode="auto">
          <a:xfrm>
            <a:off x="3708400" y="4437063"/>
            <a:ext cx="4667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/>
              <a:t>2</a:t>
            </a:r>
          </a:p>
        </p:txBody>
      </p:sp>
      <p:sp>
        <p:nvSpPr>
          <p:cNvPr id="145420" name="Rectangle 12"/>
          <p:cNvSpPr>
            <a:spLocks noChangeArrowheads="1"/>
          </p:cNvSpPr>
          <p:nvPr/>
        </p:nvSpPr>
        <p:spPr bwMode="auto">
          <a:xfrm>
            <a:off x="1908175" y="5157788"/>
            <a:ext cx="14652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5400" b="1"/>
              <a:t>P</a:t>
            </a:r>
            <a:r>
              <a:rPr lang="ru-RU" altLang="ru-RU" b="1"/>
              <a:t>1</a:t>
            </a:r>
            <a:r>
              <a:rPr lang="en-US" altLang="ru-RU"/>
              <a:t>  =  </a:t>
            </a:r>
            <a:r>
              <a:rPr lang="ru-RU" altLang="ru-RU" sz="4000" b="1"/>
              <a:t>?</a:t>
            </a:r>
          </a:p>
        </p:txBody>
      </p:sp>
      <p:sp>
        <p:nvSpPr>
          <p:cNvPr id="145421" name="Rectangle 13"/>
          <p:cNvSpPr>
            <a:spLocks noChangeArrowheads="1"/>
          </p:cNvSpPr>
          <p:nvPr/>
        </p:nvSpPr>
        <p:spPr bwMode="auto">
          <a:xfrm>
            <a:off x="5435600" y="5157788"/>
            <a:ext cx="14017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5400" b="1"/>
              <a:t>S</a:t>
            </a:r>
            <a:r>
              <a:rPr lang="ru-RU" altLang="ru-RU" b="1"/>
              <a:t>2</a:t>
            </a:r>
            <a:r>
              <a:rPr lang="en-US" altLang="ru-RU"/>
              <a:t> </a:t>
            </a:r>
            <a:r>
              <a:rPr lang="ru-RU" altLang="ru-RU" b="1"/>
              <a:t>=</a:t>
            </a:r>
            <a:r>
              <a:rPr lang="en-US" altLang="ru-RU" b="1"/>
              <a:t> </a:t>
            </a:r>
            <a:r>
              <a:rPr lang="ru-RU" altLang="ru-RU" sz="4000" b="1"/>
              <a:t>?</a:t>
            </a:r>
            <a:r>
              <a:rPr lang="en-US" altLang="ru-RU" b="1"/>
              <a:t> </a:t>
            </a:r>
          </a:p>
        </p:txBody>
      </p:sp>
      <p:sp>
        <p:nvSpPr>
          <p:cNvPr id="145422" name="Rectangle 14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510588" cy="576263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chemeClr val="tx1"/>
                </a:solidFill>
              </a:rPr>
              <a:t>Даны два равных прямоугольника</a:t>
            </a:r>
          </a:p>
        </p:txBody>
      </p:sp>
      <p:sp>
        <p:nvSpPr>
          <p:cNvPr id="145423" name="Rectangle 15"/>
          <p:cNvSpPr>
            <a:spLocks noChangeArrowheads="1"/>
          </p:cNvSpPr>
          <p:nvPr/>
        </p:nvSpPr>
        <p:spPr bwMode="auto">
          <a:xfrm>
            <a:off x="1547813" y="5157788"/>
            <a:ext cx="25209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5400" b="1"/>
              <a:t>P</a:t>
            </a:r>
            <a:r>
              <a:rPr lang="ru-RU" altLang="ru-RU" b="1"/>
              <a:t>1</a:t>
            </a:r>
            <a:r>
              <a:rPr lang="en-US" altLang="ru-RU"/>
              <a:t>  </a:t>
            </a:r>
            <a:r>
              <a:rPr lang="en-US" altLang="ru-RU" b="1"/>
              <a:t>=  </a:t>
            </a:r>
            <a:r>
              <a:rPr lang="ru-RU" altLang="ru-RU" sz="4000" b="1"/>
              <a:t>14 см</a:t>
            </a:r>
            <a:endParaRPr lang="ru-RU" altLang="ru-RU" b="1"/>
          </a:p>
        </p:txBody>
      </p:sp>
      <p:sp>
        <p:nvSpPr>
          <p:cNvPr id="145424" name="Rectangle 16"/>
          <p:cNvSpPr>
            <a:spLocks noChangeArrowheads="1"/>
          </p:cNvSpPr>
          <p:nvPr/>
        </p:nvSpPr>
        <p:spPr bwMode="auto">
          <a:xfrm>
            <a:off x="4932363" y="5157788"/>
            <a:ext cx="25209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5400" b="1"/>
              <a:t>S</a:t>
            </a:r>
            <a:r>
              <a:rPr lang="ru-RU" altLang="ru-RU" b="1"/>
              <a:t>2</a:t>
            </a:r>
            <a:r>
              <a:rPr lang="en-US" altLang="ru-RU" b="1"/>
              <a:t> </a:t>
            </a:r>
            <a:r>
              <a:rPr lang="en-US" altLang="ru-RU"/>
              <a:t> </a:t>
            </a:r>
            <a:r>
              <a:rPr lang="ru-RU" altLang="ru-RU" b="1"/>
              <a:t>=</a:t>
            </a:r>
            <a:r>
              <a:rPr lang="en-US" altLang="ru-RU" b="1"/>
              <a:t> </a:t>
            </a:r>
            <a:r>
              <a:rPr lang="ru-RU" altLang="ru-RU" sz="4000" b="1"/>
              <a:t>20 см</a:t>
            </a:r>
            <a:r>
              <a:rPr lang="en-US" altLang="ru-RU" b="1"/>
              <a:t> </a:t>
            </a:r>
          </a:p>
        </p:txBody>
      </p:sp>
      <p:sp>
        <p:nvSpPr>
          <p:cNvPr id="145425" name="Rectangle 17"/>
          <p:cNvSpPr>
            <a:spLocks noChangeArrowheads="1"/>
          </p:cNvSpPr>
          <p:nvPr/>
        </p:nvSpPr>
        <p:spPr bwMode="auto">
          <a:xfrm>
            <a:off x="7164388" y="5229225"/>
            <a:ext cx="4667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/>
              <a:t>2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454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54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5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145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5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2000"/>
                                        <p:tgtEl>
                                          <p:spTgt spid="145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54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5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5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54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5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5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20" grpId="0"/>
      <p:bldP spid="145421" grpId="0"/>
      <p:bldP spid="145423" grpId="0"/>
      <p:bldP spid="145424" grpId="0"/>
      <p:bldP spid="1454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3" name="Rectangle 5"/>
          <p:cNvSpPr>
            <a:spLocks noChangeArrowheads="1"/>
          </p:cNvSpPr>
          <p:nvPr/>
        </p:nvSpPr>
        <p:spPr bwMode="auto">
          <a:xfrm>
            <a:off x="1547813" y="1196975"/>
            <a:ext cx="863600" cy="865188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5174" name="Rectangle 6"/>
          <p:cNvSpPr>
            <a:spLocks noChangeArrowheads="1"/>
          </p:cNvSpPr>
          <p:nvPr/>
        </p:nvSpPr>
        <p:spPr bwMode="auto">
          <a:xfrm>
            <a:off x="2411413" y="1196975"/>
            <a:ext cx="863600" cy="865188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5175" name="Rectangle 7"/>
          <p:cNvSpPr>
            <a:spLocks noChangeArrowheads="1"/>
          </p:cNvSpPr>
          <p:nvPr/>
        </p:nvSpPr>
        <p:spPr bwMode="auto">
          <a:xfrm>
            <a:off x="3276600" y="1196975"/>
            <a:ext cx="863600" cy="865188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5176" name="Rectangle 8"/>
          <p:cNvSpPr>
            <a:spLocks noChangeArrowheads="1"/>
          </p:cNvSpPr>
          <p:nvPr/>
        </p:nvSpPr>
        <p:spPr bwMode="auto">
          <a:xfrm>
            <a:off x="4140200" y="1196975"/>
            <a:ext cx="863600" cy="865188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5177" name="Rectangle 9"/>
          <p:cNvSpPr>
            <a:spLocks noChangeArrowheads="1"/>
          </p:cNvSpPr>
          <p:nvPr/>
        </p:nvSpPr>
        <p:spPr bwMode="auto">
          <a:xfrm>
            <a:off x="5003800" y="1196975"/>
            <a:ext cx="863600" cy="865188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5178" name="Rectangle 10"/>
          <p:cNvSpPr>
            <a:spLocks noChangeArrowheads="1"/>
          </p:cNvSpPr>
          <p:nvPr/>
        </p:nvSpPr>
        <p:spPr bwMode="auto">
          <a:xfrm>
            <a:off x="5867400" y="1196975"/>
            <a:ext cx="863600" cy="865188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5179" name="Rectangle 11"/>
          <p:cNvSpPr>
            <a:spLocks noChangeArrowheads="1"/>
          </p:cNvSpPr>
          <p:nvPr/>
        </p:nvSpPr>
        <p:spPr bwMode="auto">
          <a:xfrm>
            <a:off x="6732588" y="1196975"/>
            <a:ext cx="863600" cy="865188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5180" name="Rectangle 12"/>
          <p:cNvSpPr>
            <a:spLocks noChangeArrowheads="1"/>
          </p:cNvSpPr>
          <p:nvPr/>
        </p:nvSpPr>
        <p:spPr bwMode="auto">
          <a:xfrm>
            <a:off x="3276600" y="2060575"/>
            <a:ext cx="863600" cy="865188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5181" name="Rectangle 13"/>
          <p:cNvSpPr>
            <a:spLocks noChangeArrowheads="1"/>
          </p:cNvSpPr>
          <p:nvPr/>
        </p:nvSpPr>
        <p:spPr bwMode="auto">
          <a:xfrm>
            <a:off x="2411413" y="2060575"/>
            <a:ext cx="863600" cy="865188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5182" name="Rectangle 14"/>
          <p:cNvSpPr>
            <a:spLocks noChangeArrowheads="1"/>
          </p:cNvSpPr>
          <p:nvPr/>
        </p:nvSpPr>
        <p:spPr bwMode="auto">
          <a:xfrm>
            <a:off x="1547813" y="2060575"/>
            <a:ext cx="863600" cy="865188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135183" name="Rectangle 15"/>
          <p:cNvSpPr>
            <a:spLocks noChangeArrowheads="1"/>
          </p:cNvSpPr>
          <p:nvPr/>
        </p:nvSpPr>
        <p:spPr bwMode="auto">
          <a:xfrm>
            <a:off x="1547813" y="2924175"/>
            <a:ext cx="863600" cy="865188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5184" name="Rectangle 16"/>
          <p:cNvSpPr>
            <a:spLocks noChangeArrowheads="1"/>
          </p:cNvSpPr>
          <p:nvPr/>
        </p:nvSpPr>
        <p:spPr bwMode="auto">
          <a:xfrm>
            <a:off x="2411413" y="2924175"/>
            <a:ext cx="863600" cy="865188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5185" name="Rectangle 17"/>
          <p:cNvSpPr>
            <a:spLocks noChangeArrowheads="1"/>
          </p:cNvSpPr>
          <p:nvPr/>
        </p:nvSpPr>
        <p:spPr bwMode="auto">
          <a:xfrm>
            <a:off x="3276600" y="2924175"/>
            <a:ext cx="863600" cy="865188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5186" name="Rectangle 18"/>
          <p:cNvSpPr>
            <a:spLocks noChangeArrowheads="1"/>
          </p:cNvSpPr>
          <p:nvPr/>
        </p:nvSpPr>
        <p:spPr bwMode="auto">
          <a:xfrm>
            <a:off x="4140200" y="2924175"/>
            <a:ext cx="863600" cy="865188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5187" name="Rectangle 19"/>
          <p:cNvSpPr>
            <a:spLocks noChangeArrowheads="1"/>
          </p:cNvSpPr>
          <p:nvPr/>
        </p:nvSpPr>
        <p:spPr bwMode="auto">
          <a:xfrm>
            <a:off x="5003800" y="2924175"/>
            <a:ext cx="863600" cy="865188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5188" name="Rectangle 20"/>
          <p:cNvSpPr>
            <a:spLocks noChangeArrowheads="1"/>
          </p:cNvSpPr>
          <p:nvPr/>
        </p:nvSpPr>
        <p:spPr bwMode="auto">
          <a:xfrm>
            <a:off x="5867400" y="2924175"/>
            <a:ext cx="863600" cy="865188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5189" name="Rectangle 21"/>
          <p:cNvSpPr>
            <a:spLocks noChangeArrowheads="1"/>
          </p:cNvSpPr>
          <p:nvPr/>
        </p:nvSpPr>
        <p:spPr bwMode="auto">
          <a:xfrm>
            <a:off x="6732588" y="2924175"/>
            <a:ext cx="863600" cy="865188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5190" name="Rectangle 22"/>
          <p:cNvSpPr>
            <a:spLocks noChangeArrowheads="1"/>
          </p:cNvSpPr>
          <p:nvPr/>
        </p:nvSpPr>
        <p:spPr bwMode="auto">
          <a:xfrm>
            <a:off x="6732588" y="2060575"/>
            <a:ext cx="863600" cy="865188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5191" name="Rectangle 23"/>
          <p:cNvSpPr>
            <a:spLocks noChangeArrowheads="1"/>
          </p:cNvSpPr>
          <p:nvPr/>
        </p:nvSpPr>
        <p:spPr bwMode="auto">
          <a:xfrm>
            <a:off x="5867400" y="2060575"/>
            <a:ext cx="863600" cy="865188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5192" name="Rectangle 24"/>
          <p:cNvSpPr>
            <a:spLocks noChangeArrowheads="1"/>
          </p:cNvSpPr>
          <p:nvPr/>
        </p:nvSpPr>
        <p:spPr bwMode="auto">
          <a:xfrm>
            <a:off x="5003800" y="2060575"/>
            <a:ext cx="863600" cy="865188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5193" name="Rectangle 25"/>
          <p:cNvSpPr>
            <a:spLocks noChangeArrowheads="1"/>
          </p:cNvSpPr>
          <p:nvPr/>
        </p:nvSpPr>
        <p:spPr bwMode="auto">
          <a:xfrm>
            <a:off x="4140200" y="2060575"/>
            <a:ext cx="863600" cy="865188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5194" name="Line 26"/>
          <p:cNvSpPr>
            <a:spLocks noChangeShapeType="1"/>
          </p:cNvSpPr>
          <p:nvPr/>
        </p:nvSpPr>
        <p:spPr bwMode="auto">
          <a:xfrm>
            <a:off x="5867400" y="1196975"/>
            <a:ext cx="0" cy="17272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5196" name="Line 28"/>
          <p:cNvSpPr>
            <a:spLocks noChangeShapeType="1"/>
          </p:cNvSpPr>
          <p:nvPr/>
        </p:nvSpPr>
        <p:spPr bwMode="auto">
          <a:xfrm>
            <a:off x="3276600" y="2924175"/>
            <a:ext cx="0" cy="865188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5197" name="Line 29"/>
          <p:cNvSpPr>
            <a:spLocks noChangeShapeType="1"/>
          </p:cNvSpPr>
          <p:nvPr/>
        </p:nvSpPr>
        <p:spPr bwMode="auto">
          <a:xfrm>
            <a:off x="3276600" y="2924175"/>
            <a:ext cx="2590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54" name="Text Box 30"/>
          <p:cNvSpPr txBox="1">
            <a:spLocks noChangeArrowheads="1"/>
          </p:cNvSpPr>
          <p:nvPr/>
        </p:nvSpPr>
        <p:spPr bwMode="auto">
          <a:xfrm>
            <a:off x="971550" y="549275"/>
            <a:ext cx="576263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4800" b="1">
                <a:solidFill>
                  <a:srgbClr val="000000"/>
                </a:solidFill>
              </a:rPr>
              <a:t>D</a:t>
            </a:r>
            <a:endParaRPr lang="ru-RU" altLang="ru-RU" sz="4800" b="1">
              <a:solidFill>
                <a:srgbClr val="000000"/>
              </a:solidFill>
            </a:endParaRPr>
          </a:p>
        </p:txBody>
      </p:sp>
      <p:sp>
        <p:nvSpPr>
          <p:cNvPr id="22555" name="Text Box 31"/>
          <p:cNvSpPr txBox="1">
            <a:spLocks noChangeArrowheads="1"/>
          </p:cNvSpPr>
          <p:nvPr/>
        </p:nvSpPr>
        <p:spPr bwMode="auto">
          <a:xfrm>
            <a:off x="900113" y="3284538"/>
            <a:ext cx="576262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4800" b="1">
                <a:solidFill>
                  <a:srgbClr val="000000"/>
                </a:solidFill>
              </a:rPr>
              <a:t>A</a:t>
            </a:r>
            <a:endParaRPr lang="ru-RU" altLang="ru-RU" sz="4800" b="1">
              <a:solidFill>
                <a:srgbClr val="000000"/>
              </a:solidFill>
            </a:endParaRPr>
          </a:p>
        </p:txBody>
      </p:sp>
      <p:sp>
        <p:nvSpPr>
          <p:cNvPr id="22556" name="Text Box 32"/>
          <p:cNvSpPr txBox="1">
            <a:spLocks noChangeArrowheads="1"/>
          </p:cNvSpPr>
          <p:nvPr/>
        </p:nvSpPr>
        <p:spPr bwMode="auto">
          <a:xfrm>
            <a:off x="7596188" y="3284538"/>
            <a:ext cx="576262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4800" b="1">
                <a:solidFill>
                  <a:srgbClr val="000000"/>
                </a:solidFill>
              </a:rPr>
              <a:t>B</a:t>
            </a:r>
            <a:endParaRPr lang="ru-RU" altLang="ru-RU" sz="4800" b="1">
              <a:solidFill>
                <a:srgbClr val="000000"/>
              </a:solidFill>
            </a:endParaRPr>
          </a:p>
        </p:txBody>
      </p:sp>
      <p:sp>
        <p:nvSpPr>
          <p:cNvPr id="22557" name="Text Box 33"/>
          <p:cNvSpPr txBox="1">
            <a:spLocks noChangeArrowheads="1"/>
          </p:cNvSpPr>
          <p:nvPr/>
        </p:nvSpPr>
        <p:spPr bwMode="auto">
          <a:xfrm>
            <a:off x="7596188" y="549275"/>
            <a:ext cx="576262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4800" b="1">
                <a:solidFill>
                  <a:srgbClr val="000000"/>
                </a:solidFill>
              </a:rPr>
              <a:t>C</a:t>
            </a:r>
            <a:endParaRPr lang="ru-RU" altLang="ru-RU" sz="4800" b="1">
              <a:solidFill>
                <a:srgbClr val="000000"/>
              </a:solidFill>
            </a:endParaRPr>
          </a:p>
        </p:txBody>
      </p:sp>
      <p:sp>
        <p:nvSpPr>
          <p:cNvPr id="22558" name="Text Box 34"/>
          <p:cNvSpPr txBox="1">
            <a:spLocks noChangeArrowheads="1"/>
          </p:cNvSpPr>
          <p:nvPr/>
        </p:nvSpPr>
        <p:spPr bwMode="auto">
          <a:xfrm>
            <a:off x="2555875" y="2492375"/>
            <a:ext cx="576263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4800" b="1">
                <a:solidFill>
                  <a:srgbClr val="000000"/>
                </a:solidFill>
              </a:rPr>
              <a:t>L</a:t>
            </a:r>
            <a:endParaRPr lang="ru-RU" altLang="ru-RU" sz="4800" b="1">
              <a:solidFill>
                <a:srgbClr val="000000"/>
              </a:solidFill>
            </a:endParaRPr>
          </a:p>
        </p:txBody>
      </p:sp>
      <p:sp>
        <p:nvSpPr>
          <p:cNvPr id="22559" name="Text Box 35"/>
          <p:cNvSpPr txBox="1">
            <a:spLocks noChangeArrowheads="1"/>
          </p:cNvSpPr>
          <p:nvPr/>
        </p:nvSpPr>
        <p:spPr bwMode="auto">
          <a:xfrm>
            <a:off x="5580063" y="404813"/>
            <a:ext cx="576262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4800" b="1">
                <a:solidFill>
                  <a:srgbClr val="000000"/>
                </a:solidFill>
              </a:rPr>
              <a:t>N</a:t>
            </a:r>
            <a:endParaRPr lang="ru-RU" altLang="ru-RU" sz="4800" b="1">
              <a:solidFill>
                <a:srgbClr val="000000"/>
              </a:solidFill>
            </a:endParaRPr>
          </a:p>
        </p:txBody>
      </p:sp>
      <p:sp>
        <p:nvSpPr>
          <p:cNvPr id="22560" name="Text Box 36"/>
          <p:cNvSpPr txBox="1">
            <a:spLocks noChangeArrowheads="1"/>
          </p:cNvSpPr>
          <p:nvPr/>
        </p:nvSpPr>
        <p:spPr bwMode="auto">
          <a:xfrm>
            <a:off x="3059113" y="3716338"/>
            <a:ext cx="576262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4800" b="1">
                <a:solidFill>
                  <a:srgbClr val="000000"/>
                </a:solidFill>
              </a:rPr>
              <a:t>K</a:t>
            </a:r>
            <a:endParaRPr lang="ru-RU" altLang="ru-RU" sz="4800" b="1">
              <a:solidFill>
                <a:srgbClr val="000000"/>
              </a:solidFill>
            </a:endParaRPr>
          </a:p>
        </p:txBody>
      </p:sp>
      <p:sp>
        <p:nvSpPr>
          <p:cNvPr id="22561" name="Text Box 38"/>
          <p:cNvSpPr txBox="1">
            <a:spLocks noChangeArrowheads="1"/>
          </p:cNvSpPr>
          <p:nvPr/>
        </p:nvSpPr>
        <p:spPr bwMode="auto">
          <a:xfrm>
            <a:off x="6084888" y="2492375"/>
            <a:ext cx="6477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4800" b="1">
                <a:solidFill>
                  <a:srgbClr val="000000"/>
                </a:solidFill>
              </a:rPr>
              <a:t>M</a:t>
            </a:r>
            <a:endParaRPr lang="ru-RU" altLang="ru-RU" sz="4800" b="1">
              <a:solidFill>
                <a:srgbClr val="000000"/>
              </a:solidFill>
            </a:endParaRPr>
          </a:p>
        </p:txBody>
      </p:sp>
      <p:sp>
        <p:nvSpPr>
          <p:cNvPr id="135209" name="Text Box 41"/>
          <p:cNvSpPr txBox="1">
            <a:spLocks noChangeArrowheads="1"/>
          </p:cNvSpPr>
          <p:nvPr/>
        </p:nvSpPr>
        <p:spPr bwMode="auto">
          <a:xfrm>
            <a:off x="2051050" y="1628775"/>
            <a:ext cx="28273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6000" b="1">
                <a:solidFill>
                  <a:srgbClr val="663300"/>
                </a:solidFill>
              </a:rPr>
              <a:t>S</a:t>
            </a:r>
            <a:r>
              <a:rPr lang="en-US" altLang="ru-RU" sz="2400" b="1">
                <a:solidFill>
                  <a:srgbClr val="663300"/>
                </a:solidFill>
              </a:rPr>
              <a:t>1</a:t>
            </a:r>
            <a:r>
              <a:rPr lang="en-US" altLang="ru-RU" sz="3200" b="1">
                <a:solidFill>
                  <a:srgbClr val="663300"/>
                </a:solidFill>
              </a:rPr>
              <a:t> = </a:t>
            </a:r>
            <a:r>
              <a:rPr lang="ru-RU" altLang="ru-RU" sz="4400" b="1">
                <a:solidFill>
                  <a:srgbClr val="663300"/>
                </a:solidFill>
              </a:rPr>
              <a:t>1</a:t>
            </a:r>
            <a:r>
              <a:rPr lang="en-US" altLang="ru-RU" sz="4400" b="1">
                <a:solidFill>
                  <a:srgbClr val="663300"/>
                </a:solidFill>
              </a:rPr>
              <a:t>2</a:t>
            </a:r>
            <a:r>
              <a:rPr lang="ru-RU" altLang="ru-RU" sz="4400" b="1">
                <a:solidFill>
                  <a:srgbClr val="663300"/>
                </a:solidFill>
              </a:rPr>
              <a:t> см</a:t>
            </a:r>
          </a:p>
        </p:txBody>
      </p:sp>
      <p:sp>
        <p:nvSpPr>
          <p:cNvPr id="135210" name="Rectangle 42"/>
          <p:cNvSpPr>
            <a:spLocks noChangeArrowheads="1"/>
          </p:cNvSpPr>
          <p:nvPr/>
        </p:nvSpPr>
        <p:spPr bwMode="auto">
          <a:xfrm>
            <a:off x="4716463" y="1773238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663300"/>
                </a:solidFill>
              </a:rPr>
              <a:t>2</a:t>
            </a:r>
          </a:p>
        </p:txBody>
      </p:sp>
      <p:sp>
        <p:nvSpPr>
          <p:cNvPr id="135211" name="Rectangle 43"/>
          <p:cNvSpPr>
            <a:spLocks noChangeArrowheads="1"/>
          </p:cNvSpPr>
          <p:nvPr/>
        </p:nvSpPr>
        <p:spPr bwMode="auto">
          <a:xfrm>
            <a:off x="4716463" y="2852738"/>
            <a:ext cx="259873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6000" b="1">
                <a:solidFill>
                  <a:srgbClr val="663300"/>
                </a:solidFill>
              </a:rPr>
              <a:t>S</a:t>
            </a:r>
            <a:r>
              <a:rPr lang="en-US" altLang="ru-RU" sz="2400" b="1">
                <a:solidFill>
                  <a:srgbClr val="663300"/>
                </a:solidFill>
              </a:rPr>
              <a:t>2</a:t>
            </a:r>
            <a:r>
              <a:rPr lang="en-US" altLang="ru-RU" b="1">
                <a:solidFill>
                  <a:srgbClr val="663300"/>
                </a:solidFill>
              </a:rPr>
              <a:t> </a:t>
            </a:r>
            <a:r>
              <a:rPr lang="en-US" altLang="ru-RU" sz="4400" b="1">
                <a:solidFill>
                  <a:srgbClr val="663300"/>
                </a:solidFill>
              </a:rPr>
              <a:t>= 9</a:t>
            </a:r>
            <a:r>
              <a:rPr lang="ru-RU" altLang="ru-RU" sz="4400" b="1">
                <a:solidFill>
                  <a:srgbClr val="663300"/>
                </a:solidFill>
              </a:rPr>
              <a:t> см</a:t>
            </a:r>
          </a:p>
        </p:txBody>
      </p:sp>
      <p:sp>
        <p:nvSpPr>
          <p:cNvPr id="135212" name="Rectangle 44"/>
          <p:cNvSpPr>
            <a:spLocks noChangeArrowheads="1"/>
          </p:cNvSpPr>
          <p:nvPr/>
        </p:nvSpPr>
        <p:spPr bwMode="auto">
          <a:xfrm>
            <a:off x="7092950" y="2924175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663300"/>
                </a:solidFill>
              </a:rPr>
              <a:t>2</a:t>
            </a:r>
          </a:p>
        </p:txBody>
      </p:sp>
      <p:sp>
        <p:nvSpPr>
          <p:cNvPr id="135213" name="Text Box 45"/>
          <p:cNvSpPr txBox="1">
            <a:spLocks noChangeArrowheads="1"/>
          </p:cNvSpPr>
          <p:nvPr/>
        </p:nvSpPr>
        <p:spPr bwMode="auto">
          <a:xfrm>
            <a:off x="2411413" y="4005263"/>
            <a:ext cx="4576762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9600" b="1">
                <a:solidFill>
                  <a:srgbClr val="000000"/>
                </a:solidFill>
              </a:rPr>
              <a:t>S </a:t>
            </a:r>
            <a:r>
              <a:rPr lang="en-US" altLang="ru-RU" sz="7200" b="1">
                <a:solidFill>
                  <a:srgbClr val="000000"/>
                </a:solidFill>
              </a:rPr>
              <a:t>= 21</a:t>
            </a:r>
            <a:r>
              <a:rPr lang="ru-RU" altLang="ru-RU" sz="7200" b="1">
                <a:solidFill>
                  <a:srgbClr val="000000"/>
                </a:solidFill>
              </a:rPr>
              <a:t> см</a:t>
            </a:r>
          </a:p>
        </p:txBody>
      </p:sp>
      <p:sp>
        <p:nvSpPr>
          <p:cNvPr id="135214" name="Rectangle 46"/>
          <p:cNvSpPr>
            <a:spLocks noChangeArrowheads="1"/>
          </p:cNvSpPr>
          <p:nvPr/>
        </p:nvSpPr>
        <p:spPr bwMode="auto">
          <a:xfrm>
            <a:off x="6732588" y="4292600"/>
            <a:ext cx="466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0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35215" name="Text Box 47"/>
          <p:cNvSpPr txBox="1">
            <a:spLocks noChangeArrowheads="1"/>
          </p:cNvSpPr>
          <p:nvPr/>
        </p:nvSpPr>
        <p:spPr bwMode="auto">
          <a:xfrm>
            <a:off x="179388" y="5157788"/>
            <a:ext cx="8964612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600">
                <a:solidFill>
                  <a:srgbClr val="000000"/>
                </a:solidFill>
              </a:rPr>
              <a:t>Площадь </a:t>
            </a:r>
            <a:r>
              <a:rPr lang="ru-RU" altLang="ru-RU" sz="3600" b="1">
                <a:solidFill>
                  <a:srgbClr val="000000"/>
                </a:solidFill>
              </a:rPr>
              <a:t>всей фигуры</a:t>
            </a:r>
            <a:r>
              <a:rPr lang="ru-RU" altLang="ru-RU" sz="3600">
                <a:solidFill>
                  <a:srgbClr val="000000"/>
                </a:solidFill>
              </a:rPr>
              <a:t> равна </a:t>
            </a:r>
            <a:r>
              <a:rPr lang="ru-RU" altLang="ru-RU" sz="3600" b="1">
                <a:solidFill>
                  <a:srgbClr val="000000"/>
                </a:solidFill>
              </a:rPr>
              <a:t>сумме</a:t>
            </a:r>
            <a:r>
              <a:rPr lang="ru-RU" altLang="ru-RU" sz="3600">
                <a:solidFill>
                  <a:srgbClr val="000000"/>
                </a:solidFill>
              </a:rPr>
              <a:t> площадей ее частей.</a:t>
            </a:r>
            <a:r>
              <a:rPr lang="ru-RU" altLang="ru-RU" sz="4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35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135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35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135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135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351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135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35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35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135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135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35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135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35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35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2000" fill="hold"/>
                                        <p:tgtEl>
                                          <p:spTgt spid="135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135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351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000" fill="hold"/>
                                        <p:tgtEl>
                                          <p:spTgt spid="135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135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1351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135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35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351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2000" fill="hold"/>
                                        <p:tgtEl>
                                          <p:spTgt spid="135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135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351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5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5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35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5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5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35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000" fill="hold"/>
                                        <p:tgtEl>
                                          <p:spTgt spid="135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135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1351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135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35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351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2000" fill="hold"/>
                                        <p:tgtEl>
                                          <p:spTgt spid="135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135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2000" fill="hold"/>
                                        <p:tgtEl>
                                          <p:spTgt spid="1351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" dur="2000" fill="hold"/>
                                        <p:tgtEl>
                                          <p:spTgt spid="135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9" dur="2000" fill="hold"/>
                                        <p:tgtEl>
                                          <p:spTgt spid="135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1351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2000" fill="hold"/>
                                        <p:tgtEl>
                                          <p:spTgt spid="135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3" dur="2000" fill="hold"/>
                                        <p:tgtEl>
                                          <p:spTgt spid="135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2000" fill="hold"/>
                                        <p:tgtEl>
                                          <p:spTgt spid="1351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2000" fill="hold"/>
                                        <p:tgtEl>
                                          <p:spTgt spid="1351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7" dur="2000" fill="hold"/>
                                        <p:tgtEl>
                                          <p:spTgt spid="1351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1351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" dur="2000" fill="hold"/>
                                        <p:tgtEl>
                                          <p:spTgt spid="1351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1" dur="2000" fill="hold"/>
                                        <p:tgtEl>
                                          <p:spTgt spid="1351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2000" fill="hold"/>
                                        <p:tgtEl>
                                          <p:spTgt spid="1351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2000" fill="hold"/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8" dur="2000" fill="hold"/>
                                        <p:tgtEl>
                                          <p:spTgt spid="135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9" dur="2000" fill="hold"/>
                                        <p:tgtEl>
                                          <p:spTgt spid="135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2000" fill="hold"/>
                                        <p:tgtEl>
                                          <p:spTgt spid="135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5" dur="2000"/>
                                        <p:tgtEl>
                                          <p:spTgt spid="135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8" dur="2000"/>
                                        <p:tgtEl>
                                          <p:spTgt spid="135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35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35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35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35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35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35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35" presetClass="emph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6" dur="10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35" presetClass="emph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8" dur="1000" fill="hold"/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35" presetClass="emph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0" dur="10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35" presetClass="emph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2" dur="1000" fill="hold"/>
                                        <p:tgtEl>
                                          <p:spTgt spid="13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35" presetClass="emph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4" dur="1000" fill="hold"/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35" presetClass="emph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6" dur="1000" fill="hold"/>
                                        <p:tgtEl>
                                          <p:spTgt spid="13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35" presetClass="emph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8" dur="1000" fill="hold"/>
                                        <p:tgtEl>
                                          <p:spTgt spid="13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35" presetClass="emph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0" dur="1000" fill="hold"/>
                                        <p:tgtEl>
                                          <p:spTgt spid="13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35" presetClass="emph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2" dur="1000" fill="hold"/>
                                        <p:tgtEl>
                                          <p:spTgt spid="13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35" presetClass="emph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4" dur="1000" fill="hold"/>
                                        <p:tgtEl>
                                          <p:spTgt spid="135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35" presetClass="emph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6" dur="1000" fill="hold"/>
                                        <p:tgtEl>
                                          <p:spTgt spid="13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35" presetClass="emph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8" dur="1000" fill="hold"/>
                                        <p:tgtEl>
                                          <p:spTgt spid="13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35" presetClass="emph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0" dur="1000" fill="hold"/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35" presetClass="emph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2" dur="1000" fill="hold"/>
                                        <p:tgtEl>
                                          <p:spTgt spid="13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35" presetClass="emph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4" dur="1000" fill="hold"/>
                                        <p:tgtEl>
                                          <p:spTgt spid="13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35" presetClass="emph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6" dur="1000" fill="hold"/>
                                        <p:tgtEl>
                                          <p:spTgt spid="13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35" presetClass="emph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8" dur="1000" fill="hold"/>
                                        <p:tgtEl>
                                          <p:spTgt spid="13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35" presetClass="emph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0" dur="1000" fill="hold"/>
                                        <p:tgtEl>
                                          <p:spTgt spid="13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35" presetClass="emph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2" dur="1000" fill="hold"/>
                                        <p:tgtEl>
                                          <p:spTgt spid="13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35" presetClass="emph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4" dur="1000" fill="hold"/>
                                        <p:tgtEl>
                                          <p:spTgt spid="13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35" presetClass="emph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6" dur="1000" fill="hold"/>
                                        <p:tgtEl>
                                          <p:spTgt spid="13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3" grpId="0" animBg="1"/>
      <p:bldP spid="135174" grpId="0" animBg="1"/>
      <p:bldP spid="135175" grpId="0" animBg="1"/>
      <p:bldP spid="135176" grpId="0" animBg="1"/>
      <p:bldP spid="135177" grpId="0" animBg="1"/>
      <p:bldP spid="135178" grpId="0" animBg="1"/>
      <p:bldP spid="135179" grpId="0" animBg="1"/>
      <p:bldP spid="135180" grpId="0" animBg="1"/>
      <p:bldP spid="135181" grpId="0" animBg="1"/>
      <p:bldP spid="135182" grpId="0" animBg="1"/>
      <p:bldP spid="135183" grpId="0" animBg="1"/>
      <p:bldP spid="135184" grpId="0" animBg="1"/>
      <p:bldP spid="135185" grpId="0" animBg="1"/>
      <p:bldP spid="135186" grpId="0" animBg="1"/>
      <p:bldP spid="135187" grpId="0" animBg="1"/>
      <p:bldP spid="135188" grpId="0" animBg="1"/>
      <p:bldP spid="135189" grpId="0" animBg="1"/>
      <p:bldP spid="135190" grpId="0" animBg="1"/>
      <p:bldP spid="135191" grpId="0" animBg="1"/>
      <p:bldP spid="135192" grpId="0" animBg="1"/>
      <p:bldP spid="135193" grpId="0" animBg="1"/>
      <p:bldP spid="135194" grpId="0" animBg="1"/>
      <p:bldP spid="135196" grpId="0" animBg="1"/>
      <p:bldP spid="135197" grpId="0" animBg="1"/>
      <p:bldP spid="135210" grpId="0"/>
      <p:bldP spid="135211" grpId="0"/>
      <p:bldP spid="135212" grpId="0"/>
      <p:bldP spid="135213" grpId="0"/>
      <p:bldP spid="1352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Чему равна площадь всего прямоугольника? </a:t>
            </a:r>
          </a:p>
        </p:txBody>
      </p:sp>
      <p:sp>
        <p:nvSpPr>
          <p:cNvPr id="23555" name="Rectangle 5"/>
          <p:cNvSpPr>
            <a:spLocks noChangeArrowheads="1"/>
          </p:cNvSpPr>
          <p:nvPr/>
        </p:nvSpPr>
        <p:spPr bwMode="auto">
          <a:xfrm>
            <a:off x="1331913" y="1916113"/>
            <a:ext cx="6624637" cy="2808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000099"/>
              </a:solidFill>
            </a:endParaRPr>
          </a:p>
        </p:txBody>
      </p:sp>
      <p:sp>
        <p:nvSpPr>
          <p:cNvPr id="23556" name="Line 6"/>
          <p:cNvSpPr>
            <a:spLocks noChangeShapeType="1"/>
          </p:cNvSpPr>
          <p:nvPr/>
        </p:nvSpPr>
        <p:spPr bwMode="auto">
          <a:xfrm>
            <a:off x="3059113" y="1916113"/>
            <a:ext cx="0" cy="1728787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57" name="Line 7"/>
          <p:cNvSpPr>
            <a:spLocks noChangeShapeType="1"/>
          </p:cNvSpPr>
          <p:nvPr/>
        </p:nvSpPr>
        <p:spPr bwMode="auto">
          <a:xfrm>
            <a:off x="3059113" y="3644900"/>
            <a:ext cx="4897437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0952" name="Text Box 8"/>
          <p:cNvSpPr txBox="1">
            <a:spLocks noChangeArrowheads="1"/>
          </p:cNvSpPr>
          <p:nvPr/>
        </p:nvSpPr>
        <p:spPr bwMode="auto">
          <a:xfrm>
            <a:off x="3995738" y="2205038"/>
            <a:ext cx="25161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6000" b="1">
                <a:solidFill>
                  <a:srgbClr val="000099"/>
                </a:solidFill>
              </a:rPr>
              <a:t>S</a:t>
            </a:r>
            <a:r>
              <a:rPr lang="en-US" altLang="ru-RU" sz="2400" b="1">
                <a:solidFill>
                  <a:srgbClr val="000099"/>
                </a:solidFill>
              </a:rPr>
              <a:t>1</a:t>
            </a:r>
            <a:r>
              <a:rPr lang="en-US" altLang="ru-RU" sz="3200" b="1">
                <a:solidFill>
                  <a:srgbClr val="000099"/>
                </a:solidFill>
              </a:rPr>
              <a:t> = </a:t>
            </a:r>
            <a:r>
              <a:rPr lang="ru-RU" altLang="ru-RU" sz="4400" b="1">
                <a:solidFill>
                  <a:srgbClr val="000099"/>
                </a:solidFill>
              </a:rPr>
              <a:t>9 см</a:t>
            </a:r>
          </a:p>
        </p:txBody>
      </p:sp>
      <p:sp>
        <p:nvSpPr>
          <p:cNvPr id="210953" name="Rectangle 9"/>
          <p:cNvSpPr>
            <a:spLocks noChangeArrowheads="1"/>
          </p:cNvSpPr>
          <p:nvPr/>
        </p:nvSpPr>
        <p:spPr bwMode="auto">
          <a:xfrm>
            <a:off x="1619250" y="3716338"/>
            <a:ext cx="290988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6000" b="1">
                <a:solidFill>
                  <a:srgbClr val="000099"/>
                </a:solidFill>
              </a:rPr>
              <a:t>S</a:t>
            </a:r>
            <a:r>
              <a:rPr lang="en-US" altLang="ru-RU" sz="2400" b="1">
                <a:solidFill>
                  <a:srgbClr val="000099"/>
                </a:solidFill>
              </a:rPr>
              <a:t>2</a:t>
            </a:r>
            <a:r>
              <a:rPr lang="en-US" altLang="ru-RU" b="1">
                <a:solidFill>
                  <a:srgbClr val="000099"/>
                </a:solidFill>
              </a:rPr>
              <a:t> </a:t>
            </a:r>
            <a:r>
              <a:rPr lang="en-US" altLang="ru-RU" sz="4400" b="1">
                <a:solidFill>
                  <a:srgbClr val="000099"/>
                </a:solidFill>
              </a:rPr>
              <a:t>= </a:t>
            </a:r>
            <a:r>
              <a:rPr lang="ru-RU" altLang="ru-RU" sz="4400" b="1">
                <a:solidFill>
                  <a:srgbClr val="000099"/>
                </a:solidFill>
              </a:rPr>
              <a:t>15 см</a:t>
            </a:r>
          </a:p>
        </p:txBody>
      </p:sp>
      <p:sp>
        <p:nvSpPr>
          <p:cNvPr id="210954" name="Rectangle 10"/>
          <p:cNvSpPr>
            <a:spLocks noChangeArrowheads="1"/>
          </p:cNvSpPr>
          <p:nvPr/>
        </p:nvSpPr>
        <p:spPr bwMode="auto">
          <a:xfrm>
            <a:off x="6300788" y="2420938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000099"/>
                </a:solidFill>
              </a:rPr>
              <a:t>2</a:t>
            </a:r>
          </a:p>
        </p:txBody>
      </p:sp>
      <p:sp>
        <p:nvSpPr>
          <p:cNvPr id="210955" name="Rectangle 11"/>
          <p:cNvSpPr>
            <a:spLocks noChangeArrowheads="1"/>
          </p:cNvSpPr>
          <p:nvPr/>
        </p:nvSpPr>
        <p:spPr bwMode="auto">
          <a:xfrm>
            <a:off x="4356100" y="3933825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000099"/>
                </a:solidFill>
              </a:rPr>
              <a:t>2</a:t>
            </a:r>
          </a:p>
        </p:txBody>
      </p:sp>
      <p:sp>
        <p:nvSpPr>
          <p:cNvPr id="210956" name="Text Box 12"/>
          <p:cNvSpPr txBox="1">
            <a:spLocks noChangeArrowheads="1"/>
          </p:cNvSpPr>
          <p:nvPr/>
        </p:nvSpPr>
        <p:spPr bwMode="auto">
          <a:xfrm>
            <a:off x="2555875" y="4724400"/>
            <a:ext cx="4576763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9600" b="1">
                <a:solidFill>
                  <a:srgbClr val="000000"/>
                </a:solidFill>
              </a:rPr>
              <a:t>S </a:t>
            </a:r>
            <a:r>
              <a:rPr lang="en-US" altLang="ru-RU" sz="7200" b="1">
                <a:solidFill>
                  <a:srgbClr val="000000"/>
                </a:solidFill>
              </a:rPr>
              <a:t>= 2</a:t>
            </a:r>
            <a:r>
              <a:rPr lang="ru-RU" altLang="ru-RU" sz="7200" b="1">
                <a:solidFill>
                  <a:srgbClr val="000000"/>
                </a:solidFill>
              </a:rPr>
              <a:t>4 см</a:t>
            </a:r>
          </a:p>
        </p:txBody>
      </p:sp>
      <p:sp>
        <p:nvSpPr>
          <p:cNvPr id="210957" name="Rectangle 13"/>
          <p:cNvSpPr>
            <a:spLocks noChangeArrowheads="1"/>
          </p:cNvSpPr>
          <p:nvPr/>
        </p:nvSpPr>
        <p:spPr bwMode="auto">
          <a:xfrm>
            <a:off x="6877050" y="4941888"/>
            <a:ext cx="466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000" b="1">
                <a:solidFill>
                  <a:srgbClr val="000000"/>
                </a:solidFill>
              </a:rPr>
              <a:t>2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09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09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09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210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210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210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0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0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09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09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53" grpId="0"/>
      <p:bldP spid="210954" grpId="0"/>
      <p:bldP spid="210955" grpId="0"/>
      <p:bldP spid="210956" grpId="0"/>
      <p:bldP spid="21095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323850" y="692150"/>
            <a:ext cx="8510588" cy="1728788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Отрезок </a:t>
            </a:r>
            <a:r>
              <a:rPr lang="en-US" sz="4000" smtClean="0"/>
              <a:t>AC </a:t>
            </a:r>
            <a:r>
              <a:rPr lang="ru-RU" sz="4000" smtClean="0"/>
              <a:t>разбивает прямоугольник на два равных треугольника : </a:t>
            </a:r>
            <a:r>
              <a:rPr lang="en-US" sz="4000" smtClean="0"/>
              <a:t>ABD </a:t>
            </a:r>
            <a:r>
              <a:rPr lang="ru-RU" sz="4000" smtClean="0"/>
              <a:t>и</a:t>
            </a:r>
            <a:r>
              <a:rPr lang="en-US" sz="4000" smtClean="0"/>
              <a:t> CDB</a:t>
            </a:r>
            <a:r>
              <a:rPr lang="ru-RU" sz="4000" smtClean="0"/>
              <a:t>.</a:t>
            </a:r>
          </a:p>
        </p:txBody>
      </p:sp>
      <p:sp>
        <p:nvSpPr>
          <p:cNvPr id="24579" name="AutoShape 7"/>
          <p:cNvSpPr>
            <a:spLocks noChangeArrowheads="1"/>
          </p:cNvSpPr>
          <p:nvPr/>
        </p:nvSpPr>
        <p:spPr bwMode="auto">
          <a:xfrm>
            <a:off x="2124075" y="2997200"/>
            <a:ext cx="5543550" cy="2016125"/>
          </a:xfrm>
          <a:prstGeom prst="rtTriangle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4580" name="AutoShape 8"/>
          <p:cNvSpPr>
            <a:spLocks noChangeArrowheads="1"/>
          </p:cNvSpPr>
          <p:nvPr/>
        </p:nvSpPr>
        <p:spPr bwMode="auto">
          <a:xfrm rot="10800000">
            <a:off x="2124075" y="2997200"/>
            <a:ext cx="5545138" cy="2016125"/>
          </a:xfrm>
          <a:prstGeom prst="rtTriangl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4581" name="Text Box 10"/>
          <p:cNvSpPr txBox="1">
            <a:spLocks noChangeArrowheads="1"/>
          </p:cNvSpPr>
          <p:nvPr/>
        </p:nvSpPr>
        <p:spPr bwMode="auto">
          <a:xfrm>
            <a:off x="1187450" y="6165850"/>
            <a:ext cx="7632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128011" name="Text Box 11"/>
          <p:cNvSpPr txBox="1">
            <a:spLocks noChangeArrowheads="1"/>
          </p:cNvSpPr>
          <p:nvPr/>
        </p:nvSpPr>
        <p:spPr bwMode="auto">
          <a:xfrm>
            <a:off x="1042988" y="620713"/>
            <a:ext cx="7416800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Площадь каждого треугольника равна половине площади всего прямоугольника</a:t>
            </a:r>
          </a:p>
        </p:txBody>
      </p:sp>
      <p:sp>
        <p:nvSpPr>
          <p:cNvPr id="128012" name="Line 12"/>
          <p:cNvSpPr>
            <a:spLocks noChangeShapeType="1"/>
          </p:cNvSpPr>
          <p:nvPr/>
        </p:nvSpPr>
        <p:spPr bwMode="auto">
          <a:xfrm>
            <a:off x="2124075" y="2997200"/>
            <a:ext cx="5543550" cy="2016125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84" name="Text Box 13"/>
          <p:cNvSpPr txBox="1">
            <a:spLocks noChangeArrowheads="1"/>
          </p:cNvSpPr>
          <p:nvPr/>
        </p:nvSpPr>
        <p:spPr bwMode="auto">
          <a:xfrm>
            <a:off x="1476375" y="4652963"/>
            <a:ext cx="514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600" b="1">
                <a:solidFill>
                  <a:srgbClr val="000000"/>
                </a:solidFill>
              </a:rPr>
              <a:t>A</a:t>
            </a:r>
            <a:endParaRPr lang="ru-RU" altLang="ru-RU" sz="3600" b="1">
              <a:solidFill>
                <a:srgbClr val="000000"/>
              </a:solidFill>
            </a:endParaRPr>
          </a:p>
        </p:txBody>
      </p:sp>
      <p:sp>
        <p:nvSpPr>
          <p:cNvPr id="24585" name="Text Box 14"/>
          <p:cNvSpPr txBox="1">
            <a:spLocks noChangeArrowheads="1"/>
          </p:cNvSpPr>
          <p:nvPr/>
        </p:nvSpPr>
        <p:spPr bwMode="auto">
          <a:xfrm>
            <a:off x="1476375" y="2636838"/>
            <a:ext cx="514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600" b="1">
                <a:solidFill>
                  <a:srgbClr val="000000"/>
                </a:solidFill>
              </a:rPr>
              <a:t>B</a:t>
            </a:r>
            <a:endParaRPr lang="ru-RU" altLang="ru-RU" sz="3600" b="1">
              <a:solidFill>
                <a:srgbClr val="000000"/>
              </a:solidFill>
            </a:endParaRPr>
          </a:p>
        </p:txBody>
      </p:sp>
      <p:sp>
        <p:nvSpPr>
          <p:cNvPr id="24586" name="Text Box 15"/>
          <p:cNvSpPr txBox="1">
            <a:spLocks noChangeArrowheads="1"/>
          </p:cNvSpPr>
          <p:nvPr/>
        </p:nvSpPr>
        <p:spPr bwMode="auto">
          <a:xfrm>
            <a:off x="7812088" y="2708275"/>
            <a:ext cx="514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600" b="1">
                <a:solidFill>
                  <a:srgbClr val="000000"/>
                </a:solidFill>
              </a:rPr>
              <a:t>C</a:t>
            </a:r>
            <a:endParaRPr lang="ru-RU" altLang="ru-RU" sz="3600" b="1">
              <a:solidFill>
                <a:srgbClr val="000000"/>
              </a:solidFill>
            </a:endParaRPr>
          </a:p>
        </p:txBody>
      </p:sp>
      <p:sp>
        <p:nvSpPr>
          <p:cNvPr id="24587" name="Text Box 16"/>
          <p:cNvSpPr txBox="1">
            <a:spLocks noChangeArrowheads="1"/>
          </p:cNvSpPr>
          <p:nvPr/>
        </p:nvSpPr>
        <p:spPr bwMode="auto">
          <a:xfrm>
            <a:off x="7885113" y="4652963"/>
            <a:ext cx="514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600" b="1">
                <a:solidFill>
                  <a:srgbClr val="000000"/>
                </a:solidFill>
              </a:rPr>
              <a:t>D</a:t>
            </a:r>
            <a:endParaRPr lang="ru-RU" altLang="ru-RU" sz="36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28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emph" presetSubtype="0" repeatCount="1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2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2" presetID="24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3" dur="1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4" grpId="0"/>
      <p:bldP spid="128004" grpId="1"/>
      <p:bldP spid="128011" grpId="0"/>
      <p:bldP spid="1280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611188" y="4005263"/>
            <a:ext cx="720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928688" y="1928813"/>
            <a:ext cx="514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600" b="1">
                <a:solidFill>
                  <a:srgbClr val="000000"/>
                </a:solidFill>
              </a:rPr>
              <a:t>A</a:t>
            </a:r>
            <a:endParaRPr lang="ru-RU" altLang="ru-RU" sz="3600" b="1">
              <a:solidFill>
                <a:srgbClr val="000000"/>
              </a:solidFill>
            </a:endParaRPr>
          </a:p>
        </p:txBody>
      </p:sp>
      <p:sp>
        <p:nvSpPr>
          <p:cNvPr id="25604" name="Text Box 6"/>
          <p:cNvSpPr txBox="1">
            <a:spLocks noChangeArrowheads="1"/>
          </p:cNvSpPr>
          <p:nvPr/>
        </p:nvSpPr>
        <p:spPr bwMode="auto">
          <a:xfrm>
            <a:off x="928688" y="3929063"/>
            <a:ext cx="514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600" b="1">
                <a:solidFill>
                  <a:srgbClr val="000000"/>
                </a:solidFill>
              </a:rPr>
              <a:t>B</a:t>
            </a:r>
            <a:endParaRPr lang="ru-RU" altLang="ru-RU" sz="3600" b="1">
              <a:solidFill>
                <a:srgbClr val="000000"/>
              </a:solidFill>
            </a:endParaRPr>
          </a:p>
        </p:txBody>
      </p:sp>
      <p:sp>
        <p:nvSpPr>
          <p:cNvPr id="25605" name="Text Box 7"/>
          <p:cNvSpPr txBox="1">
            <a:spLocks noChangeArrowheads="1"/>
          </p:cNvSpPr>
          <p:nvPr/>
        </p:nvSpPr>
        <p:spPr bwMode="auto">
          <a:xfrm>
            <a:off x="3924300" y="3933825"/>
            <a:ext cx="514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600" b="1">
                <a:solidFill>
                  <a:srgbClr val="000000"/>
                </a:solidFill>
              </a:rPr>
              <a:t>C</a:t>
            </a:r>
            <a:endParaRPr lang="ru-RU" altLang="ru-RU" sz="3600" b="1">
              <a:solidFill>
                <a:srgbClr val="000000"/>
              </a:solidFill>
            </a:endParaRPr>
          </a:p>
        </p:txBody>
      </p:sp>
      <p:sp>
        <p:nvSpPr>
          <p:cNvPr id="25606" name="Text Box 8"/>
          <p:cNvSpPr txBox="1">
            <a:spLocks noChangeArrowheads="1"/>
          </p:cNvSpPr>
          <p:nvPr/>
        </p:nvSpPr>
        <p:spPr bwMode="auto">
          <a:xfrm>
            <a:off x="4786313" y="2071688"/>
            <a:ext cx="5762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600" b="1">
                <a:solidFill>
                  <a:srgbClr val="000000"/>
                </a:solidFill>
              </a:rPr>
              <a:t>D</a:t>
            </a:r>
            <a:endParaRPr lang="ru-RU" altLang="ru-RU" sz="3600" b="1">
              <a:solidFill>
                <a:srgbClr val="000000"/>
              </a:solidFill>
            </a:endParaRPr>
          </a:p>
        </p:txBody>
      </p:sp>
      <p:sp>
        <p:nvSpPr>
          <p:cNvPr id="25607" name="Text Box 9"/>
          <p:cNvSpPr txBox="1">
            <a:spLocks noChangeArrowheads="1"/>
          </p:cNvSpPr>
          <p:nvPr/>
        </p:nvSpPr>
        <p:spPr bwMode="auto">
          <a:xfrm>
            <a:off x="7740650" y="3933825"/>
            <a:ext cx="488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600" b="1">
                <a:solidFill>
                  <a:srgbClr val="000000"/>
                </a:solidFill>
              </a:rPr>
              <a:t>P</a:t>
            </a:r>
            <a:endParaRPr lang="ru-RU" altLang="ru-RU" sz="3600" b="1">
              <a:solidFill>
                <a:srgbClr val="000000"/>
              </a:solidFill>
            </a:endParaRPr>
          </a:p>
        </p:txBody>
      </p:sp>
      <p:sp>
        <p:nvSpPr>
          <p:cNvPr id="25608" name="Text Box 10"/>
          <p:cNvSpPr txBox="1">
            <a:spLocks noChangeArrowheads="1"/>
          </p:cNvSpPr>
          <p:nvPr/>
        </p:nvSpPr>
        <p:spPr bwMode="auto">
          <a:xfrm>
            <a:off x="4786313" y="3857625"/>
            <a:ext cx="488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600" b="1">
                <a:solidFill>
                  <a:srgbClr val="000000"/>
                </a:solidFill>
              </a:rPr>
              <a:t>E</a:t>
            </a:r>
            <a:endParaRPr lang="ru-RU" altLang="ru-RU" sz="3600" b="1">
              <a:solidFill>
                <a:srgbClr val="000000"/>
              </a:solidFill>
            </a:endParaRPr>
          </a:p>
        </p:txBody>
      </p:sp>
      <p:sp>
        <p:nvSpPr>
          <p:cNvPr id="225292" name="Rectangle 12"/>
          <p:cNvSpPr>
            <a:spLocks noChangeArrowheads="1"/>
          </p:cNvSpPr>
          <p:nvPr/>
        </p:nvSpPr>
        <p:spPr bwMode="auto">
          <a:xfrm>
            <a:off x="3492500" y="4797425"/>
            <a:ext cx="21748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/>
              <a:t> </a:t>
            </a:r>
            <a:r>
              <a:rPr lang="en-US" altLang="ru-RU" sz="5400" b="1"/>
              <a:t>P</a:t>
            </a:r>
            <a:r>
              <a:rPr lang="en-US" altLang="ru-RU"/>
              <a:t>ΔDEP </a:t>
            </a:r>
            <a:r>
              <a:rPr lang="en-US" altLang="ru-RU" sz="4000"/>
              <a:t>=</a:t>
            </a:r>
            <a:r>
              <a:rPr lang="ru-RU" altLang="ru-RU" sz="4000"/>
              <a:t> ?</a:t>
            </a:r>
            <a:r>
              <a:rPr lang="en-US" altLang="ru-RU"/>
              <a:t> </a:t>
            </a:r>
            <a:endParaRPr lang="ru-RU" altLang="ru-RU"/>
          </a:p>
        </p:txBody>
      </p:sp>
      <p:sp>
        <p:nvSpPr>
          <p:cNvPr id="25610" name="Rectangle 13"/>
          <p:cNvSpPr>
            <a:spLocks noChangeArrowheads="1"/>
          </p:cNvSpPr>
          <p:nvPr/>
        </p:nvSpPr>
        <p:spPr bwMode="auto">
          <a:xfrm>
            <a:off x="2332038" y="260350"/>
            <a:ext cx="46926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4000"/>
              <a:t>Δ</a:t>
            </a:r>
            <a:r>
              <a:rPr lang="en-US" altLang="ru-RU" sz="6000"/>
              <a:t>ABC</a:t>
            </a:r>
            <a:r>
              <a:rPr lang="en-US" altLang="ru-RU" sz="4800"/>
              <a:t> = </a:t>
            </a:r>
            <a:r>
              <a:rPr lang="en-US" altLang="ru-RU" sz="4000"/>
              <a:t>Δ</a:t>
            </a:r>
            <a:r>
              <a:rPr lang="en-US" altLang="ru-RU" sz="6000"/>
              <a:t>DEP</a:t>
            </a:r>
            <a:endParaRPr lang="ru-RU" altLang="ru-RU" sz="6000"/>
          </a:p>
        </p:txBody>
      </p:sp>
      <p:sp>
        <p:nvSpPr>
          <p:cNvPr id="25611" name="Text Box 14"/>
          <p:cNvSpPr txBox="1">
            <a:spLocks noChangeArrowheads="1"/>
          </p:cNvSpPr>
          <p:nvPr/>
        </p:nvSpPr>
        <p:spPr bwMode="auto">
          <a:xfrm>
            <a:off x="571500" y="3000375"/>
            <a:ext cx="9429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/>
              <a:t>3 см</a:t>
            </a:r>
          </a:p>
        </p:txBody>
      </p:sp>
      <p:sp>
        <p:nvSpPr>
          <p:cNvPr id="25612" name="Text Box 15"/>
          <p:cNvSpPr txBox="1">
            <a:spLocks noChangeArrowheads="1"/>
          </p:cNvSpPr>
          <p:nvPr/>
        </p:nvSpPr>
        <p:spPr bwMode="auto">
          <a:xfrm>
            <a:off x="2143125" y="4357688"/>
            <a:ext cx="9429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/>
              <a:t>4 см</a:t>
            </a:r>
          </a:p>
        </p:txBody>
      </p:sp>
      <p:sp>
        <p:nvSpPr>
          <p:cNvPr id="25613" name="Text Box 16"/>
          <p:cNvSpPr txBox="1">
            <a:spLocks noChangeArrowheads="1"/>
          </p:cNvSpPr>
          <p:nvPr/>
        </p:nvSpPr>
        <p:spPr bwMode="auto">
          <a:xfrm>
            <a:off x="3071813" y="2786063"/>
            <a:ext cx="9429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/>
              <a:t>5 см</a:t>
            </a:r>
          </a:p>
        </p:txBody>
      </p:sp>
      <p:sp>
        <p:nvSpPr>
          <p:cNvPr id="225297" name="Rectangle 17"/>
          <p:cNvSpPr>
            <a:spLocks noChangeArrowheads="1"/>
          </p:cNvSpPr>
          <p:nvPr/>
        </p:nvSpPr>
        <p:spPr bwMode="auto">
          <a:xfrm>
            <a:off x="3132138" y="4941888"/>
            <a:ext cx="32019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/>
              <a:t> </a:t>
            </a:r>
            <a:r>
              <a:rPr lang="en-US" altLang="ru-RU" sz="5400" b="1"/>
              <a:t>P</a:t>
            </a:r>
            <a:r>
              <a:rPr lang="en-US" altLang="ru-RU"/>
              <a:t>ΔDEP </a:t>
            </a:r>
            <a:r>
              <a:rPr lang="en-US" altLang="ru-RU" sz="4000"/>
              <a:t>=</a:t>
            </a:r>
            <a:r>
              <a:rPr lang="ru-RU" altLang="ru-RU" sz="4000"/>
              <a:t> 12 см</a:t>
            </a:r>
            <a:r>
              <a:rPr lang="en-US" altLang="ru-RU"/>
              <a:t> </a:t>
            </a:r>
            <a:endParaRPr lang="ru-RU" altLang="ru-RU"/>
          </a:p>
        </p:txBody>
      </p:sp>
      <p:sp>
        <p:nvSpPr>
          <p:cNvPr id="21" name="Прямоугольный треугольник 20"/>
          <p:cNvSpPr/>
          <p:nvPr/>
        </p:nvSpPr>
        <p:spPr>
          <a:xfrm>
            <a:off x="1571625" y="2357438"/>
            <a:ext cx="2357438" cy="1928812"/>
          </a:xfrm>
          <a:prstGeom prst="rtTriangle">
            <a:avLst/>
          </a:prstGeom>
          <a:solidFill>
            <a:srgbClr val="99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9933FF"/>
              </a:solidFill>
            </a:endParaRPr>
          </a:p>
        </p:txBody>
      </p:sp>
      <p:sp>
        <p:nvSpPr>
          <p:cNvPr id="22" name="Прямоугольный треугольник 21"/>
          <p:cNvSpPr/>
          <p:nvPr/>
        </p:nvSpPr>
        <p:spPr>
          <a:xfrm>
            <a:off x="5357813" y="2428875"/>
            <a:ext cx="2357437" cy="1928813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99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25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2" grpId="0"/>
      <p:bldP spid="22529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86063" y="1143000"/>
            <a:ext cx="3429000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627" name="TextBox 2"/>
          <p:cNvSpPr txBox="1">
            <a:spLocks noChangeArrowheads="1"/>
          </p:cNvSpPr>
          <p:nvPr/>
        </p:nvSpPr>
        <p:spPr bwMode="auto">
          <a:xfrm>
            <a:off x="3643313" y="357188"/>
            <a:ext cx="17145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400"/>
              <a:t>4 см</a:t>
            </a:r>
          </a:p>
        </p:txBody>
      </p:sp>
      <p:sp>
        <p:nvSpPr>
          <p:cNvPr id="26628" name="TextBox 3"/>
          <p:cNvSpPr txBox="1">
            <a:spLocks noChangeArrowheads="1"/>
          </p:cNvSpPr>
          <p:nvPr/>
        </p:nvSpPr>
        <p:spPr bwMode="auto">
          <a:xfrm>
            <a:off x="6215063" y="2286000"/>
            <a:ext cx="17145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400"/>
              <a:t>4 см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00250" y="5429250"/>
            <a:ext cx="51435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5400"/>
              <a:t>4 ∙ 4 = </a:t>
            </a:r>
            <a:r>
              <a:rPr lang="en-US" altLang="ru-RU" sz="5400"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en-US" altLang="ru-RU" sz="5400" baseline="30000"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ru-RU" altLang="ru-RU" sz="5400" baseline="3000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5400">
                <a:latin typeface="Calibri" pitchFamily="34" charset="0"/>
                <a:ea typeface="Calibri" pitchFamily="34" charset="0"/>
                <a:cs typeface="Times New Roman" pitchFamily="18" charset="0"/>
              </a:rPr>
              <a:t> = 16</a:t>
            </a:r>
            <a:r>
              <a:rPr lang="ru-RU" altLang="ru-RU" sz="5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5400" smtClean="0"/>
              <a:t>Цель:</a:t>
            </a:r>
          </a:p>
        </p:txBody>
      </p:sp>
      <p:sp>
        <p:nvSpPr>
          <p:cNvPr id="1136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3600" smtClean="0"/>
              <a:t>повторить понятие площади прямоугольника, его элементы;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600" smtClean="0"/>
              <a:t>ввести понятие квадратного сантиметра,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600" smtClean="0"/>
              <a:t>равных фигур, площади и периметра равных фигур, площади всей фигуры по сумме площадей ее частей. 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1"/>
          <p:cNvSpPr txBox="1">
            <a:spLocks noChangeArrowheads="1"/>
          </p:cNvSpPr>
          <p:nvPr/>
        </p:nvSpPr>
        <p:spPr bwMode="auto">
          <a:xfrm>
            <a:off x="928688" y="285750"/>
            <a:ext cx="72866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4800" b="1" i="1">
                <a:solidFill>
                  <a:srgbClr val="FFFF00"/>
                </a:solidFill>
                <a:latin typeface="Bookman Old Style" pitchFamily="18" charset="0"/>
              </a:rPr>
              <a:t>Формула площади квадрата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28750" y="2286000"/>
            <a:ext cx="6072188" cy="1928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500" b="1" dirty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= a</a:t>
            </a:r>
            <a:r>
              <a:rPr lang="en-US" sz="11500" b="1" baseline="30000" dirty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lang="en-US" sz="115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dirty="0"/>
          </a:p>
        </p:txBody>
      </p:sp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1500188" y="4857750"/>
            <a:ext cx="61436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600"/>
              <a:t>а</a:t>
            </a:r>
            <a:r>
              <a:rPr lang="en-US" altLang="ru-RU" sz="3600"/>
              <a:t> </a:t>
            </a:r>
            <a:r>
              <a:rPr lang="ru-RU" altLang="ru-RU" sz="3600"/>
              <a:t>– сторона квадрата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5"/>
          <p:cNvSpPr>
            <a:spLocks noChangeArrowheads="1"/>
          </p:cNvSpPr>
          <p:nvPr/>
        </p:nvSpPr>
        <p:spPr bwMode="auto">
          <a:xfrm>
            <a:off x="1692275" y="1196975"/>
            <a:ext cx="5903913" cy="4392613"/>
          </a:xfrm>
          <a:prstGeom prst="star8">
            <a:avLst>
              <a:gd name="adj" fmla="val 3825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11267" name="Oval 7"/>
          <p:cNvSpPr>
            <a:spLocks noChangeArrowheads="1"/>
          </p:cNvSpPr>
          <p:nvPr/>
        </p:nvSpPr>
        <p:spPr bwMode="auto">
          <a:xfrm>
            <a:off x="755650" y="4652963"/>
            <a:ext cx="1835150" cy="8636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11268" name="Oval 8"/>
          <p:cNvSpPr>
            <a:spLocks noChangeArrowheads="1"/>
          </p:cNvSpPr>
          <p:nvPr/>
        </p:nvSpPr>
        <p:spPr bwMode="auto">
          <a:xfrm>
            <a:off x="3708400" y="333375"/>
            <a:ext cx="1835150" cy="8636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11269" name="Oval 9"/>
          <p:cNvSpPr>
            <a:spLocks noChangeArrowheads="1"/>
          </p:cNvSpPr>
          <p:nvPr/>
        </p:nvSpPr>
        <p:spPr bwMode="auto">
          <a:xfrm>
            <a:off x="684213" y="1341438"/>
            <a:ext cx="1835150" cy="8636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70" name="Oval 10"/>
          <p:cNvSpPr>
            <a:spLocks noChangeArrowheads="1"/>
          </p:cNvSpPr>
          <p:nvPr/>
        </p:nvSpPr>
        <p:spPr bwMode="auto">
          <a:xfrm>
            <a:off x="107950" y="2997200"/>
            <a:ext cx="1835150" cy="8636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11271" name="Oval 11"/>
          <p:cNvSpPr>
            <a:spLocks noChangeArrowheads="1"/>
          </p:cNvSpPr>
          <p:nvPr/>
        </p:nvSpPr>
        <p:spPr bwMode="auto">
          <a:xfrm>
            <a:off x="7308850" y="2997200"/>
            <a:ext cx="1835150" cy="8636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11272" name="Oval 12"/>
          <p:cNvSpPr>
            <a:spLocks noChangeArrowheads="1"/>
          </p:cNvSpPr>
          <p:nvPr/>
        </p:nvSpPr>
        <p:spPr bwMode="auto">
          <a:xfrm>
            <a:off x="6659563" y="4724400"/>
            <a:ext cx="1835150" cy="8636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 sz="5400" b="1">
              <a:solidFill>
                <a:srgbClr val="FF3300"/>
              </a:solidFill>
            </a:endParaRPr>
          </a:p>
        </p:txBody>
      </p:sp>
      <p:sp>
        <p:nvSpPr>
          <p:cNvPr id="11273" name="Oval 13"/>
          <p:cNvSpPr>
            <a:spLocks noChangeArrowheads="1"/>
          </p:cNvSpPr>
          <p:nvPr/>
        </p:nvSpPr>
        <p:spPr bwMode="auto">
          <a:xfrm>
            <a:off x="3708400" y="5589588"/>
            <a:ext cx="1835150" cy="8636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11274" name="Oval 14"/>
          <p:cNvSpPr>
            <a:spLocks noChangeArrowheads="1"/>
          </p:cNvSpPr>
          <p:nvPr/>
        </p:nvSpPr>
        <p:spPr bwMode="auto">
          <a:xfrm>
            <a:off x="6732588" y="1341438"/>
            <a:ext cx="1835150" cy="8636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11275" name="Oval 15"/>
          <p:cNvSpPr>
            <a:spLocks noChangeArrowheads="1"/>
          </p:cNvSpPr>
          <p:nvPr/>
        </p:nvSpPr>
        <p:spPr bwMode="auto">
          <a:xfrm>
            <a:off x="3708400" y="2565400"/>
            <a:ext cx="1944688" cy="1655763"/>
          </a:xfrm>
          <a:prstGeom prst="ellipse">
            <a:avLst/>
          </a:prstGeom>
          <a:solidFill>
            <a:schemeClr val="tx2"/>
          </a:solidFill>
          <a:ln w="9525">
            <a:solidFill>
              <a:srgbClr val="CC99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CC99FF"/>
              </a:solidFill>
            </a:endParaRPr>
          </a:p>
        </p:txBody>
      </p:sp>
      <p:sp>
        <p:nvSpPr>
          <p:cNvPr id="11276" name="Text Box 17"/>
          <p:cNvSpPr txBox="1">
            <a:spLocks noChangeArrowheads="1"/>
          </p:cNvSpPr>
          <p:nvPr/>
        </p:nvSpPr>
        <p:spPr bwMode="auto">
          <a:xfrm>
            <a:off x="4624388" y="3016250"/>
            <a:ext cx="6683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77" name="Text Box 18"/>
          <p:cNvSpPr txBox="1">
            <a:spLocks noChangeArrowheads="1"/>
          </p:cNvSpPr>
          <p:nvPr/>
        </p:nvSpPr>
        <p:spPr bwMode="auto">
          <a:xfrm>
            <a:off x="3924300" y="2565400"/>
            <a:ext cx="153987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9600" b="1">
                <a:solidFill>
                  <a:srgbClr val="000000"/>
                </a:solidFill>
              </a:rPr>
              <a:t>55</a:t>
            </a:r>
          </a:p>
        </p:txBody>
      </p:sp>
      <p:sp>
        <p:nvSpPr>
          <p:cNvPr id="11278" name="Text Box 20"/>
          <p:cNvSpPr txBox="1">
            <a:spLocks noChangeArrowheads="1"/>
          </p:cNvSpPr>
          <p:nvPr/>
        </p:nvSpPr>
        <p:spPr bwMode="auto">
          <a:xfrm>
            <a:off x="4067175" y="1268413"/>
            <a:ext cx="10318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6000" b="1">
                <a:solidFill>
                  <a:srgbClr val="000000"/>
                </a:solidFill>
              </a:rPr>
              <a:t>19</a:t>
            </a:r>
          </a:p>
        </p:txBody>
      </p:sp>
      <p:sp>
        <p:nvSpPr>
          <p:cNvPr id="11279" name="Text Box 21"/>
          <p:cNvSpPr txBox="1">
            <a:spLocks noChangeArrowheads="1"/>
          </p:cNvSpPr>
          <p:nvPr/>
        </p:nvSpPr>
        <p:spPr bwMode="auto">
          <a:xfrm>
            <a:off x="5292725" y="1844675"/>
            <a:ext cx="14557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6000" b="1">
                <a:solidFill>
                  <a:srgbClr val="000000"/>
                </a:solidFill>
              </a:rPr>
              <a:t>110</a:t>
            </a:r>
          </a:p>
        </p:txBody>
      </p:sp>
      <p:sp>
        <p:nvSpPr>
          <p:cNvPr id="11280" name="Text Box 22"/>
          <p:cNvSpPr txBox="1">
            <a:spLocks noChangeArrowheads="1"/>
          </p:cNvSpPr>
          <p:nvPr/>
        </p:nvSpPr>
        <p:spPr bwMode="auto">
          <a:xfrm>
            <a:off x="6156325" y="2852738"/>
            <a:ext cx="10318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6000" b="1">
                <a:solidFill>
                  <a:srgbClr val="000000"/>
                </a:solidFill>
              </a:rPr>
              <a:t>15</a:t>
            </a:r>
          </a:p>
        </p:txBody>
      </p:sp>
      <p:sp>
        <p:nvSpPr>
          <p:cNvPr id="11281" name="Text Box 23"/>
          <p:cNvSpPr txBox="1">
            <a:spLocks noChangeArrowheads="1"/>
          </p:cNvSpPr>
          <p:nvPr/>
        </p:nvSpPr>
        <p:spPr bwMode="auto">
          <a:xfrm>
            <a:off x="3924300" y="4365625"/>
            <a:ext cx="14557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6000" b="1">
                <a:solidFill>
                  <a:srgbClr val="000000"/>
                </a:solidFill>
              </a:rPr>
              <a:t>998</a:t>
            </a:r>
          </a:p>
        </p:txBody>
      </p:sp>
      <p:sp>
        <p:nvSpPr>
          <p:cNvPr id="11282" name="Text Box 24"/>
          <p:cNvSpPr txBox="1">
            <a:spLocks noChangeArrowheads="1"/>
          </p:cNvSpPr>
          <p:nvPr/>
        </p:nvSpPr>
        <p:spPr bwMode="auto">
          <a:xfrm>
            <a:off x="2555875" y="4005263"/>
            <a:ext cx="10318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6000" b="1">
                <a:solidFill>
                  <a:srgbClr val="000000"/>
                </a:solidFill>
              </a:rPr>
              <a:t>27</a:t>
            </a:r>
          </a:p>
        </p:txBody>
      </p:sp>
      <p:sp>
        <p:nvSpPr>
          <p:cNvPr id="11283" name="Text Box 25"/>
          <p:cNvSpPr txBox="1">
            <a:spLocks noChangeArrowheads="1"/>
          </p:cNvSpPr>
          <p:nvPr/>
        </p:nvSpPr>
        <p:spPr bwMode="auto">
          <a:xfrm>
            <a:off x="1979613" y="2852738"/>
            <a:ext cx="10318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6000" b="1">
                <a:solidFill>
                  <a:srgbClr val="000000"/>
                </a:solidFill>
              </a:rPr>
              <a:t>68</a:t>
            </a:r>
          </a:p>
        </p:txBody>
      </p:sp>
      <p:sp>
        <p:nvSpPr>
          <p:cNvPr id="11284" name="Text Box 26"/>
          <p:cNvSpPr txBox="1">
            <a:spLocks noChangeArrowheads="1"/>
          </p:cNvSpPr>
          <p:nvPr/>
        </p:nvSpPr>
        <p:spPr bwMode="auto">
          <a:xfrm>
            <a:off x="2555875" y="1773238"/>
            <a:ext cx="60801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6000" b="1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1285" name="Text Box 27"/>
          <p:cNvSpPr txBox="1">
            <a:spLocks noChangeArrowheads="1"/>
          </p:cNvSpPr>
          <p:nvPr/>
        </p:nvSpPr>
        <p:spPr bwMode="auto">
          <a:xfrm>
            <a:off x="5724525" y="3933825"/>
            <a:ext cx="10318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6000" b="1">
                <a:solidFill>
                  <a:srgbClr val="000000"/>
                </a:solidFill>
              </a:rPr>
              <a:t>39</a:t>
            </a:r>
          </a:p>
        </p:txBody>
      </p:sp>
      <p:sp>
        <p:nvSpPr>
          <p:cNvPr id="132125" name="Text Box 29"/>
          <p:cNvSpPr txBox="1">
            <a:spLocks noChangeArrowheads="1"/>
          </p:cNvSpPr>
          <p:nvPr/>
        </p:nvSpPr>
        <p:spPr bwMode="auto">
          <a:xfrm>
            <a:off x="4140200" y="260350"/>
            <a:ext cx="9461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5400" b="1">
                <a:solidFill>
                  <a:srgbClr val="FF3300"/>
                </a:solidFill>
              </a:rPr>
              <a:t>74</a:t>
            </a:r>
          </a:p>
        </p:txBody>
      </p:sp>
      <p:sp>
        <p:nvSpPr>
          <p:cNvPr id="132127" name="Text Box 31"/>
          <p:cNvSpPr txBox="1">
            <a:spLocks noChangeArrowheads="1"/>
          </p:cNvSpPr>
          <p:nvPr/>
        </p:nvSpPr>
        <p:spPr bwMode="auto">
          <a:xfrm>
            <a:off x="6948488" y="1268413"/>
            <a:ext cx="13271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5400" b="1">
                <a:solidFill>
                  <a:srgbClr val="FF3300"/>
                </a:solidFill>
              </a:rPr>
              <a:t>165</a:t>
            </a:r>
          </a:p>
        </p:txBody>
      </p:sp>
      <p:sp>
        <p:nvSpPr>
          <p:cNvPr id="132129" name="Text Box 33"/>
          <p:cNvSpPr txBox="1">
            <a:spLocks noChangeArrowheads="1"/>
          </p:cNvSpPr>
          <p:nvPr/>
        </p:nvSpPr>
        <p:spPr bwMode="auto">
          <a:xfrm>
            <a:off x="7740650" y="2997200"/>
            <a:ext cx="9461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5400" b="1">
                <a:solidFill>
                  <a:srgbClr val="FF3300"/>
                </a:solidFill>
              </a:rPr>
              <a:t>70</a:t>
            </a:r>
          </a:p>
        </p:txBody>
      </p:sp>
      <p:sp>
        <p:nvSpPr>
          <p:cNvPr id="132132" name="Text Box 36"/>
          <p:cNvSpPr txBox="1">
            <a:spLocks noChangeArrowheads="1"/>
          </p:cNvSpPr>
          <p:nvPr/>
        </p:nvSpPr>
        <p:spPr bwMode="auto">
          <a:xfrm>
            <a:off x="3779838" y="5516563"/>
            <a:ext cx="17081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5400" b="1">
                <a:solidFill>
                  <a:srgbClr val="FF3300"/>
                </a:solidFill>
              </a:rPr>
              <a:t>1053</a:t>
            </a:r>
          </a:p>
        </p:txBody>
      </p:sp>
      <p:sp>
        <p:nvSpPr>
          <p:cNvPr id="132134" name="Text Box 38"/>
          <p:cNvSpPr txBox="1">
            <a:spLocks noChangeArrowheads="1"/>
          </p:cNvSpPr>
          <p:nvPr/>
        </p:nvSpPr>
        <p:spPr bwMode="auto">
          <a:xfrm>
            <a:off x="1187450" y="4581525"/>
            <a:ext cx="9461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5400" b="1">
                <a:solidFill>
                  <a:srgbClr val="FF3300"/>
                </a:solidFill>
              </a:rPr>
              <a:t>82</a:t>
            </a:r>
          </a:p>
        </p:txBody>
      </p:sp>
      <p:sp>
        <p:nvSpPr>
          <p:cNvPr id="132136" name="Text Box 40"/>
          <p:cNvSpPr txBox="1">
            <a:spLocks noChangeArrowheads="1"/>
          </p:cNvSpPr>
          <p:nvPr/>
        </p:nvSpPr>
        <p:spPr bwMode="auto">
          <a:xfrm>
            <a:off x="323850" y="2997200"/>
            <a:ext cx="13271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5400" b="1">
                <a:solidFill>
                  <a:srgbClr val="FF3300"/>
                </a:solidFill>
              </a:rPr>
              <a:t>123</a:t>
            </a:r>
          </a:p>
        </p:txBody>
      </p:sp>
      <p:sp>
        <p:nvSpPr>
          <p:cNvPr id="132137" name="Text Box 41"/>
          <p:cNvSpPr txBox="1">
            <a:spLocks noChangeArrowheads="1"/>
          </p:cNvSpPr>
          <p:nvPr/>
        </p:nvSpPr>
        <p:spPr bwMode="auto">
          <a:xfrm>
            <a:off x="1116013" y="1268413"/>
            <a:ext cx="10795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5400" b="1">
                <a:solidFill>
                  <a:srgbClr val="FF3300"/>
                </a:solidFill>
              </a:rPr>
              <a:t>61</a:t>
            </a:r>
          </a:p>
        </p:txBody>
      </p:sp>
      <p:sp>
        <p:nvSpPr>
          <p:cNvPr id="132139" name="Text Box 43"/>
          <p:cNvSpPr txBox="1">
            <a:spLocks noChangeArrowheads="1"/>
          </p:cNvSpPr>
          <p:nvPr/>
        </p:nvSpPr>
        <p:spPr bwMode="auto">
          <a:xfrm>
            <a:off x="7092950" y="4652963"/>
            <a:ext cx="9461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5400" b="1">
                <a:solidFill>
                  <a:srgbClr val="FF3300"/>
                </a:solidFill>
              </a:rPr>
              <a:t>94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2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2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2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2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2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2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2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2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2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2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2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2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2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2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2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2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25" grpId="0"/>
      <p:bldP spid="132127" grpId="0"/>
      <p:bldP spid="132129" grpId="0"/>
      <p:bldP spid="132132" grpId="0"/>
      <p:bldP spid="132134" grpId="0"/>
      <p:bldP spid="132136" grpId="0"/>
      <p:bldP spid="1321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9"/>
          <p:cNvSpPr>
            <a:spLocks noChangeArrowheads="1"/>
          </p:cNvSpPr>
          <p:nvPr/>
        </p:nvSpPr>
        <p:spPr bwMode="auto">
          <a:xfrm>
            <a:off x="3708400" y="2781300"/>
            <a:ext cx="914400" cy="914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291" name="Rectangle 10"/>
          <p:cNvSpPr>
            <a:spLocks noChangeArrowheads="1"/>
          </p:cNvSpPr>
          <p:nvPr/>
        </p:nvSpPr>
        <p:spPr bwMode="auto">
          <a:xfrm>
            <a:off x="4643438" y="3716338"/>
            <a:ext cx="914400" cy="914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292" name="Rectangle 11"/>
          <p:cNvSpPr>
            <a:spLocks noChangeArrowheads="1"/>
          </p:cNvSpPr>
          <p:nvPr/>
        </p:nvSpPr>
        <p:spPr bwMode="auto">
          <a:xfrm>
            <a:off x="3708400" y="3716338"/>
            <a:ext cx="914400" cy="914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293" name="Rectangle 12"/>
          <p:cNvSpPr>
            <a:spLocks noChangeArrowheads="1"/>
          </p:cNvSpPr>
          <p:nvPr/>
        </p:nvSpPr>
        <p:spPr bwMode="auto">
          <a:xfrm>
            <a:off x="5580063" y="2781300"/>
            <a:ext cx="914400" cy="914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294" name="Rectangle 13"/>
          <p:cNvSpPr>
            <a:spLocks noChangeArrowheads="1"/>
          </p:cNvSpPr>
          <p:nvPr/>
        </p:nvSpPr>
        <p:spPr bwMode="auto">
          <a:xfrm>
            <a:off x="4643438" y="2781300"/>
            <a:ext cx="914400" cy="914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295" name="Rectangle 14"/>
          <p:cNvSpPr>
            <a:spLocks noChangeArrowheads="1"/>
          </p:cNvSpPr>
          <p:nvPr/>
        </p:nvSpPr>
        <p:spPr bwMode="auto">
          <a:xfrm>
            <a:off x="4643438" y="1844675"/>
            <a:ext cx="914400" cy="914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296" name="Rectangle 15"/>
          <p:cNvSpPr>
            <a:spLocks noChangeArrowheads="1"/>
          </p:cNvSpPr>
          <p:nvPr/>
        </p:nvSpPr>
        <p:spPr bwMode="auto">
          <a:xfrm>
            <a:off x="3708400" y="1844675"/>
            <a:ext cx="914400" cy="914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297" name="Rectangle 16"/>
          <p:cNvSpPr>
            <a:spLocks noChangeArrowheads="1"/>
          </p:cNvSpPr>
          <p:nvPr/>
        </p:nvSpPr>
        <p:spPr bwMode="auto">
          <a:xfrm>
            <a:off x="2771775" y="2781300"/>
            <a:ext cx="914400" cy="914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4708" name="Text Box 20"/>
          <p:cNvSpPr txBox="1">
            <a:spLocks noChangeArrowheads="1"/>
          </p:cNvSpPr>
          <p:nvPr/>
        </p:nvSpPr>
        <p:spPr bwMode="auto">
          <a:xfrm>
            <a:off x="3419475" y="4724400"/>
            <a:ext cx="24034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6000" b="1">
                <a:solidFill>
                  <a:srgbClr val="000000"/>
                </a:solidFill>
              </a:rPr>
              <a:t>S</a:t>
            </a:r>
            <a:r>
              <a:rPr lang="en-US" altLang="ru-RU" sz="2400" b="1">
                <a:solidFill>
                  <a:srgbClr val="000000"/>
                </a:solidFill>
              </a:rPr>
              <a:t>1</a:t>
            </a:r>
            <a:r>
              <a:rPr lang="en-US" altLang="ru-RU" sz="3200" b="1">
                <a:solidFill>
                  <a:srgbClr val="000000"/>
                </a:solidFill>
              </a:rPr>
              <a:t> =</a:t>
            </a:r>
            <a:r>
              <a:rPr lang="ru-RU" altLang="ru-RU" sz="4400" b="1">
                <a:solidFill>
                  <a:srgbClr val="000000"/>
                </a:solidFill>
              </a:rPr>
              <a:t>1 см</a:t>
            </a:r>
          </a:p>
        </p:txBody>
      </p:sp>
      <p:sp>
        <p:nvSpPr>
          <p:cNvPr id="114709" name="Rectangle 21"/>
          <p:cNvSpPr>
            <a:spLocks noChangeArrowheads="1"/>
          </p:cNvSpPr>
          <p:nvPr/>
        </p:nvSpPr>
        <p:spPr bwMode="auto">
          <a:xfrm>
            <a:off x="5651500" y="4868863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2300" name="Rectangle 22"/>
          <p:cNvSpPr>
            <a:spLocks noChangeArrowheads="1"/>
          </p:cNvSpPr>
          <p:nvPr/>
        </p:nvSpPr>
        <p:spPr bwMode="auto">
          <a:xfrm>
            <a:off x="684213" y="4941888"/>
            <a:ext cx="914400" cy="914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12301" name="AutoShape 23"/>
          <p:cNvSpPr>
            <a:spLocks/>
          </p:cNvSpPr>
          <p:nvPr/>
        </p:nvSpPr>
        <p:spPr bwMode="auto">
          <a:xfrm>
            <a:off x="1835150" y="4941888"/>
            <a:ext cx="152400" cy="914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302" name="Text Box 24"/>
          <p:cNvSpPr txBox="1">
            <a:spLocks noChangeArrowheads="1"/>
          </p:cNvSpPr>
          <p:nvPr/>
        </p:nvSpPr>
        <p:spPr bwMode="auto">
          <a:xfrm>
            <a:off x="2103438" y="5175250"/>
            <a:ext cx="833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000000"/>
                </a:solidFill>
              </a:rPr>
              <a:t>1 см</a:t>
            </a:r>
          </a:p>
        </p:txBody>
      </p:sp>
      <p:sp>
        <p:nvSpPr>
          <p:cNvPr id="114715" name="Rectangle 27"/>
          <p:cNvSpPr>
            <a:spLocks noChangeArrowheads="1"/>
          </p:cNvSpPr>
          <p:nvPr/>
        </p:nvSpPr>
        <p:spPr bwMode="auto">
          <a:xfrm>
            <a:off x="3419475" y="5516563"/>
            <a:ext cx="24431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6000" b="1">
                <a:solidFill>
                  <a:srgbClr val="000000"/>
                </a:solidFill>
              </a:rPr>
              <a:t>S</a:t>
            </a:r>
            <a:r>
              <a:rPr lang="en-US" altLang="ru-RU" sz="2400" b="1">
                <a:solidFill>
                  <a:srgbClr val="000000"/>
                </a:solidFill>
              </a:rPr>
              <a:t>1</a:t>
            </a:r>
            <a:r>
              <a:rPr lang="en-US" altLang="ru-RU" b="1">
                <a:solidFill>
                  <a:srgbClr val="000000"/>
                </a:solidFill>
              </a:rPr>
              <a:t> </a:t>
            </a:r>
            <a:r>
              <a:rPr lang="en-US" altLang="ru-RU" sz="4400" b="1">
                <a:solidFill>
                  <a:srgbClr val="000000"/>
                </a:solidFill>
              </a:rPr>
              <a:t>=8</a:t>
            </a:r>
            <a:r>
              <a:rPr lang="ru-RU" altLang="ru-RU" sz="4400" b="1">
                <a:solidFill>
                  <a:srgbClr val="000000"/>
                </a:solidFill>
              </a:rPr>
              <a:t> см</a:t>
            </a:r>
          </a:p>
        </p:txBody>
      </p:sp>
      <p:sp>
        <p:nvSpPr>
          <p:cNvPr id="114716" name="Rectangle 28"/>
          <p:cNvSpPr>
            <a:spLocks noChangeArrowheads="1"/>
          </p:cNvSpPr>
          <p:nvPr/>
        </p:nvSpPr>
        <p:spPr bwMode="auto">
          <a:xfrm>
            <a:off x="5651500" y="5661025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2305" name="Text Box 29"/>
          <p:cNvSpPr txBox="1">
            <a:spLocks noChangeArrowheads="1"/>
          </p:cNvSpPr>
          <p:nvPr/>
        </p:nvSpPr>
        <p:spPr bwMode="auto">
          <a:xfrm>
            <a:off x="1527175" y="6397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4718" name="Text Box 30"/>
          <p:cNvSpPr txBox="1">
            <a:spLocks noChangeArrowheads="1"/>
          </p:cNvSpPr>
          <p:nvPr/>
        </p:nvSpPr>
        <p:spPr bwMode="auto">
          <a:xfrm>
            <a:off x="684213" y="620713"/>
            <a:ext cx="800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>
                <a:solidFill>
                  <a:srgbClr val="000000"/>
                </a:solidFill>
              </a:rPr>
              <a:t>Площадь одного квадрата со стороной 1 см называют </a:t>
            </a:r>
          </a:p>
          <a:p>
            <a:pPr algn="ctr" eaLnBrk="1" hangingPunct="1"/>
            <a:r>
              <a:rPr lang="ru-RU" altLang="ru-RU" sz="2400" b="1">
                <a:solidFill>
                  <a:srgbClr val="000000"/>
                </a:solidFill>
              </a:rPr>
              <a:t>квадратным сантиметром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47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4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14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4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4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4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4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4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114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114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09" grpId="0"/>
      <p:bldP spid="114715" grpId="0"/>
      <p:bldP spid="114716" grpId="0"/>
      <p:bldP spid="1147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395288" y="228600"/>
            <a:ext cx="8416925" cy="1687513"/>
          </a:xfrm>
        </p:spPr>
        <p:txBody>
          <a:bodyPr/>
          <a:lstStyle/>
          <a:p>
            <a:pPr eaLnBrk="1" hangingPunct="1"/>
            <a:r>
              <a:rPr lang="ru-RU" altLang="ru-RU" sz="3600" smtClean="0">
                <a:solidFill>
                  <a:srgbClr val="000000"/>
                </a:solidFill>
                <a:effectLst/>
              </a:rPr>
              <a:t>Если какую-нибудь фигуру можно разбить на </a:t>
            </a:r>
            <a:r>
              <a:rPr lang="en-US" altLang="ru-RU" sz="3600" i="1" smtClean="0">
                <a:solidFill>
                  <a:srgbClr val="000000"/>
                </a:solidFill>
                <a:effectLst/>
              </a:rPr>
              <a:t>p</a:t>
            </a:r>
            <a:r>
              <a:rPr lang="ru-RU" altLang="ru-RU" sz="3600" smtClean="0">
                <a:solidFill>
                  <a:srgbClr val="000000"/>
                </a:solidFill>
                <a:effectLst/>
              </a:rPr>
              <a:t> квадратов со стороной 1 см, то ее </a:t>
            </a:r>
            <a:r>
              <a:rPr lang="ru-RU" altLang="ru-RU" sz="3600" b="1" smtClean="0">
                <a:solidFill>
                  <a:srgbClr val="000000"/>
                </a:solidFill>
                <a:effectLst/>
              </a:rPr>
              <a:t>площадь</a:t>
            </a:r>
            <a:r>
              <a:rPr lang="ru-RU" altLang="ru-RU" sz="3600" smtClean="0">
                <a:solidFill>
                  <a:srgbClr val="000000"/>
                </a:solidFill>
                <a:effectLst/>
              </a:rPr>
              <a:t> равна  </a:t>
            </a:r>
            <a:r>
              <a:rPr lang="en-US" altLang="ru-RU" sz="3600" i="1" smtClean="0">
                <a:solidFill>
                  <a:srgbClr val="000000"/>
                </a:solidFill>
                <a:effectLst/>
              </a:rPr>
              <a:t>p</a:t>
            </a:r>
            <a:r>
              <a:rPr lang="en-US" altLang="ru-RU" sz="3600" smtClean="0">
                <a:solidFill>
                  <a:srgbClr val="000000"/>
                </a:solidFill>
                <a:effectLst/>
              </a:rPr>
              <a:t> </a:t>
            </a:r>
            <a:r>
              <a:rPr lang="ru-RU" altLang="ru-RU" sz="3600" smtClean="0">
                <a:solidFill>
                  <a:srgbClr val="000000"/>
                </a:solidFill>
                <a:effectLst/>
              </a:rPr>
              <a:t>см</a:t>
            </a: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2555875" y="2708275"/>
            <a:ext cx="863600" cy="865188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316" name="Rectangle 7"/>
          <p:cNvSpPr>
            <a:spLocks noChangeArrowheads="1"/>
          </p:cNvSpPr>
          <p:nvPr/>
        </p:nvSpPr>
        <p:spPr bwMode="auto">
          <a:xfrm>
            <a:off x="3419475" y="2708275"/>
            <a:ext cx="863600" cy="865188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317" name="Rectangle 8"/>
          <p:cNvSpPr>
            <a:spLocks noChangeArrowheads="1"/>
          </p:cNvSpPr>
          <p:nvPr/>
        </p:nvSpPr>
        <p:spPr bwMode="auto">
          <a:xfrm>
            <a:off x="4284663" y="2708275"/>
            <a:ext cx="863600" cy="865188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318" name="Rectangle 9"/>
          <p:cNvSpPr>
            <a:spLocks noChangeArrowheads="1"/>
          </p:cNvSpPr>
          <p:nvPr/>
        </p:nvSpPr>
        <p:spPr bwMode="auto">
          <a:xfrm>
            <a:off x="5148263" y="2708275"/>
            <a:ext cx="863600" cy="865188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319" name="Rectangle 10"/>
          <p:cNvSpPr>
            <a:spLocks noChangeArrowheads="1"/>
          </p:cNvSpPr>
          <p:nvPr/>
        </p:nvSpPr>
        <p:spPr bwMode="auto">
          <a:xfrm>
            <a:off x="6011863" y="2708275"/>
            <a:ext cx="863600" cy="865188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320" name="Rectangle 11"/>
          <p:cNvSpPr>
            <a:spLocks noChangeArrowheads="1"/>
          </p:cNvSpPr>
          <p:nvPr/>
        </p:nvSpPr>
        <p:spPr bwMode="auto">
          <a:xfrm>
            <a:off x="2555875" y="3573463"/>
            <a:ext cx="863600" cy="865187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321" name="Rectangle 12"/>
          <p:cNvSpPr>
            <a:spLocks noChangeArrowheads="1"/>
          </p:cNvSpPr>
          <p:nvPr/>
        </p:nvSpPr>
        <p:spPr bwMode="auto">
          <a:xfrm>
            <a:off x="4284663" y="3573463"/>
            <a:ext cx="863600" cy="865187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322" name="Rectangle 13"/>
          <p:cNvSpPr>
            <a:spLocks noChangeArrowheads="1"/>
          </p:cNvSpPr>
          <p:nvPr/>
        </p:nvSpPr>
        <p:spPr bwMode="auto">
          <a:xfrm>
            <a:off x="5148263" y="4437063"/>
            <a:ext cx="863600" cy="865187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323" name="Rectangle 14"/>
          <p:cNvSpPr>
            <a:spLocks noChangeArrowheads="1"/>
          </p:cNvSpPr>
          <p:nvPr/>
        </p:nvSpPr>
        <p:spPr bwMode="auto">
          <a:xfrm>
            <a:off x="2555875" y="4437063"/>
            <a:ext cx="863600" cy="865187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324" name="Rectangle 15"/>
          <p:cNvSpPr>
            <a:spLocks noChangeArrowheads="1"/>
          </p:cNvSpPr>
          <p:nvPr/>
        </p:nvSpPr>
        <p:spPr bwMode="auto">
          <a:xfrm>
            <a:off x="3419475" y="4437063"/>
            <a:ext cx="863600" cy="865187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325" name="Rectangle 16"/>
          <p:cNvSpPr>
            <a:spLocks noChangeArrowheads="1"/>
          </p:cNvSpPr>
          <p:nvPr/>
        </p:nvSpPr>
        <p:spPr bwMode="auto">
          <a:xfrm>
            <a:off x="4284663" y="4437063"/>
            <a:ext cx="863600" cy="865187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326" name="Rectangle 17"/>
          <p:cNvSpPr>
            <a:spLocks noChangeArrowheads="1"/>
          </p:cNvSpPr>
          <p:nvPr/>
        </p:nvSpPr>
        <p:spPr bwMode="auto">
          <a:xfrm>
            <a:off x="3419475" y="3573463"/>
            <a:ext cx="863600" cy="865187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327" name="Rectangle 18"/>
          <p:cNvSpPr>
            <a:spLocks noChangeArrowheads="1"/>
          </p:cNvSpPr>
          <p:nvPr/>
        </p:nvSpPr>
        <p:spPr bwMode="auto">
          <a:xfrm>
            <a:off x="6011863" y="4437063"/>
            <a:ext cx="863600" cy="865187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328" name="Rectangle 19"/>
          <p:cNvSpPr>
            <a:spLocks noChangeArrowheads="1"/>
          </p:cNvSpPr>
          <p:nvPr/>
        </p:nvSpPr>
        <p:spPr bwMode="auto">
          <a:xfrm>
            <a:off x="6011863" y="3573463"/>
            <a:ext cx="863600" cy="865187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329" name="Rectangle 20"/>
          <p:cNvSpPr>
            <a:spLocks noChangeArrowheads="1"/>
          </p:cNvSpPr>
          <p:nvPr/>
        </p:nvSpPr>
        <p:spPr bwMode="auto">
          <a:xfrm>
            <a:off x="5148263" y="3573463"/>
            <a:ext cx="863600" cy="865187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330" name="Text Box 21"/>
          <p:cNvSpPr txBox="1">
            <a:spLocks noChangeArrowheads="1"/>
          </p:cNvSpPr>
          <p:nvPr/>
        </p:nvSpPr>
        <p:spPr bwMode="auto">
          <a:xfrm>
            <a:off x="7812088" y="1268413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400" b="1">
                <a:solidFill>
                  <a:srgbClr val="000000"/>
                </a:solidFill>
              </a:rPr>
              <a:t>2</a:t>
            </a:r>
            <a:endParaRPr lang="ru-RU" altLang="ru-RU" sz="2400" b="1">
              <a:solidFill>
                <a:srgbClr val="000000"/>
              </a:solidFill>
            </a:endParaRPr>
          </a:p>
        </p:txBody>
      </p:sp>
      <p:sp>
        <p:nvSpPr>
          <p:cNvPr id="115734" name="Text Box 22"/>
          <p:cNvSpPr txBox="1">
            <a:spLocks noChangeArrowheads="1"/>
          </p:cNvSpPr>
          <p:nvPr/>
        </p:nvSpPr>
        <p:spPr bwMode="auto">
          <a:xfrm>
            <a:off x="2411413" y="5157788"/>
            <a:ext cx="4576762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9600" b="1">
                <a:solidFill>
                  <a:srgbClr val="000000"/>
                </a:solidFill>
              </a:rPr>
              <a:t>S </a:t>
            </a:r>
            <a:r>
              <a:rPr lang="en-US" altLang="ru-RU" sz="7200" b="1">
                <a:solidFill>
                  <a:srgbClr val="000000"/>
                </a:solidFill>
              </a:rPr>
              <a:t>= </a:t>
            </a:r>
            <a:r>
              <a:rPr lang="ru-RU" altLang="ru-RU" sz="7200" b="1">
                <a:solidFill>
                  <a:srgbClr val="000000"/>
                </a:solidFill>
              </a:rPr>
              <a:t>15 см</a:t>
            </a:r>
          </a:p>
        </p:txBody>
      </p:sp>
      <p:sp>
        <p:nvSpPr>
          <p:cNvPr id="115735" name="Rectangle 23"/>
          <p:cNvSpPr>
            <a:spLocks noChangeArrowheads="1"/>
          </p:cNvSpPr>
          <p:nvPr/>
        </p:nvSpPr>
        <p:spPr bwMode="auto">
          <a:xfrm>
            <a:off x="6804025" y="5373688"/>
            <a:ext cx="466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000" b="1">
                <a:solidFill>
                  <a:srgbClr val="000000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5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5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5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5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34" grpId="0"/>
      <p:bldP spid="1157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800000"/>
                </a:solidFill>
              </a:rPr>
              <a:t>Чему равна площадь фигуры?</a:t>
            </a: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492500" y="4005263"/>
            <a:ext cx="1079500" cy="10795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4572000" y="4005263"/>
            <a:ext cx="1079500" cy="10795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2411413" y="2924175"/>
            <a:ext cx="1079500" cy="10795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42" name="Rectangle 8"/>
          <p:cNvSpPr>
            <a:spLocks noChangeArrowheads="1"/>
          </p:cNvSpPr>
          <p:nvPr/>
        </p:nvSpPr>
        <p:spPr bwMode="auto">
          <a:xfrm>
            <a:off x="4572000" y="2924175"/>
            <a:ext cx="1079500" cy="10795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3492500" y="2924175"/>
            <a:ext cx="1079500" cy="10795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2411413" y="4005263"/>
            <a:ext cx="1079500" cy="10795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3492500" y="1844675"/>
            <a:ext cx="1079500" cy="10795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4572000" y="1844675"/>
            <a:ext cx="1079500" cy="10795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47" name="Rectangle 13"/>
          <p:cNvSpPr>
            <a:spLocks noChangeArrowheads="1"/>
          </p:cNvSpPr>
          <p:nvPr/>
        </p:nvSpPr>
        <p:spPr bwMode="auto">
          <a:xfrm>
            <a:off x="2411413" y="1844675"/>
            <a:ext cx="1079500" cy="10795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48" name="Rectangle 14"/>
          <p:cNvSpPr>
            <a:spLocks noChangeArrowheads="1"/>
          </p:cNvSpPr>
          <p:nvPr/>
        </p:nvSpPr>
        <p:spPr bwMode="auto">
          <a:xfrm>
            <a:off x="5651500" y="2924175"/>
            <a:ext cx="1079500" cy="10795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49" name="Rectangle 15"/>
          <p:cNvSpPr>
            <a:spLocks noChangeArrowheads="1"/>
          </p:cNvSpPr>
          <p:nvPr/>
        </p:nvSpPr>
        <p:spPr bwMode="auto">
          <a:xfrm>
            <a:off x="5651500" y="4005263"/>
            <a:ext cx="1079500" cy="10795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1328" name="Text Box 16"/>
          <p:cNvSpPr txBox="1">
            <a:spLocks noChangeArrowheads="1"/>
          </p:cNvSpPr>
          <p:nvPr/>
        </p:nvSpPr>
        <p:spPr bwMode="auto">
          <a:xfrm>
            <a:off x="3492500" y="5373688"/>
            <a:ext cx="24384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6600" b="1">
                <a:solidFill>
                  <a:srgbClr val="000000"/>
                </a:solidFill>
              </a:rPr>
              <a:t>11 см</a:t>
            </a:r>
          </a:p>
        </p:txBody>
      </p:sp>
      <p:sp>
        <p:nvSpPr>
          <p:cNvPr id="141329" name="Rectangle 17"/>
          <p:cNvSpPr>
            <a:spLocks noChangeArrowheads="1"/>
          </p:cNvSpPr>
          <p:nvPr/>
        </p:nvSpPr>
        <p:spPr bwMode="auto">
          <a:xfrm>
            <a:off x="5724525" y="5300663"/>
            <a:ext cx="466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000" b="1">
                <a:solidFill>
                  <a:srgbClr val="000000"/>
                </a:solidFill>
              </a:rPr>
              <a:t>2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1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1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1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1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28" grpId="0"/>
      <p:bldP spid="1413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662988" cy="5792788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entury Gothic" pitchFamily="34" charset="0"/>
              </a:rPr>
              <a:t>Чтобы найти </a:t>
            </a:r>
            <a:r>
              <a:rPr lang="ru-RU" sz="6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entury Gothic" pitchFamily="34" charset="0"/>
              </a:rPr>
              <a:t>площадь прямоугольника</a:t>
            </a:r>
            <a:r>
              <a:rPr lang="ru-RU" sz="6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entury Gothic" pitchFamily="34" charset="0"/>
              </a:rPr>
              <a:t>, надо умножить его длину на ширину.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549275"/>
            <a:ext cx="8510588" cy="1325563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smtClean="0">
                <a:solidFill>
                  <a:srgbClr val="00CC00"/>
                </a:solidFill>
              </a:rPr>
              <a:t>Формула площади прямоугольника: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1331913" y="2708275"/>
            <a:ext cx="53482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8790" name="Rectangle 6"/>
          <p:cNvSpPr>
            <a:spLocks noChangeArrowheads="1"/>
          </p:cNvSpPr>
          <p:nvPr/>
        </p:nvSpPr>
        <p:spPr bwMode="auto">
          <a:xfrm>
            <a:off x="1692275" y="2781300"/>
            <a:ext cx="5616575" cy="1584325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9600" b="1" i="1">
                <a:solidFill>
                  <a:srgbClr val="000000"/>
                </a:solidFill>
              </a:rPr>
              <a:t>S = ab</a:t>
            </a:r>
            <a:endParaRPr lang="ru-RU" altLang="ru-RU" sz="9600" b="1" i="1">
              <a:solidFill>
                <a:srgbClr val="000000"/>
              </a:solidFill>
            </a:endParaRPr>
          </a:p>
        </p:txBody>
      </p:sp>
      <p:sp>
        <p:nvSpPr>
          <p:cNvPr id="118791" name="Text Box 7"/>
          <p:cNvSpPr txBox="1">
            <a:spLocks noChangeArrowheads="1"/>
          </p:cNvSpPr>
          <p:nvPr/>
        </p:nvSpPr>
        <p:spPr bwMode="auto">
          <a:xfrm>
            <a:off x="827088" y="4724400"/>
            <a:ext cx="50815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200"/>
              <a:t>a - </a:t>
            </a:r>
            <a:r>
              <a:rPr lang="ru-RU" altLang="ru-RU" sz="3200"/>
              <a:t>длина прямоугольника</a:t>
            </a:r>
          </a:p>
        </p:txBody>
      </p:sp>
      <p:sp>
        <p:nvSpPr>
          <p:cNvPr id="118792" name="Text Box 8"/>
          <p:cNvSpPr txBox="1">
            <a:spLocks noChangeArrowheads="1"/>
          </p:cNvSpPr>
          <p:nvPr/>
        </p:nvSpPr>
        <p:spPr bwMode="auto">
          <a:xfrm>
            <a:off x="827088" y="5300663"/>
            <a:ext cx="56880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200"/>
              <a:t>b - </a:t>
            </a:r>
            <a:r>
              <a:rPr lang="ru-RU" altLang="ru-RU" sz="3200"/>
              <a:t>ширина прямоугольника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118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8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8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/>
      <p:bldP spid="118790" grpId="0" animBg="1"/>
      <p:bldP spid="118791" grpId="0"/>
      <p:bldP spid="11879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Чему равна площадь прямоугольника?</a:t>
            </a:r>
          </a:p>
        </p:txBody>
      </p:sp>
      <p:sp>
        <p:nvSpPr>
          <p:cNvPr id="1030" name="Rectangle 4"/>
          <p:cNvSpPr>
            <a:spLocks noChangeArrowheads="1"/>
          </p:cNvSpPr>
          <p:nvPr/>
        </p:nvSpPr>
        <p:spPr bwMode="auto">
          <a:xfrm>
            <a:off x="1763713" y="2492375"/>
            <a:ext cx="4752975" cy="2087563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31" name="Text Box 5"/>
          <p:cNvSpPr txBox="1">
            <a:spLocks noChangeArrowheads="1"/>
          </p:cNvSpPr>
          <p:nvPr/>
        </p:nvSpPr>
        <p:spPr bwMode="auto">
          <a:xfrm>
            <a:off x="3059113" y="1700213"/>
            <a:ext cx="20256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5400" b="1"/>
              <a:t>10 см</a:t>
            </a:r>
          </a:p>
        </p:txBody>
      </p:sp>
      <p:sp>
        <p:nvSpPr>
          <p:cNvPr id="1032" name="Text Box 6"/>
          <p:cNvSpPr txBox="1">
            <a:spLocks noChangeArrowheads="1"/>
          </p:cNvSpPr>
          <p:nvPr/>
        </p:nvSpPr>
        <p:spPr bwMode="auto">
          <a:xfrm>
            <a:off x="6516688" y="3068638"/>
            <a:ext cx="16446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5400" b="1"/>
              <a:t>5 см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026" name="Object 8"/>
          <p:cNvGraphicFramePr>
            <a:graphicFrameLocks noChangeAspect="1"/>
          </p:cNvGraphicFramePr>
          <p:nvPr/>
        </p:nvGraphicFramePr>
        <p:xfrm>
          <a:off x="0" y="0"/>
          <a:ext cx="114300" cy="11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Формула" r:id="rId3" imgW="114102" imgH="114102" progId="Equation.3">
                  <p:embed/>
                </p:oleObj>
              </mc:Choice>
              <mc:Fallback>
                <p:oleObj name="Формула" r:id="rId3" imgW="114102" imgH="114102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14300" cy="114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027" name="Object 10"/>
          <p:cNvGraphicFramePr>
            <a:graphicFrameLocks noChangeAspect="1"/>
          </p:cNvGraphicFramePr>
          <p:nvPr/>
        </p:nvGraphicFramePr>
        <p:xfrm>
          <a:off x="0" y="0"/>
          <a:ext cx="114300" cy="11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Формула" r:id="rId5" imgW="114102" imgH="114102" progId="Equation.3">
                  <p:embed/>
                </p:oleObj>
              </mc:Choice>
              <mc:Fallback>
                <p:oleObj name="Формула" r:id="rId5" imgW="114102" imgH="114102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14300" cy="114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028" name="Object 12"/>
          <p:cNvGraphicFramePr>
            <a:graphicFrameLocks noChangeAspect="1"/>
          </p:cNvGraphicFramePr>
          <p:nvPr/>
        </p:nvGraphicFramePr>
        <p:xfrm>
          <a:off x="0" y="0"/>
          <a:ext cx="114300" cy="11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Формула" r:id="rId6" imgW="114102" imgH="114102" progId="Equation.3">
                  <p:embed/>
                </p:oleObj>
              </mc:Choice>
              <mc:Fallback>
                <p:oleObj name="Формула" r:id="rId6" imgW="114102" imgH="114102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14300" cy="114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15"/>
          <p:cNvSpPr>
            <a:spLocks noChangeArrowheads="1"/>
          </p:cNvSpPr>
          <p:nvPr/>
        </p:nvSpPr>
        <p:spPr bwMode="auto">
          <a:xfrm>
            <a:off x="0" y="33718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376" name="Text Box 16"/>
          <p:cNvSpPr txBox="1">
            <a:spLocks noChangeArrowheads="1"/>
          </p:cNvSpPr>
          <p:nvPr/>
        </p:nvSpPr>
        <p:spPr bwMode="auto">
          <a:xfrm>
            <a:off x="2124075" y="4797425"/>
            <a:ext cx="4576763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9600" b="1">
                <a:solidFill>
                  <a:srgbClr val="000000"/>
                </a:solidFill>
              </a:rPr>
              <a:t>S </a:t>
            </a:r>
            <a:r>
              <a:rPr lang="en-US" altLang="ru-RU" sz="7200" b="1">
                <a:solidFill>
                  <a:srgbClr val="000000"/>
                </a:solidFill>
              </a:rPr>
              <a:t>= </a:t>
            </a:r>
            <a:r>
              <a:rPr lang="ru-RU" altLang="ru-RU" sz="7200" b="1">
                <a:solidFill>
                  <a:srgbClr val="000000"/>
                </a:solidFill>
              </a:rPr>
              <a:t>50 см</a:t>
            </a:r>
          </a:p>
        </p:txBody>
      </p:sp>
      <p:sp>
        <p:nvSpPr>
          <p:cNvPr id="143377" name="Rectangle 17"/>
          <p:cNvSpPr>
            <a:spLocks noChangeArrowheads="1"/>
          </p:cNvSpPr>
          <p:nvPr/>
        </p:nvSpPr>
        <p:spPr bwMode="auto">
          <a:xfrm>
            <a:off x="6443663" y="5084763"/>
            <a:ext cx="466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000" b="1">
                <a:solidFill>
                  <a:srgbClr val="000000"/>
                </a:solidFill>
              </a:rPr>
              <a:t>2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3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6" grpId="0"/>
      <p:bldP spid="143377" grpId="0"/>
    </p:bldLst>
  </p:timing>
</p:sld>
</file>

<file path=ppt/theme/theme1.xml><?xml version="1.0" encoding="utf-8"?>
<a:theme xmlns:a="http://schemas.openxmlformats.org/drawingml/2006/main" name="Склон">
  <a:themeElements>
    <a:clrScheme name="Склон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Склон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клон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Облака">
  <a:themeElements>
    <a:clrScheme name="Облака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Обла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679</TotalTime>
  <Words>358</Words>
  <Application>Microsoft Office PowerPoint</Application>
  <PresentationFormat>Экран (4:3)</PresentationFormat>
  <Paragraphs>115</Paragraphs>
  <Slides>20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34" baseType="lpstr">
      <vt:lpstr>Arial</vt:lpstr>
      <vt:lpstr>Verdana</vt:lpstr>
      <vt:lpstr>Wingdings</vt:lpstr>
      <vt:lpstr>Calibri</vt:lpstr>
      <vt:lpstr>Tahoma</vt:lpstr>
      <vt:lpstr>Century Gothic</vt:lpstr>
      <vt:lpstr>Arial Rounded MT Bold</vt:lpstr>
      <vt:lpstr>Times New Roman</vt:lpstr>
      <vt:lpstr>Bookman Old Style</vt:lpstr>
      <vt:lpstr>Склон</vt:lpstr>
      <vt:lpstr>Океан</vt:lpstr>
      <vt:lpstr>Облака</vt:lpstr>
      <vt:lpstr>Круги</vt:lpstr>
      <vt:lpstr>Microsoft Equation 3.0</vt:lpstr>
      <vt:lpstr>Тема:</vt:lpstr>
      <vt:lpstr>Цель:</vt:lpstr>
      <vt:lpstr>Презентация PowerPoint</vt:lpstr>
      <vt:lpstr>Презентация PowerPoint</vt:lpstr>
      <vt:lpstr>Если какую-нибудь фигуру можно разбить на p квадратов со стороной 1 см, то ее площадь равна  p см</vt:lpstr>
      <vt:lpstr>Чему равна площадь фигуры?</vt:lpstr>
      <vt:lpstr>Чтобы найти площадь прямоугольника, надо умножить его длину на ширину.</vt:lpstr>
      <vt:lpstr>Формула площади прямоугольника:</vt:lpstr>
      <vt:lpstr>Чему равна площадь прямоугольника?</vt:lpstr>
      <vt:lpstr>Две фигуры называют равными, если одну из них можно так наложить на вторую, что эти фигуры совпадут.</vt:lpstr>
      <vt:lpstr>Презентация PowerPoint</vt:lpstr>
      <vt:lpstr>Площади равных фигур равны. Их периметры тоже равны.</vt:lpstr>
      <vt:lpstr>Презентация PowerPoint</vt:lpstr>
      <vt:lpstr>Даны два равных прямоугольника</vt:lpstr>
      <vt:lpstr>Презентация PowerPoint</vt:lpstr>
      <vt:lpstr>Чему равна площадь всего прямоугольника? </vt:lpstr>
      <vt:lpstr>Отрезок AC разбивает прямоугольник на два равных треугольника : ABD и CDB.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</dc:title>
  <dc:creator>1</dc:creator>
  <cp:lastModifiedBy>admin</cp:lastModifiedBy>
  <cp:revision>17</cp:revision>
  <dcterms:created xsi:type="dcterms:W3CDTF">2007-12-13T19:33:54Z</dcterms:created>
  <dcterms:modified xsi:type="dcterms:W3CDTF">2016-04-27T05:13:07Z</dcterms:modified>
</cp:coreProperties>
</file>