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  <p:sldMasterId id="2147483791" r:id="rId2"/>
    <p:sldMasterId id="2147483795" r:id="rId3"/>
    <p:sldMasterId id="2147483797" r:id="rId4"/>
  </p:sldMasterIdLst>
  <p:sldIdLst>
    <p:sldId id="256" r:id="rId5"/>
    <p:sldId id="257" r:id="rId6"/>
    <p:sldId id="267" r:id="rId7"/>
    <p:sldId id="258" r:id="rId8"/>
    <p:sldId id="259" r:id="rId9"/>
    <p:sldId id="269" r:id="rId10"/>
    <p:sldId id="260" r:id="rId11"/>
    <p:sldId id="261" r:id="rId12"/>
    <p:sldId id="270" r:id="rId13"/>
    <p:sldId id="262" r:id="rId14"/>
    <p:sldId id="265" r:id="rId15"/>
    <p:sldId id="263" r:id="rId16"/>
    <p:sldId id="264" r:id="rId17"/>
    <p:sldId id="271" r:id="rId18"/>
    <p:sldId id="268" r:id="rId19"/>
    <p:sldId id="272" r:id="rId20"/>
    <p:sldId id="266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33FF"/>
    <a:srgbClr val="FFCCFF"/>
    <a:srgbClr val="CCFF66"/>
    <a:srgbClr val="9999FF"/>
    <a:srgbClr val="00CC99"/>
    <a:srgbClr val="96969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9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560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560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C929-168D-4997-9582-79A430C4E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24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099CC-CE23-4C1E-A722-45E67875D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185AC-7267-4085-8854-DE4CDEBAB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842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B12E5-04D2-444E-A309-D0AA37E33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519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F316C-F36D-4225-B1DD-A3834E2FD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662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E4F49-55D9-4DE9-8E17-C4A42DF40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40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10855-DBFC-4E91-B4A4-E2818524C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53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76C5-5DEB-44AE-977A-C5CC5B3BC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13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4BAAC-41CC-46DB-8CA1-0D93D4B07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3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1FB62-238C-4D12-AD0E-7022BAAF7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39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447E1-CC6C-40AD-B407-3315ADCC4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27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443C7-30D2-490E-BD60-FB6DEE149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48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2D38B-A207-4C83-9D3C-B6DC0363A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2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751D4-E537-46EB-9CBF-9066C2B83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007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DB34-F4C2-4D67-8E4B-7ECCCF261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1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11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A01AA-4B61-4451-976A-AAF6C0B52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60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876A9-0C24-4321-8465-BB6DC9F37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90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BE814-9976-429A-865F-A9BD4C0E8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735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DBF1-24A8-4631-BF2F-53996A768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64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75EF7-D54B-4676-B07D-49BCEE853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405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86418-10E6-4292-B9FD-D92D92257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8820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F9D83-7735-4334-AB08-A4DD70867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61A79-9BFE-4218-A94F-51B16454C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9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D9CB-095B-4025-BCFF-EF59E9979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098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CE48-4CD9-412C-AE6A-9BB5A187A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000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BCC74-F4F5-434C-91D2-F45A42E4C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24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E076C-DC0F-4E65-9D96-2D5A74183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585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22329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329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C4A6B-38A7-48AA-9A80-7E2772DE0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1550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BBAC-D5C5-47A8-AD4D-9B5AB98D43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481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FF52D-D7F8-41AF-8F2B-9461DBE7D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621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D552D-CDB5-46AD-B649-41E051B9F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886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4958-201D-4211-A064-C57341FAE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314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110EA-3E7F-4319-8F6D-6327F141C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9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853C-8A1B-463B-BBE4-38512DFDF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2301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E2406-6E62-44BD-B796-BFE3A2FB3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668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7EEF7-B837-4452-9DA9-AD6DC7A99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512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431F2-91D7-4A84-9080-0E4A92233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0189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86256-09F9-4FAB-A7B3-E3C30A27F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921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AED8C-E67B-4930-962A-03CE11656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3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A24E5-0A7C-4B89-BBF9-53186B6B7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43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D6CB-390C-46FB-8C96-B6A9E7D08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62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E495B-4385-4AB7-B25E-F06D99632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4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1511C-4BDC-40B1-AF77-B049589BC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10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264FD-DB5A-4AE1-B6EA-3041509EA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35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9456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6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57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57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7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8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606338A-C82B-4CE3-860D-BF38C0ED7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45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0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D2B9BC8-FFB3-4FAB-8719-2B709C72C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1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016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2B0E758-7BB9-4999-ACC0-96D5AF513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2221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130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2221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1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1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1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1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1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2222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2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3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224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4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5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133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2226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226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141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222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22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22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227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22227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227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227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27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27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B2B6450-1D30-4324-9448-F947EC4A4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2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68313" y="2781300"/>
            <a:ext cx="8510587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smtClean="0">
                <a:solidFill>
                  <a:srgbClr val="FF0000"/>
                </a:solidFill>
              </a:rPr>
              <a:t>Тема: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7920038" cy="2952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Площадь. Формула 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площади 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прямоугольника.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3" grpId="1"/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228600"/>
            <a:ext cx="8488363" cy="5505450"/>
          </a:xfrm>
        </p:spPr>
        <p:txBody>
          <a:bodyPr/>
          <a:lstStyle/>
          <a:p>
            <a:pPr eaLnBrk="1" hangingPunct="1"/>
            <a:r>
              <a:rPr lang="ru-RU" altLang="ru-RU" sz="5400" smtClean="0">
                <a:solidFill>
                  <a:srgbClr val="FFFF00"/>
                </a:solidFill>
                <a:effectLst/>
                <a:latin typeface="Arial Rounded MT Bold" pitchFamily="34" charset="0"/>
              </a:rPr>
              <a:t>Две фигуры называют </a:t>
            </a:r>
            <a:r>
              <a:rPr lang="ru-RU" altLang="ru-RU" sz="5400" b="1" smtClean="0">
                <a:solidFill>
                  <a:srgbClr val="FFFF00"/>
                </a:solidFill>
                <a:effectLst/>
                <a:latin typeface="Arial Rounded MT Bold" pitchFamily="34" charset="0"/>
              </a:rPr>
              <a:t>равными</a:t>
            </a:r>
            <a:r>
              <a:rPr lang="ru-RU" altLang="ru-RU" sz="5400" smtClean="0">
                <a:solidFill>
                  <a:srgbClr val="FFFF00"/>
                </a:solidFill>
                <a:effectLst/>
                <a:latin typeface="Arial Rounded MT Bold" pitchFamily="34" charset="0"/>
              </a:rPr>
              <a:t>, если одну из них можно так наложить на вторую, что эти фигуры совпадут.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331913" y="1341438"/>
            <a:ext cx="2952750" cy="4103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4932363" y="1341438"/>
            <a:ext cx="2952750" cy="41036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0532 L -0.38993 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228600"/>
            <a:ext cx="8488363" cy="6080125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smtClean="0"/>
              <a:t>Площади</a:t>
            </a:r>
            <a:r>
              <a:rPr lang="ru-RU" sz="6600" smtClean="0"/>
              <a:t> равных фигур </a:t>
            </a:r>
            <a:r>
              <a:rPr lang="ru-RU" sz="6600" b="1" smtClean="0"/>
              <a:t>равны</a:t>
            </a:r>
            <a:r>
              <a:rPr lang="ru-RU" sz="6600" smtClean="0"/>
              <a:t>. Их </a:t>
            </a:r>
            <a:r>
              <a:rPr lang="ru-RU" sz="6600" b="1" smtClean="0"/>
              <a:t>периметры</a:t>
            </a:r>
            <a:r>
              <a:rPr lang="ru-RU" sz="6600" smtClean="0"/>
              <a:t> тоже </a:t>
            </a:r>
            <a:r>
              <a:rPr lang="ru-RU" sz="6600" b="1" smtClean="0"/>
              <a:t>равны</a:t>
            </a:r>
            <a:r>
              <a:rPr lang="ru-RU" sz="6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ChangeArrowheads="1"/>
          </p:cNvSpPr>
          <p:nvPr/>
        </p:nvSpPr>
        <p:spPr bwMode="auto">
          <a:xfrm>
            <a:off x="1476375" y="1773238"/>
            <a:ext cx="2447925" cy="252095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3" name="AutoShape 6"/>
          <p:cNvSpPr>
            <a:spLocks noChangeArrowheads="1"/>
          </p:cNvSpPr>
          <p:nvPr/>
        </p:nvSpPr>
        <p:spPr bwMode="auto">
          <a:xfrm>
            <a:off x="5292725" y="1700213"/>
            <a:ext cx="2447925" cy="2520950"/>
          </a:xfrm>
          <a:prstGeom prst="triangle">
            <a:avLst>
              <a:gd name="adj" fmla="val 50000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900113" y="392747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A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2124075" y="1341438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B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3924300" y="39338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C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4643438" y="3933825"/>
            <a:ext cx="576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M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7740650" y="3933825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P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5940425" y="1341438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N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124945" name="Rectangle 17"/>
          <p:cNvSpPr>
            <a:spLocks noChangeArrowheads="1"/>
          </p:cNvSpPr>
          <p:nvPr/>
        </p:nvSpPr>
        <p:spPr bwMode="auto">
          <a:xfrm>
            <a:off x="3419475" y="4581525"/>
            <a:ext cx="276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S</a:t>
            </a:r>
            <a:r>
              <a:rPr lang="en-US" altLang="ru-RU"/>
              <a:t>ΔABC 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en-US" altLang="ru-RU" sz="5400" b="1"/>
              <a:t>S</a:t>
            </a:r>
            <a:r>
              <a:rPr lang="en-US" altLang="ru-RU"/>
              <a:t>ΔMNP </a:t>
            </a:r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3492500" y="5373688"/>
            <a:ext cx="276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P</a:t>
            </a:r>
            <a:r>
              <a:rPr lang="en-US" altLang="ru-RU"/>
              <a:t>ΔABC  =  </a:t>
            </a:r>
            <a:r>
              <a:rPr lang="en-US" altLang="ru-RU" sz="5400" b="1"/>
              <a:t>P</a:t>
            </a:r>
            <a:r>
              <a:rPr lang="en-US" altLang="ru-RU"/>
              <a:t>ΔMNP</a:t>
            </a:r>
            <a:endParaRPr lang="ru-RU" altLang="ru-RU"/>
          </a:p>
        </p:txBody>
      </p:sp>
      <p:sp>
        <p:nvSpPr>
          <p:cNvPr id="124948" name="Rectangle 20"/>
          <p:cNvSpPr>
            <a:spLocks noChangeArrowheads="1"/>
          </p:cNvSpPr>
          <p:nvPr/>
        </p:nvSpPr>
        <p:spPr bwMode="auto">
          <a:xfrm>
            <a:off x="2268538" y="260350"/>
            <a:ext cx="4819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4000"/>
              <a:t>Δ</a:t>
            </a:r>
            <a:r>
              <a:rPr lang="en-US" altLang="ru-RU" sz="6000"/>
              <a:t>ABC</a:t>
            </a:r>
            <a:r>
              <a:rPr lang="en-US" altLang="ru-RU" sz="4800"/>
              <a:t> = </a:t>
            </a:r>
            <a:r>
              <a:rPr lang="en-US" altLang="ru-RU" sz="4000"/>
              <a:t>Δ</a:t>
            </a:r>
            <a:r>
              <a:rPr lang="en-US" altLang="ru-RU" sz="6000"/>
              <a:t>MNP</a:t>
            </a:r>
            <a:endParaRPr lang="ru-RU" altLang="ru-RU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5" grpId="0"/>
      <p:bldP spid="124946" grpId="0"/>
      <p:bldP spid="1249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1763713" y="981075"/>
            <a:ext cx="1944687" cy="3529013"/>
          </a:xfrm>
          <a:prstGeom prst="rect">
            <a:avLst/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5219700" y="981075"/>
            <a:ext cx="1944688" cy="3529013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1476375" y="4365625"/>
            <a:ext cx="2520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S</a:t>
            </a:r>
            <a:r>
              <a:rPr lang="ru-RU" altLang="ru-RU" b="1"/>
              <a:t>1</a:t>
            </a:r>
            <a:r>
              <a:rPr lang="en-US" altLang="ru-RU" b="1"/>
              <a:t> </a:t>
            </a:r>
            <a:r>
              <a:rPr lang="en-US" altLang="ru-RU"/>
              <a:t> </a:t>
            </a:r>
            <a:r>
              <a:rPr lang="ru-RU" altLang="ru-RU" b="1"/>
              <a:t>=</a:t>
            </a:r>
            <a:r>
              <a:rPr lang="en-US" altLang="ru-RU" b="1"/>
              <a:t> </a:t>
            </a:r>
            <a:r>
              <a:rPr lang="ru-RU" altLang="ru-RU" sz="4000" b="1"/>
              <a:t>20 см</a:t>
            </a:r>
            <a:r>
              <a:rPr lang="en-US" altLang="ru-RU" b="1"/>
              <a:t> </a:t>
            </a:r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5003800" y="4365625"/>
            <a:ext cx="2520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P</a:t>
            </a:r>
            <a:r>
              <a:rPr lang="ru-RU" altLang="ru-RU" b="1"/>
              <a:t>2</a:t>
            </a:r>
            <a:r>
              <a:rPr lang="en-US" altLang="ru-RU"/>
              <a:t>  </a:t>
            </a:r>
            <a:r>
              <a:rPr lang="en-US" altLang="ru-RU" b="1"/>
              <a:t>=  </a:t>
            </a:r>
            <a:r>
              <a:rPr lang="ru-RU" altLang="ru-RU" sz="4000" b="1"/>
              <a:t>14 см</a:t>
            </a:r>
            <a:endParaRPr lang="ru-RU" altLang="ru-RU" b="1"/>
          </a:p>
        </p:txBody>
      </p:sp>
      <p:sp>
        <p:nvSpPr>
          <p:cNvPr id="21510" name="Rectangle 11"/>
          <p:cNvSpPr>
            <a:spLocks noChangeArrowheads="1"/>
          </p:cNvSpPr>
          <p:nvPr/>
        </p:nvSpPr>
        <p:spPr bwMode="auto">
          <a:xfrm>
            <a:off x="3708400" y="4437063"/>
            <a:ext cx="466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2</a:t>
            </a: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1908175" y="5157788"/>
            <a:ext cx="14652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P</a:t>
            </a:r>
            <a:r>
              <a:rPr lang="ru-RU" altLang="ru-RU" b="1"/>
              <a:t>1</a:t>
            </a:r>
            <a:r>
              <a:rPr lang="en-US" altLang="ru-RU"/>
              <a:t>  =  </a:t>
            </a:r>
            <a:r>
              <a:rPr lang="ru-RU" altLang="ru-RU" sz="4000" b="1"/>
              <a:t>?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5435600" y="5157788"/>
            <a:ext cx="14017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S</a:t>
            </a:r>
            <a:r>
              <a:rPr lang="ru-RU" altLang="ru-RU" b="1"/>
              <a:t>2</a:t>
            </a:r>
            <a:r>
              <a:rPr lang="en-US" altLang="ru-RU"/>
              <a:t> </a:t>
            </a:r>
            <a:r>
              <a:rPr lang="ru-RU" altLang="ru-RU" b="1"/>
              <a:t>=</a:t>
            </a:r>
            <a:r>
              <a:rPr lang="en-US" altLang="ru-RU" b="1"/>
              <a:t> </a:t>
            </a:r>
            <a:r>
              <a:rPr lang="ru-RU" altLang="ru-RU" sz="4000" b="1"/>
              <a:t>?</a:t>
            </a:r>
            <a:r>
              <a:rPr lang="en-US" altLang="ru-RU" b="1"/>
              <a:t> </a:t>
            </a:r>
          </a:p>
        </p:txBody>
      </p:sp>
      <p:sp>
        <p:nvSpPr>
          <p:cNvPr id="145422" name="Rectangle 1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10588" cy="5762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Даны два равных прямоугольника</a:t>
            </a:r>
          </a:p>
        </p:txBody>
      </p:sp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1547813" y="5157788"/>
            <a:ext cx="2520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P</a:t>
            </a:r>
            <a:r>
              <a:rPr lang="ru-RU" altLang="ru-RU" b="1"/>
              <a:t>1</a:t>
            </a:r>
            <a:r>
              <a:rPr lang="en-US" altLang="ru-RU"/>
              <a:t>  </a:t>
            </a:r>
            <a:r>
              <a:rPr lang="en-US" altLang="ru-RU" b="1"/>
              <a:t>=  </a:t>
            </a:r>
            <a:r>
              <a:rPr lang="ru-RU" altLang="ru-RU" sz="4000" b="1"/>
              <a:t>14 см</a:t>
            </a:r>
            <a:endParaRPr lang="ru-RU" altLang="ru-RU" b="1"/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4932363" y="5157788"/>
            <a:ext cx="2520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5400" b="1"/>
              <a:t>S</a:t>
            </a:r>
            <a:r>
              <a:rPr lang="ru-RU" altLang="ru-RU" b="1"/>
              <a:t>2</a:t>
            </a:r>
            <a:r>
              <a:rPr lang="en-US" altLang="ru-RU" b="1"/>
              <a:t> </a:t>
            </a:r>
            <a:r>
              <a:rPr lang="en-US" altLang="ru-RU"/>
              <a:t> </a:t>
            </a:r>
            <a:r>
              <a:rPr lang="ru-RU" altLang="ru-RU" b="1"/>
              <a:t>=</a:t>
            </a:r>
            <a:r>
              <a:rPr lang="en-US" altLang="ru-RU" b="1"/>
              <a:t> </a:t>
            </a:r>
            <a:r>
              <a:rPr lang="ru-RU" altLang="ru-RU" sz="4000" b="1"/>
              <a:t>20 см</a:t>
            </a:r>
            <a:r>
              <a:rPr lang="en-US" altLang="ru-RU" b="1"/>
              <a:t> </a:t>
            </a: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7164388" y="5229225"/>
            <a:ext cx="466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0" grpId="0"/>
      <p:bldP spid="145421" grpId="0"/>
      <p:bldP spid="145423" grpId="0"/>
      <p:bldP spid="145424" grpId="0"/>
      <p:bldP spid="1454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1547813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2411413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3276600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4140200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5003800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5867400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6732588" y="11969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0" name="Rectangle 12"/>
          <p:cNvSpPr>
            <a:spLocks noChangeArrowheads="1"/>
          </p:cNvSpPr>
          <p:nvPr/>
        </p:nvSpPr>
        <p:spPr bwMode="auto">
          <a:xfrm>
            <a:off x="3276600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1" name="Rectangle 13"/>
          <p:cNvSpPr>
            <a:spLocks noChangeArrowheads="1"/>
          </p:cNvSpPr>
          <p:nvPr/>
        </p:nvSpPr>
        <p:spPr bwMode="auto">
          <a:xfrm>
            <a:off x="2411413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2" name="Rectangle 14"/>
          <p:cNvSpPr>
            <a:spLocks noChangeArrowheads="1"/>
          </p:cNvSpPr>
          <p:nvPr/>
        </p:nvSpPr>
        <p:spPr bwMode="auto">
          <a:xfrm>
            <a:off x="1547813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1547813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4" name="Rectangle 16"/>
          <p:cNvSpPr>
            <a:spLocks noChangeArrowheads="1"/>
          </p:cNvSpPr>
          <p:nvPr/>
        </p:nvSpPr>
        <p:spPr bwMode="auto">
          <a:xfrm>
            <a:off x="2411413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5" name="Rectangle 17"/>
          <p:cNvSpPr>
            <a:spLocks noChangeArrowheads="1"/>
          </p:cNvSpPr>
          <p:nvPr/>
        </p:nvSpPr>
        <p:spPr bwMode="auto">
          <a:xfrm>
            <a:off x="3276600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6" name="Rectangle 18"/>
          <p:cNvSpPr>
            <a:spLocks noChangeArrowheads="1"/>
          </p:cNvSpPr>
          <p:nvPr/>
        </p:nvSpPr>
        <p:spPr bwMode="auto">
          <a:xfrm>
            <a:off x="4140200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7" name="Rectangle 19"/>
          <p:cNvSpPr>
            <a:spLocks noChangeArrowheads="1"/>
          </p:cNvSpPr>
          <p:nvPr/>
        </p:nvSpPr>
        <p:spPr bwMode="auto">
          <a:xfrm>
            <a:off x="5003800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8" name="Rectangle 20"/>
          <p:cNvSpPr>
            <a:spLocks noChangeArrowheads="1"/>
          </p:cNvSpPr>
          <p:nvPr/>
        </p:nvSpPr>
        <p:spPr bwMode="auto">
          <a:xfrm>
            <a:off x="5867400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89" name="Rectangle 21"/>
          <p:cNvSpPr>
            <a:spLocks noChangeArrowheads="1"/>
          </p:cNvSpPr>
          <p:nvPr/>
        </p:nvSpPr>
        <p:spPr bwMode="auto">
          <a:xfrm>
            <a:off x="6732588" y="29241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90" name="Rectangle 22"/>
          <p:cNvSpPr>
            <a:spLocks noChangeArrowheads="1"/>
          </p:cNvSpPr>
          <p:nvPr/>
        </p:nvSpPr>
        <p:spPr bwMode="auto">
          <a:xfrm>
            <a:off x="6732588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91" name="Rectangle 23"/>
          <p:cNvSpPr>
            <a:spLocks noChangeArrowheads="1"/>
          </p:cNvSpPr>
          <p:nvPr/>
        </p:nvSpPr>
        <p:spPr bwMode="auto">
          <a:xfrm>
            <a:off x="5867400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92" name="Rectangle 24"/>
          <p:cNvSpPr>
            <a:spLocks noChangeArrowheads="1"/>
          </p:cNvSpPr>
          <p:nvPr/>
        </p:nvSpPr>
        <p:spPr bwMode="auto">
          <a:xfrm>
            <a:off x="5003800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93" name="Rectangle 25"/>
          <p:cNvSpPr>
            <a:spLocks noChangeArrowheads="1"/>
          </p:cNvSpPr>
          <p:nvPr/>
        </p:nvSpPr>
        <p:spPr bwMode="auto">
          <a:xfrm>
            <a:off x="4140200" y="2060575"/>
            <a:ext cx="863600" cy="86518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94" name="Line 26"/>
          <p:cNvSpPr>
            <a:spLocks noChangeShapeType="1"/>
          </p:cNvSpPr>
          <p:nvPr/>
        </p:nvSpPr>
        <p:spPr bwMode="auto">
          <a:xfrm>
            <a:off x="5867400" y="1196975"/>
            <a:ext cx="0" cy="17272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5196" name="Line 28"/>
          <p:cNvSpPr>
            <a:spLocks noChangeShapeType="1"/>
          </p:cNvSpPr>
          <p:nvPr/>
        </p:nvSpPr>
        <p:spPr bwMode="auto">
          <a:xfrm>
            <a:off x="3276600" y="2924175"/>
            <a:ext cx="0" cy="8651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5197" name="Line 29"/>
          <p:cNvSpPr>
            <a:spLocks noChangeShapeType="1"/>
          </p:cNvSpPr>
          <p:nvPr/>
        </p:nvSpPr>
        <p:spPr bwMode="auto">
          <a:xfrm>
            <a:off x="3276600" y="2924175"/>
            <a:ext cx="2590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54" name="Text Box 30"/>
          <p:cNvSpPr txBox="1">
            <a:spLocks noChangeArrowheads="1"/>
          </p:cNvSpPr>
          <p:nvPr/>
        </p:nvSpPr>
        <p:spPr bwMode="auto">
          <a:xfrm>
            <a:off x="971550" y="549275"/>
            <a:ext cx="5762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D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55" name="Text Box 31"/>
          <p:cNvSpPr txBox="1">
            <a:spLocks noChangeArrowheads="1"/>
          </p:cNvSpPr>
          <p:nvPr/>
        </p:nvSpPr>
        <p:spPr bwMode="auto">
          <a:xfrm>
            <a:off x="900113" y="3284538"/>
            <a:ext cx="5762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A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56" name="Text Box 32"/>
          <p:cNvSpPr txBox="1">
            <a:spLocks noChangeArrowheads="1"/>
          </p:cNvSpPr>
          <p:nvPr/>
        </p:nvSpPr>
        <p:spPr bwMode="auto">
          <a:xfrm>
            <a:off x="7596188" y="3284538"/>
            <a:ext cx="5762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B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57" name="Text Box 33"/>
          <p:cNvSpPr txBox="1">
            <a:spLocks noChangeArrowheads="1"/>
          </p:cNvSpPr>
          <p:nvPr/>
        </p:nvSpPr>
        <p:spPr bwMode="auto">
          <a:xfrm>
            <a:off x="7596188" y="549275"/>
            <a:ext cx="5762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C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58" name="Text Box 34"/>
          <p:cNvSpPr txBox="1">
            <a:spLocks noChangeArrowheads="1"/>
          </p:cNvSpPr>
          <p:nvPr/>
        </p:nvSpPr>
        <p:spPr bwMode="auto">
          <a:xfrm>
            <a:off x="2555875" y="2492375"/>
            <a:ext cx="5762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L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59" name="Text Box 35"/>
          <p:cNvSpPr txBox="1">
            <a:spLocks noChangeArrowheads="1"/>
          </p:cNvSpPr>
          <p:nvPr/>
        </p:nvSpPr>
        <p:spPr bwMode="auto">
          <a:xfrm>
            <a:off x="5580063" y="404813"/>
            <a:ext cx="5762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N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60" name="Text Box 36"/>
          <p:cNvSpPr txBox="1">
            <a:spLocks noChangeArrowheads="1"/>
          </p:cNvSpPr>
          <p:nvPr/>
        </p:nvSpPr>
        <p:spPr bwMode="auto">
          <a:xfrm>
            <a:off x="3059113" y="3716338"/>
            <a:ext cx="5762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K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22561" name="Text Box 38"/>
          <p:cNvSpPr txBox="1">
            <a:spLocks noChangeArrowheads="1"/>
          </p:cNvSpPr>
          <p:nvPr/>
        </p:nvSpPr>
        <p:spPr bwMode="auto">
          <a:xfrm>
            <a:off x="6084888" y="2492375"/>
            <a:ext cx="6477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800" b="1">
                <a:solidFill>
                  <a:srgbClr val="000000"/>
                </a:solidFill>
              </a:rPr>
              <a:t>M</a:t>
            </a:r>
            <a:endParaRPr lang="ru-RU" altLang="ru-RU" sz="4800" b="1">
              <a:solidFill>
                <a:srgbClr val="000000"/>
              </a:solidFill>
            </a:endParaRPr>
          </a:p>
        </p:txBody>
      </p:sp>
      <p:sp>
        <p:nvSpPr>
          <p:cNvPr id="135209" name="Text Box 41"/>
          <p:cNvSpPr txBox="1">
            <a:spLocks noChangeArrowheads="1"/>
          </p:cNvSpPr>
          <p:nvPr/>
        </p:nvSpPr>
        <p:spPr bwMode="auto">
          <a:xfrm>
            <a:off x="2051050" y="1628775"/>
            <a:ext cx="28273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663300"/>
                </a:solidFill>
              </a:rPr>
              <a:t>S</a:t>
            </a:r>
            <a:r>
              <a:rPr lang="en-US" altLang="ru-RU" sz="2400" b="1">
                <a:solidFill>
                  <a:srgbClr val="663300"/>
                </a:solidFill>
              </a:rPr>
              <a:t>1</a:t>
            </a:r>
            <a:r>
              <a:rPr lang="en-US" altLang="ru-RU" sz="3200" b="1">
                <a:solidFill>
                  <a:srgbClr val="663300"/>
                </a:solidFill>
              </a:rPr>
              <a:t> = </a:t>
            </a:r>
            <a:r>
              <a:rPr lang="ru-RU" altLang="ru-RU" sz="4400" b="1">
                <a:solidFill>
                  <a:srgbClr val="663300"/>
                </a:solidFill>
              </a:rPr>
              <a:t>1</a:t>
            </a:r>
            <a:r>
              <a:rPr lang="en-US" altLang="ru-RU" sz="4400" b="1">
                <a:solidFill>
                  <a:srgbClr val="663300"/>
                </a:solidFill>
              </a:rPr>
              <a:t>2</a:t>
            </a:r>
            <a:r>
              <a:rPr lang="ru-RU" altLang="ru-RU" sz="4400" b="1">
                <a:solidFill>
                  <a:srgbClr val="663300"/>
                </a:solidFill>
              </a:rPr>
              <a:t> см</a:t>
            </a:r>
          </a:p>
        </p:txBody>
      </p:sp>
      <p:sp>
        <p:nvSpPr>
          <p:cNvPr id="135210" name="Rectangle 42"/>
          <p:cNvSpPr>
            <a:spLocks noChangeArrowheads="1"/>
          </p:cNvSpPr>
          <p:nvPr/>
        </p:nvSpPr>
        <p:spPr bwMode="auto">
          <a:xfrm>
            <a:off x="4716463" y="177323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35211" name="Rectangle 43"/>
          <p:cNvSpPr>
            <a:spLocks noChangeArrowheads="1"/>
          </p:cNvSpPr>
          <p:nvPr/>
        </p:nvSpPr>
        <p:spPr bwMode="auto">
          <a:xfrm>
            <a:off x="4716463" y="2852738"/>
            <a:ext cx="25987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663300"/>
                </a:solidFill>
              </a:rPr>
              <a:t>S</a:t>
            </a:r>
            <a:r>
              <a:rPr lang="en-US" altLang="ru-RU" sz="2400" b="1">
                <a:solidFill>
                  <a:srgbClr val="663300"/>
                </a:solidFill>
              </a:rPr>
              <a:t>2</a:t>
            </a:r>
            <a:r>
              <a:rPr lang="en-US" altLang="ru-RU" b="1">
                <a:solidFill>
                  <a:srgbClr val="663300"/>
                </a:solidFill>
              </a:rPr>
              <a:t> </a:t>
            </a:r>
            <a:r>
              <a:rPr lang="en-US" altLang="ru-RU" sz="4400" b="1">
                <a:solidFill>
                  <a:srgbClr val="663300"/>
                </a:solidFill>
              </a:rPr>
              <a:t>= 9</a:t>
            </a:r>
            <a:r>
              <a:rPr lang="ru-RU" altLang="ru-RU" sz="4400" b="1">
                <a:solidFill>
                  <a:srgbClr val="663300"/>
                </a:solidFill>
              </a:rPr>
              <a:t> см</a:t>
            </a:r>
          </a:p>
        </p:txBody>
      </p:sp>
      <p:sp>
        <p:nvSpPr>
          <p:cNvPr id="135212" name="Rectangle 44"/>
          <p:cNvSpPr>
            <a:spLocks noChangeArrowheads="1"/>
          </p:cNvSpPr>
          <p:nvPr/>
        </p:nvSpPr>
        <p:spPr bwMode="auto">
          <a:xfrm>
            <a:off x="7092950" y="292417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35213" name="Text Box 45"/>
          <p:cNvSpPr txBox="1">
            <a:spLocks noChangeArrowheads="1"/>
          </p:cNvSpPr>
          <p:nvPr/>
        </p:nvSpPr>
        <p:spPr bwMode="auto">
          <a:xfrm>
            <a:off x="2411413" y="4005263"/>
            <a:ext cx="45767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9600" b="1">
                <a:solidFill>
                  <a:srgbClr val="000000"/>
                </a:solidFill>
              </a:rPr>
              <a:t>S </a:t>
            </a:r>
            <a:r>
              <a:rPr lang="en-US" altLang="ru-RU" sz="7200" b="1">
                <a:solidFill>
                  <a:srgbClr val="000000"/>
                </a:solidFill>
              </a:rPr>
              <a:t>= 21</a:t>
            </a:r>
            <a:r>
              <a:rPr lang="ru-RU" altLang="ru-RU" sz="7200" b="1">
                <a:solidFill>
                  <a:srgbClr val="000000"/>
                </a:solidFill>
              </a:rPr>
              <a:t> см</a:t>
            </a:r>
          </a:p>
        </p:txBody>
      </p:sp>
      <p:sp>
        <p:nvSpPr>
          <p:cNvPr id="135214" name="Rectangle 46"/>
          <p:cNvSpPr>
            <a:spLocks noChangeArrowheads="1"/>
          </p:cNvSpPr>
          <p:nvPr/>
        </p:nvSpPr>
        <p:spPr bwMode="auto">
          <a:xfrm>
            <a:off x="6732588" y="4292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5215" name="Text Box 47"/>
          <p:cNvSpPr txBox="1">
            <a:spLocks noChangeArrowheads="1"/>
          </p:cNvSpPr>
          <p:nvPr/>
        </p:nvSpPr>
        <p:spPr bwMode="auto">
          <a:xfrm>
            <a:off x="179388" y="5157788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000000"/>
                </a:solidFill>
              </a:rPr>
              <a:t>Площадь </a:t>
            </a:r>
            <a:r>
              <a:rPr lang="ru-RU" altLang="ru-RU" sz="3600" b="1">
                <a:solidFill>
                  <a:srgbClr val="000000"/>
                </a:solidFill>
              </a:rPr>
              <a:t>всей фигуры</a:t>
            </a:r>
            <a:r>
              <a:rPr lang="ru-RU" altLang="ru-RU" sz="3600">
                <a:solidFill>
                  <a:srgbClr val="000000"/>
                </a:solidFill>
              </a:rPr>
              <a:t> равна </a:t>
            </a:r>
            <a:r>
              <a:rPr lang="ru-RU" altLang="ru-RU" sz="3600" b="1">
                <a:solidFill>
                  <a:srgbClr val="000000"/>
                </a:solidFill>
              </a:rPr>
              <a:t>сумме</a:t>
            </a:r>
            <a:r>
              <a:rPr lang="ru-RU" altLang="ru-RU" sz="3600">
                <a:solidFill>
                  <a:srgbClr val="000000"/>
                </a:solidFill>
              </a:rPr>
              <a:t> площадей ее частей.</a:t>
            </a:r>
            <a:r>
              <a:rPr lang="ru-RU" altLang="ru-RU" sz="4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20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2000"/>
                                        <p:tgtEl>
                                          <p:spTgt spid="1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8" dur="2000"/>
                                        <p:tgtEl>
                                          <p:spTgt spid="1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5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5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10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8" dur="10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0" dur="1000" fill="hold"/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2" dur="1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6" dur="1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2" dur="10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4" dur="1000" fill="hold"/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0" dur="1000" fill="hold"/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2" dur="1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6" dur="1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nimBg="1"/>
      <p:bldP spid="135174" grpId="0" animBg="1"/>
      <p:bldP spid="135175" grpId="0" animBg="1"/>
      <p:bldP spid="135176" grpId="0" animBg="1"/>
      <p:bldP spid="135177" grpId="0" animBg="1"/>
      <p:bldP spid="135178" grpId="0" animBg="1"/>
      <p:bldP spid="135179" grpId="0" animBg="1"/>
      <p:bldP spid="135180" grpId="0" animBg="1"/>
      <p:bldP spid="135181" grpId="0" animBg="1"/>
      <p:bldP spid="135182" grpId="0" animBg="1"/>
      <p:bldP spid="135183" grpId="0" animBg="1"/>
      <p:bldP spid="135184" grpId="0" animBg="1"/>
      <p:bldP spid="135185" grpId="0" animBg="1"/>
      <p:bldP spid="135186" grpId="0" animBg="1"/>
      <p:bldP spid="135187" grpId="0" animBg="1"/>
      <p:bldP spid="135188" grpId="0" animBg="1"/>
      <p:bldP spid="135189" grpId="0" animBg="1"/>
      <p:bldP spid="135190" grpId="0" animBg="1"/>
      <p:bldP spid="135191" grpId="0" animBg="1"/>
      <p:bldP spid="135192" grpId="0" animBg="1"/>
      <p:bldP spid="135193" grpId="0" animBg="1"/>
      <p:bldP spid="135194" grpId="0" animBg="1"/>
      <p:bldP spid="135196" grpId="0" animBg="1"/>
      <p:bldP spid="135197" grpId="0" animBg="1"/>
      <p:bldP spid="135210" grpId="0"/>
      <p:bldP spid="135211" grpId="0"/>
      <p:bldP spid="135212" grpId="0"/>
      <p:bldP spid="135213" grpId="0"/>
      <p:bldP spid="1352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Чему равна площадь всего прямоугольника? 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331913" y="1916113"/>
            <a:ext cx="6624637" cy="2808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00099"/>
              </a:solidFill>
            </a:endParaRPr>
          </a:p>
        </p:txBody>
      </p:sp>
      <p:sp>
        <p:nvSpPr>
          <p:cNvPr id="23556" name="Line 6"/>
          <p:cNvSpPr>
            <a:spLocks noChangeShapeType="1"/>
          </p:cNvSpPr>
          <p:nvPr/>
        </p:nvSpPr>
        <p:spPr bwMode="auto">
          <a:xfrm>
            <a:off x="3059113" y="1916113"/>
            <a:ext cx="0" cy="172878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>
            <a:off x="3059113" y="3644900"/>
            <a:ext cx="4897437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3995738" y="2205038"/>
            <a:ext cx="25161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000099"/>
                </a:solidFill>
              </a:rPr>
              <a:t>S</a:t>
            </a:r>
            <a:r>
              <a:rPr lang="en-US" altLang="ru-RU" sz="2400" b="1">
                <a:solidFill>
                  <a:srgbClr val="000099"/>
                </a:solidFill>
              </a:rPr>
              <a:t>1</a:t>
            </a:r>
            <a:r>
              <a:rPr lang="en-US" altLang="ru-RU" sz="3200" b="1">
                <a:solidFill>
                  <a:srgbClr val="000099"/>
                </a:solidFill>
              </a:rPr>
              <a:t> = </a:t>
            </a:r>
            <a:r>
              <a:rPr lang="ru-RU" altLang="ru-RU" sz="4400" b="1">
                <a:solidFill>
                  <a:srgbClr val="000099"/>
                </a:solidFill>
              </a:rPr>
              <a:t>9 см</a:t>
            </a: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1619250" y="3716338"/>
            <a:ext cx="2909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000099"/>
                </a:solidFill>
              </a:rPr>
              <a:t>S</a:t>
            </a:r>
            <a:r>
              <a:rPr lang="en-US" altLang="ru-RU" sz="2400" b="1">
                <a:solidFill>
                  <a:srgbClr val="000099"/>
                </a:solidFill>
              </a:rPr>
              <a:t>2</a:t>
            </a:r>
            <a:r>
              <a:rPr lang="en-US" altLang="ru-RU" b="1">
                <a:solidFill>
                  <a:srgbClr val="000099"/>
                </a:solidFill>
              </a:rPr>
              <a:t> </a:t>
            </a:r>
            <a:r>
              <a:rPr lang="en-US" altLang="ru-RU" sz="4400" b="1">
                <a:solidFill>
                  <a:srgbClr val="000099"/>
                </a:solidFill>
              </a:rPr>
              <a:t>= </a:t>
            </a:r>
            <a:r>
              <a:rPr lang="ru-RU" altLang="ru-RU" sz="4400" b="1">
                <a:solidFill>
                  <a:srgbClr val="000099"/>
                </a:solidFill>
              </a:rPr>
              <a:t>15 см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6300788" y="242093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4356100" y="393382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2555875" y="4724400"/>
            <a:ext cx="45767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9600" b="1">
                <a:solidFill>
                  <a:srgbClr val="000000"/>
                </a:solidFill>
              </a:rPr>
              <a:t>S </a:t>
            </a:r>
            <a:r>
              <a:rPr lang="en-US" altLang="ru-RU" sz="7200" b="1">
                <a:solidFill>
                  <a:srgbClr val="000000"/>
                </a:solidFill>
              </a:rPr>
              <a:t>= 2</a:t>
            </a:r>
            <a:r>
              <a:rPr lang="ru-RU" altLang="ru-RU" sz="7200" b="1">
                <a:solidFill>
                  <a:srgbClr val="000000"/>
                </a:solidFill>
              </a:rPr>
              <a:t>4 см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6877050" y="4941888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3" grpId="0"/>
      <p:bldP spid="210954" grpId="0"/>
      <p:bldP spid="210955" grpId="0"/>
      <p:bldP spid="210956" grpId="0"/>
      <p:bldP spid="2109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692150"/>
            <a:ext cx="8510588" cy="17287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Отрезок </a:t>
            </a:r>
            <a:r>
              <a:rPr lang="en-US" sz="4000" smtClean="0"/>
              <a:t>AC </a:t>
            </a:r>
            <a:r>
              <a:rPr lang="ru-RU" sz="4000" smtClean="0"/>
              <a:t>разбивает прямоугольник на два равных треугольника : </a:t>
            </a:r>
            <a:r>
              <a:rPr lang="en-US" sz="4000" smtClean="0"/>
              <a:t>ABD </a:t>
            </a:r>
            <a:r>
              <a:rPr lang="ru-RU" sz="4000" smtClean="0"/>
              <a:t>и</a:t>
            </a:r>
            <a:r>
              <a:rPr lang="en-US" sz="4000" smtClean="0"/>
              <a:t> CDB</a:t>
            </a:r>
            <a:r>
              <a:rPr lang="ru-RU" sz="4000" smtClean="0"/>
              <a:t>.</a:t>
            </a:r>
          </a:p>
        </p:txBody>
      </p:sp>
      <p:sp>
        <p:nvSpPr>
          <p:cNvPr id="24579" name="AutoShape 7"/>
          <p:cNvSpPr>
            <a:spLocks noChangeArrowheads="1"/>
          </p:cNvSpPr>
          <p:nvPr/>
        </p:nvSpPr>
        <p:spPr bwMode="auto">
          <a:xfrm>
            <a:off x="2124075" y="2997200"/>
            <a:ext cx="5543550" cy="2016125"/>
          </a:xfrm>
          <a:prstGeom prst="rtTriangle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80" name="AutoShape 8"/>
          <p:cNvSpPr>
            <a:spLocks noChangeArrowheads="1"/>
          </p:cNvSpPr>
          <p:nvPr/>
        </p:nvSpPr>
        <p:spPr bwMode="auto">
          <a:xfrm rot="10800000">
            <a:off x="2124075" y="2997200"/>
            <a:ext cx="5545138" cy="2016125"/>
          </a:xfrm>
          <a:prstGeom prst="rtTriangle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81" name="Text Box 10"/>
          <p:cNvSpPr txBox="1">
            <a:spLocks noChangeArrowheads="1"/>
          </p:cNvSpPr>
          <p:nvPr/>
        </p:nvSpPr>
        <p:spPr bwMode="auto">
          <a:xfrm>
            <a:off x="1187450" y="6165850"/>
            <a:ext cx="7632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1042988" y="620713"/>
            <a:ext cx="74168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Площадь каждого треугольника равна половине площади всего прямоугольника</a:t>
            </a: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2124075" y="2997200"/>
            <a:ext cx="5543550" cy="20161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Text Box 13"/>
          <p:cNvSpPr txBox="1">
            <a:spLocks noChangeArrowheads="1"/>
          </p:cNvSpPr>
          <p:nvPr/>
        </p:nvSpPr>
        <p:spPr bwMode="auto">
          <a:xfrm>
            <a:off x="1476375" y="4652963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A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4585" name="Text Box 14"/>
          <p:cNvSpPr txBox="1">
            <a:spLocks noChangeArrowheads="1"/>
          </p:cNvSpPr>
          <p:nvPr/>
        </p:nvSpPr>
        <p:spPr bwMode="auto">
          <a:xfrm>
            <a:off x="1476375" y="2636838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B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7812088" y="270827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C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7885113" y="4652963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D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" dur="1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  <p:bldP spid="128004" grpId="1"/>
      <p:bldP spid="128011" grpId="0"/>
      <p:bldP spid="1280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11188" y="400526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928688" y="1928813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A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928688" y="3929063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B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924300" y="39338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C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4786313" y="2071688"/>
            <a:ext cx="576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D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7740650" y="3933825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P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786313" y="3857625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rgbClr val="000000"/>
                </a:solidFill>
              </a:rPr>
              <a:t>E</a:t>
            </a:r>
            <a:endParaRPr lang="ru-RU" altLang="ru-RU" sz="3600" b="1">
              <a:solidFill>
                <a:srgbClr val="000000"/>
              </a:solidFill>
            </a:endParaRP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3492500" y="4797425"/>
            <a:ext cx="2174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 </a:t>
            </a:r>
            <a:r>
              <a:rPr lang="en-US" altLang="ru-RU" sz="5400" b="1"/>
              <a:t>P</a:t>
            </a:r>
            <a:r>
              <a:rPr lang="en-US" altLang="ru-RU"/>
              <a:t>ΔDEP </a:t>
            </a:r>
            <a:r>
              <a:rPr lang="en-US" altLang="ru-RU" sz="4000"/>
              <a:t>=</a:t>
            </a:r>
            <a:r>
              <a:rPr lang="ru-RU" altLang="ru-RU" sz="4000"/>
              <a:t> ?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25610" name="Rectangle 13"/>
          <p:cNvSpPr>
            <a:spLocks noChangeArrowheads="1"/>
          </p:cNvSpPr>
          <p:nvPr/>
        </p:nvSpPr>
        <p:spPr bwMode="auto">
          <a:xfrm>
            <a:off x="2332038" y="260350"/>
            <a:ext cx="4692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4000"/>
              <a:t>Δ</a:t>
            </a:r>
            <a:r>
              <a:rPr lang="en-US" altLang="ru-RU" sz="6000"/>
              <a:t>ABC</a:t>
            </a:r>
            <a:r>
              <a:rPr lang="en-US" altLang="ru-RU" sz="4800"/>
              <a:t> = </a:t>
            </a:r>
            <a:r>
              <a:rPr lang="en-US" altLang="ru-RU" sz="4000"/>
              <a:t>Δ</a:t>
            </a:r>
            <a:r>
              <a:rPr lang="en-US" altLang="ru-RU" sz="6000"/>
              <a:t>DEP</a:t>
            </a:r>
            <a:endParaRPr lang="ru-RU" altLang="ru-RU" sz="6000"/>
          </a:p>
        </p:txBody>
      </p:sp>
      <p:sp>
        <p:nvSpPr>
          <p:cNvPr id="25611" name="Text Box 14"/>
          <p:cNvSpPr txBox="1">
            <a:spLocks noChangeArrowheads="1"/>
          </p:cNvSpPr>
          <p:nvPr/>
        </p:nvSpPr>
        <p:spPr bwMode="auto">
          <a:xfrm>
            <a:off x="571500" y="3000375"/>
            <a:ext cx="942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3 см</a:t>
            </a:r>
          </a:p>
        </p:txBody>
      </p:sp>
      <p:sp>
        <p:nvSpPr>
          <p:cNvPr id="25612" name="Text Box 15"/>
          <p:cNvSpPr txBox="1">
            <a:spLocks noChangeArrowheads="1"/>
          </p:cNvSpPr>
          <p:nvPr/>
        </p:nvSpPr>
        <p:spPr bwMode="auto">
          <a:xfrm>
            <a:off x="2143125" y="4357688"/>
            <a:ext cx="9429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4 см</a:t>
            </a:r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3071813" y="2786063"/>
            <a:ext cx="9429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5 см</a:t>
            </a:r>
          </a:p>
        </p:txBody>
      </p:sp>
      <p:sp>
        <p:nvSpPr>
          <p:cNvPr id="225297" name="Rectangle 17"/>
          <p:cNvSpPr>
            <a:spLocks noChangeArrowheads="1"/>
          </p:cNvSpPr>
          <p:nvPr/>
        </p:nvSpPr>
        <p:spPr bwMode="auto">
          <a:xfrm>
            <a:off x="3132138" y="4941888"/>
            <a:ext cx="32019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 </a:t>
            </a:r>
            <a:r>
              <a:rPr lang="en-US" altLang="ru-RU" sz="5400" b="1"/>
              <a:t>P</a:t>
            </a:r>
            <a:r>
              <a:rPr lang="en-US" altLang="ru-RU"/>
              <a:t>ΔDEP </a:t>
            </a:r>
            <a:r>
              <a:rPr lang="en-US" altLang="ru-RU" sz="4000"/>
              <a:t>=</a:t>
            </a:r>
            <a:r>
              <a:rPr lang="ru-RU" altLang="ru-RU" sz="4000"/>
              <a:t> 12 см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>
            <a:off x="1571625" y="2357438"/>
            <a:ext cx="2357438" cy="1928812"/>
          </a:xfrm>
          <a:prstGeom prst="rtTriangle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22" name="Прямоугольный треугольник 21"/>
          <p:cNvSpPr/>
          <p:nvPr/>
        </p:nvSpPr>
        <p:spPr>
          <a:xfrm>
            <a:off x="5357813" y="2428875"/>
            <a:ext cx="2357437" cy="1928813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2" grpId="0"/>
      <p:bldP spid="2252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63" y="1143000"/>
            <a:ext cx="3429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3643313" y="357188"/>
            <a:ext cx="1714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4 см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6215063" y="2286000"/>
            <a:ext cx="17145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400"/>
              <a:t>4 см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0250" y="5429250"/>
            <a:ext cx="5143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/>
              <a:t>4 ∙ 4 = </a:t>
            </a:r>
            <a:r>
              <a:rPr lang="en-US" altLang="ru-RU" sz="540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altLang="ru-RU" sz="54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altLang="ru-RU" sz="54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5400">
                <a:latin typeface="Calibri" pitchFamily="34" charset="0"/>
                <a:ea typeface="Calibri" pitchFamily="34" charset="0"/>
                <a:cs typeface="Times New Roman" pitchFamily="18" charset="0"/>
              </a:rPr>
              <a:t> = 16</a:t>
            </a:r>
            <a:r>
              <a:rPr lang="ru-RU" altLang="ru-RU" sz="5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smtClean="0"/>
              <a:t>Цель:</a:t>
            </a:r>
          </a:p>
        </p:txBody>
      </p:sp>
      <p:sp>
        <p:nvSpPr>
          <p:cNvPr id="1136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smtClean="0"/>
              <a:t>повторить понятие площади прямоугольника, его элементы;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smtClean="0"/>
              <a:t>ввести понятие квадратного сантиметра,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smtClean="0"/>
              <a:t>равных фигур, площади и периметра равных фигур, площади всей фигуры по сумме площадей ее частей. 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928688" y="285750"/>
            <a:ext cx="72866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800" b="1" i="1">
                <a:solidFill>
                  <a:srgbClr val="FFFF00"/>
                </a:solidFill>
                <a:latin typeface="Bookman Old Style" pitchFamily="18" charset="0"/>
              </a:rPr>
              <a:t>Формула площади квадрата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50" y="2286000"/>
            <a:ext cx="6072188" cy="1928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500" b="1" dirty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= a</a:t>
            </a:r>
            <a:r>
              <a:rPr lang="en-US" sz="11500" b="1" baseline="30000" dirty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11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1500188" y="4857750"/>
            <a:ext cx="6143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/>
              <a:t>а</a:t>
            </a:r>
            <a:r>
              <a:rPr lang="en-US" altLang="ru-RU" sz="3600"/>
              <a:t> </a:t>
            </a:r>
            <a:r>
              <a:rPr lang="ru-RU" altLang="ru-RU" sz="3600"/>
              <a:t>– сторона квадрата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/>
          <p:cNvSpPr>
            <a:spLocks noChangeArrowheads="1"/>
          </p:cNvSpPr>
          <p:nvPr/>
        </p:nvSpPr>
        <p:spPr bwMode="auto">
          <a:xfrm>
            <a:off x="1692275" y="1196975"/>
            <a:ext cx="5903913" cy="4392613"/>
          </a:xfrm>
          <a:prstGeom prst="star8">
            <a:avLst>
              <a:gd name="adj" fmla="val 3825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67" name="Oval 7"/>
          <p:cNvSpPr>
            <a:spLocks noChangeArrowheads="1"/>
          </p:cNvSpPr>
          <p:nvPr/>
        </p:nvSpPr>
        <p:spPr bwMode="auto">
          <a:xfrm>
            <a:off x="755650" y="4652963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68" name="Oval 8"/>
          <p:cNvSpPr>
            <a:spLocks noChangeArrowheads="1"/>
          </p:cNvSpPr>
          <p:nvPr/>
        </p:nvSpPr>
        <p:spPr bwMode="auto">
          <a:xfrm>
            <a:off x="3708400" y="333375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69" name="Oval 9"/>
          <p:cNvSpPr>
            <a:spLocks noChangeArrowheads="1"/>
          </p:cNvSpPr>
          <p:nvPr/>
        </p:nvSpPr>
        <p:spPr bwMode="auto">
          <a:xfrm>
            <a:off x="684213" y="1341438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0" name="Oval 10"/>
          <p:cNvSpPr>
            <a:spLocks noChangeArrowheads="1"/>
          </p:cNvSpPr>
          <p:nvPr/>
        </p:nvSpPr>
        <p:spPr bwMode="auto">
          <a:xfrm>
            <a:off x="107950" y="2997200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71" name="Oval 11"/>
          <p:cNvSpPr>
            <a:spLocks noChangeArrowheads="1"/>
          </p:cNvSpPr>
          <p:nvPr/>
        </p:nvSpPr>
        <p:spPr bwMode="auto">
          <a:xfrm>
            <a:off x="7308850" y="2997200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72" name="Oval 12"/>
          <p:cNvSpPr>
            <a:spLocks noChangeArrowheads="1"/>
          </p:cNvSpPr>
          <p:nvPr/>
        </p:nvSpPr>
        <p:spPr bwMode="auto">
          <a:xfrm>
            <a:off x="6659563" y="4724400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5400" b="1">
              <a:solidFill>
                <a:srgbClr val="FF3300"/>
              </a:solidFill>
            </a:endParaRPr>
          </a:p>
        </p:txBody>
      </p:sp>
      <p:sp>
        <p:nvSpPr>
          <p:cNvPr id="11273" name="Oval 13"/>
          <p:cNvSpPr>
            <a:spLocks noChangeArrowheads="1"/>
          </p:cNvSpPr>
          <p:nvPr/>
        </p:nvSpPr>
        <p:spPr bwMode="auto">
          <a:xfrm>
            <a:off x="3708400" y="5589588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74" name="Oval 14"/>
          <p:cNvSpPr>
            <a:spLocks noChangeArrowheads="1"/>
          </p:cNvSpPr>
          <p:nvPr/>
        </p:nvSpPr>
        <p:spPr bwMode="auto">
          <a:xfrm>
            <a:off x="6732588" y="1341438"/>
            <a:ext cx="1835150" cy="863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1275" name="Oval 15"/>
          <p:cNvSpPr>
            <a:spLocks noChangeArrowheads="1"/>
          </p:cNvSpPr>
          <p:nvPr/>
        </p:nvSpPr>
        <p:spPr bwMode="auto">
          <a:xfrm>
            <a:off x="3708400" y="2565400"/>
            <a:ext cx="1944688" cy="1655763"/>
          </a:xfrm>
          <a:prstGeom prst="ellipse">
            <a:avLst/>
          </a:prstGeom>
          <a:solidFill>
            <a:schemeClr val="tx2"/>
          </a:solidFill>
          <a:ln w="9525">
            <a:solidFill>
              <a:srgbClr val="CC99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CC99FF"/>
              </a:solidFill>
            </a:endParaRPr>
          </a:p>
        </p:txBody>
      </p:sp>
      <p:sp>
        <p:nvSpPr>
          <p:cNvPr id="11276" name="Text Box 17"/>
          <p:cNvSpPr txBox="1">
            <a:spLocks noChangeArrowheads="1"/>
          </p:cNvSpPr>
          <p:nvPr/>
        </p:nvSpPr>
        <p:spPr bwMode="auto">
          <a:xfrm>
            <a:off x="4624388" y="3016250"/>
            <a:ext cx="668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7" name="Text Box 18"/>
          <p:cNvSpPr txBox="1">
            <a:spLocks noChangeArrowheads="1"/>
          </p:cNvSpPr>
          <p:nvPr/>
        </p:nvSpPr>
        <p:spPr bwMode="auto">
          <a:xfrm>
            <a:off x="3924300" y="2565400"/>
            <a:ext cx="15398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9600" b="1">
                <a:solidFill>
                  <a:srgbClr val="000000"/>
                </a:solidFill>
              </a:rPr>
              <a:t>55</a:t>
            </a:r>
          </a:p>
        </p:txBody>
      </p:sp>
      <p:sp>
        <p:nvSpPr>
          <p:cNvPr id="11278" name="Text Box 20"/>
          <p:cNvSpPr txBox="1">
            <a:spLocks noChangeArrowheads="1"/>
          </p:cNvSpPr>
          <p:nvPr/>
        </p:nvSpPr>
        <p:spPr bwMode="auto">
          <a:xfrm>
            <a:off x="4067175" y="1268413"/>
            <a:ext cx="10318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5292725" y="1844675"/>
            <a:ext cx="14557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6156325" y="2852738"/>
            <a:ext cx="10318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11281" name="Text Box 23"/>
          <p:cNvSpPr txBox="1">
            <a:spLocks noChangeArrowheads="1"/>
          </p:cNvSpPr>
          <p:nvPr/>
        </p:nvSpPr>
        <p:spPr bwMode="auto">
          <a:xfrm>
            <a:off x="3924300" y="4365625"/>
            <a:ext cx="14557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998</a:t>
            </a:r>
          </a:p>
        </p:txBody>
      </p:sp>
      <p:sp>
        <p:nvSpPr>
          <p:cNvPr id="11282" name="Text Box 24"/>
          <p:cNvSpPr txBox="1">
            <a:spLocks noChangeArrowheads="1"/>
          </p:cNvSpPr>
          <p:nvPr/>
        </p:nvSpPr>
        <p:spPr bwMode="auto">
          <a:xfrm>
            <a:off x="2555875" y="4005263"/>
            <a:ext cx="10318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27</a:t>
            </a:r>
          </a:p>
        </p:txBody>
      </p:sp>
      <p:sp>
        <p:nvSpPr>
          <p:cNvPr id="11283" name="Text Box 25"/>
          <p:cNvSpPr txBox="1">
            <a:spLocks noChangeArrowheads="1"/>
          </p:cNvSpPr>
          <p:nvPr/>
        </p:nvSpPr>
        <p:spPr bwMode="auto">
          <a:xfrm>
            <a:off x="1979613" y="2852738"/>
            <a:ext cx="10318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68</a:t>
            </a:r>
          </a:p>
        </p:txBody>
      </p:sp>
      <p:sp>
        <p:nvSpPr>
          <p:cNvPr id="11284" name="Text Box 26"/>
          <p:cNvSpPr txBox="1">
            <a:spLocks noChangeArrowheads="1"/>
          </p:cNvSpPr>
          <p:nvPr/>
        </p:nvSpPr>
        <p:spPr bwMode="auto">
          <a:xfrm>
            <a:off x="2555875" y="1773238"/>
            <a:ext cx="6080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1285" name="Text Box 27"/>
          <p:cNvSpPr txBox="1">
            <a:spLocks noChangeArrowheads="1"/>
          </p:cNvSpPr>
          <p:nvPr/>
        </p:nvSpPr>
        <p:spPr bwMode="auto">
          <a:xfrm>
            <a:off x="5724525" y="3933825"/>
            <a:ext cx="10318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0000"/>
                </a:solidFill>
              </a:rPr>
              <a:t>39</a:t>
            </a:r>
          </a:p>
        </p:txBody>
      </p:sp>
      <p:sp>
        <p:nvSpPr>
          <p:cNvPr id="132125" name="Text Box 29"/>
          <p:cNvSpPr txBox="1">
            <a:spLocks noChangeArrowheads="1"/>
          </p:cNvSpPr>
          <p:nvPr/>
        </p:nvSpPr>
        <p:spPr bwMode="auto">
          <a:xfrm>
            <a:off x="4140200" y="260350"/>
            <a:ext cx="94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74</a:t>
            </a:r>
          </a:p>
        </p:txBody>
      </p:sp>
      <p:sp>
        <p:nvSpPr>
          <p:cNvPr id="132127" name="Text Box 31"/>
          <p:cNvSpPr txBox="1">
            <a:spLocks noChangeArrowheads="1"/>
          </p:cNvSpPr>
          <p:nvPr/>
        </p:nvSpPr>
        <p:spPr bwMode="auto">
          <a:xfrm>
            <a:off x="6948488" y="1268413"/>
            <a:ext cx="1327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165</a:t>
            </a:r>
          </a:p>
        </p:txBody>
      </p:sp>
      <p:sp>
        <p:nvSpPr>
          <p:cNvPr id="132129" name="Text Box 33"/>
          <p:cNvSpPr txBox="1">
            <a:spLocks noChangeArrowheads="1"/>
          </p:cNvSpPr>
          <p:nvPr/>
        </p:nvSpPr>
        <p:spPr bwMode="auto">
          <a:xfrm>
            <a:off x="7740650" y="2997200"/>
            <a:ext cx="94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70</a:t>
            </a:r>
          </a:p>
        </p:txBody>
      </p:sp>
      <p:sp>
        <p:nvSpPr>
          <p:cNvPr id="132132" name="Text Box 36"/>
          <p:cNvSpPr txBox="1">
            <a:spLocks noChangeArrowheads="1"/>
          </p:cNvSpPr>
          <p:nvPr/>
        </p:nvSpPr>
        <p:spPr bwMode="auto">
          <a:xfrm>
            <a:off x="3779838" y="5516563"/>
            <a:ext cx="1708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1053</a:t>
            </a:r>
          </a:p>
        </p:txBody>
      </p:sp>
      <p:sp>
        <p:nvSpPr>
          <p:cNvPr id="132134" name="Text Box 38"/>
          <p:cNvSpPr txBox="1">
            <a:spLocks noChangeArrowheads="1"/>
          </p:cNvSpPr>
          <p:nvPr/>
        </p:nvSpPr>
        <p:spPr bwMode="auto">
          <a:xfrm>
            <a:off x="1187450" y="4581525"/>
            <a:ext cx="94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82</a:t>
            </a:r>
          </a:p>
        </p:txBody>
      </p:sp>
      <p:sp>
        <p:nvSpPr>
          <p:cNvPr id="132136" name="Text Box 40"/>
          <p:cNvSpPr txBox="1">
            <a:spLocks noChangeArrowheads="1"/>
          </p:cNvSpPr>
          <p:nvPr/>
        </p:nvSpPr>
        <p:spPr bwMode="auto">
          <a:xfrm>
            <a:off x="323850" y="2997200"/>
            <a:ext cx="1327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123</a:t>
            </a:r>
          </a:p>
        </p:txBody>
      </p:sp>
      <p:sp>
        <p:nvSpPr>
          <p:cNvPr id="132137" name="Text Box 41"/>
          <p:cNvSpPr txBox="1">
            <a:spLocks noChangeArrowheads="1"/>
          </p:cNvSpPr>
          <p:nvPr/>
        </p:nvSpPr>
        <p:spPr bwMode="auto">
          <a:xfrm>
            <a:off x="1116013" y="1268413"/>
            <a:ext cx="1079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5400" b="1">
                <a:solidFill>
                  <a:srgbClr val="FF3300"/>
                </a:solidFill>
              </a:rPr>
              <a:t>61</a:t>
            </a:r>
          </a:p>
        </p:txBody>
      </p:sp>
      <p:sp>
        <p:nvSpPr>
          <p:cNvPr id="132139" name="Text Box 43"/>
          <p:cNvSpPr txBox="1">
            <a:spLocks noChangeArrowheads="1"/>
          </p:cNvSpPr>
          <p:nvPr/>
        </p:nvSpPr>
        <p:spPr bwMode="auto">
          <a:xfrm>
            <a:off x="7092950" y="4652963"/>
            <a:ext cx="94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3300"/>
                </a:solidFill>
              </a:rPr>
              <a:t>94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2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2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25" grpId="0"/>
      <p:bldP spid="132127" grpId="0"/>
      <p:bldP spid="132129" grpId="0"/>
      <p:bldP spid="132132" grpId="0"/>
      <p:bldP spid="132134" grpId="0"/>
      <p:bldP spid="132136" grpId="0"/>
      <p:bldP spid="132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3708400" y="2781300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1" name="Rectangle 10"/>
          <p:cNvSpPr>
            <a:spLocks noChangeArrowheads="1"/>
          </p:cNvSpPr>
          <p:nvPr/>
        </p:nvSpPr>
        <p:spPr bwMode="auto">
          <a:xfrm>
            <a:off x="4643438" y="3716338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2" name="Rectangle 11"/>
          <p:cNvSpPr>
            <a:spLocks noChangeArrowheads="1"/>
          </p:cNvSpPr>
          <p:nvPr/>
        </p:nvSpPr>
        <p:spPr bwMode="auto">
          <a:xfrm>
            <a:off x="3708400" y="3716338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3" name="Rectangle 12"/>
          <p:cNvSpPr>
            <a:spLocks noChangeArrowheads="1"/>
          </p:cNvSpPr>
          <p:nvPr/>
        </p:nvSpPr>
        <p:spPr bwMode="auto">
          <a:xfrm>
            <a:off x="5580063" y="2781300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4643438" y="2781300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5" name="Rectangle 14"/>
          <p:cNvSpPr>
            <a:spLocks noChangeArrowheads="1"/>
          </p:cNvSpPr>
          <p:nvPr/>
        </p:nvSpPr>
        <p:spPr bwMode="auto">
          <a:xfrm>
            <a:off x="4643438" y="1844675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6" name="Rectangle 15"/>
          <p:cNvSpPr>
            <a:spLocks noChangeArrowheads="1"/>
          </p:cNvSpPr>
          <p:nvPr/>
        </p:nvSpPr>
        <p:spPr bwMode="auto">
          <a:xfrm>
            <a:off x="3708400" y="1844675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>
            <a:off x="2771775" y="2781300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3419475" y="4724400"/>
            <a:ext cx="2403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000000"/>
                </a:solidFill>
              </a:rPr>
              <a:t>S</a:t>
            </a:r>
            <a:r>
              <a:rPr lang="en-US" altLang="ru-RU" sz="2400" b="1">
                <a:solidFill>
                  <a:srgbClr val="000000"/>
                </a:solidFill>
              </a:rPr>
              <a:t>1</a:t>
            </a:r>
            <a:r>
              <a:rPr lang="en-US" altLang="ru-RU" sz="3200" b="1">
                <a:solidFill>
                  <a:srgbClr val="000000"/>
                </a:solidFill>
              </a:rPr>
              <a:t> =</a:t>
            </a:r>
            <a:r>
              <a:rPr lang="ru-RU" altLang="ru-RU" sz="4400" b="1">
                <a:solidFill>
                  <a:srgbClr val="000000"/>
                </a:solidFill>
              </a:rPr>
              <a:t>1 см</a:t>
            </a:r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5651500" y="48688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300" name="Rectangle 22"/>
          <p:cNvSpPr>
            <a:spLocks noChangeArrowheads="1"/>
          </p:cNvSpPr>
          <p:nvPr/>
        </p:nvSpPr>
        <p:spPr bwMode="auto">
          <a:xfrm>
            <a:off x="684213" y="4941888"/>
            <a:ext cx="9144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2301" name="AutoShape 23"/>
          <p:cNvSpPr>
            <a:spLocks/>
          </p:cNvSpPr>
          <p:nvPr/>
        </p:nvSpPr>
        <p:spPr bwMode="auto">
          <a:xfrm>
            <a:off x="1835150" y="4941888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2" name="Text Box 24"/>
          <p:cNvSpPr txBox="1">
            <a:spLocks noChangeArrowheads="1"/>
          </p:cNvSpPr>
          <p:nvPr/>
        </p:nvSpPr>
        <p:spPr bwMode="auto">
          <a:xfrm>
            <a:off x="2103438" y="5175250"/>
            <a:ext cx="83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1 см</a:t>
            </a:r>
          </a:p>
        </p:txBody>
      </p: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3419475" y="5516563"/>
            <a:ext cx="24431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000000"/>
                </a:solidFill>
              </a:rPr>
              <a:t>S</a:t>
            </a:r>
            <a:r>
              <a:rPr lang="en-US" altLang="ru-RU" sz="2400" b="1">
                <a:solidFill>
                  <a:srgbClr val="000000"/>
                </a:solidFill>
              </a:rPr>
              <a:t>1</a:t>
            </a:r>
            <a:r>
              <a:rPr lang="en-US" altLang="ru-RU" b="1">
                <a:solidFill>
                  <a:srgbClr val="000000"/>
                </a:solidFill>
              </a:rPr>
              <a:t> </a:t>
            </a:r>
            <a:r>
              <a:rPr lang="en-US" altLang="ru-RU" sz="4400" b="1">
                <a:solidFill>
                  <a:srgbClr val="000000"/>
                </a:solidFill>
              </a:rPr>
              <a:t>=8</a:t>
            </a:r>
            <a:r>
              <a:rPr lang="ru-RU" altLang="ru-RU" sz="4400" b="1">
                <a:solidFill>
                  <a:srgbClr val="000000"/>
                </a:solidFill>
              </a:rPr>
              <a:t> см</a:t>
            </a:r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5651500" y="5661025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305" name="Text Box 29"/>
          <p:cNvSpPr txBox="1">
            <a:spLocks noChangeArrowheads="1"/>
          </p:cNvSpPr>
          <p:nvPr/>
        </p:nvSpPr>
        <p:spPr bwMode="auto">
          <a:xfrm>
            <a:off x="1527175" y="6397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684213" y="620713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00"/>
                </a:solidFill>
              </a:rPr>
              <a:t>Площадь одного квадрата со стороной 1 см называют </a:t>
            </a:r>
          </a:p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</a:rPr>
              <a:t>квадратным сантиметром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1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1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9" grpId="0"/>
      <p:bldP spid="114715" grpId="0"/>
      <p:bldP spid="114716" grpId="0"/>
      <p:bldP spid="1147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288" y="228600"/>
            <a:ext cx="8416925" cy="1687513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000000"/>
                </a:solidFill>
                <a:effectLst/>
              </a:rPr>
              <a:t>Если какую-нибудь фигуру можно разбить на </a:t>
            </a:r>
            <a:r>
              <a:rPr lang="en-US" altLang="ru-RU" sz="3600" i="1" smtClean="0">
                <a:solidFill>
                  <a:srgbClr val="000000"/>
                </a:solidFill>
                <a:effectLst/>
              </a:rPr>
              <a:t>p</a:t>
            </a:r>
            <a:r>
              <a:rPr lang="ru-RU" altLang="ru-RU" sz="3600" smtClean="0">
                <a:solidFill>
                  <a:srgbClr val="000000"/>
                </a:solidFill>
                <a:effectLst/>
              </a:rPr>
              <a:t> квадратов со стороной 1 см, то ее </a:t>
            </a:r>
            <a:r>
              <a:rPr lang="ru-RU" altLang="ru-RU" sz="3600" b="1" smtClean="0">
                <a:solidFill>
                  <a:srgbClr val="000000"/>
                </a:solidFill>
                <a:effectLst/>
              </a:rPr>
              <a:t>площадь</a:t>
            </a:r>
            <a:r>
              <a:rPr lang="ru-RU" altLang="ru-RU" sz="3600" smtClean="0">
                <a:solidFill>
                  <a:srgbClr val="000000"/>
                </a:solidFill>
                <a:effectLst/>
              </a:rPr>
              <a:t> равна  </a:t>
            </a:r>
            <a:r>
              <a:rPr lang="en-US" altLang="ru-RU" sz="3600" i="1" smtClean="0">
                <a:solidFill>
                  <a:srgbClr val="000000"/>
                </a:solidFill>
                <a:effectLst/>
              </a:rPr>
              <a:t>p</a:t>
            </a:r>
            <a:r>
              <a:rPr lang="en-US" altLang="ru-RU" sz="3600" smtClean="0">
                <a:solidFill>
                  <a:srgbClr val="000000"/>
                </a:solidFill>
                <a:effectLst/>
              </a:rPr>
              <a:t> </a:t>
            </a:r>
            <a:r>
              <a:rPr lang="ru-RU" altLang="ru-RU" sz="3600" smtClean="0">
                <a:solidFill>
                  <a:srgbClr val="000000"/>
                </a:solidFill>
                <a:effectLst/>
              </a:rPr>
              <a:t>см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555875" y="2708275"/>
            <a:ext cx="863600" cy="86518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3419475" y="2708275"/>
            <a:ext cx="863600" cy="86518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4284663" y="2708275"/>
            <a:ext cx="863600" cy="86518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5148263" y="2708275"/>
            <a:ext cx="863600" cy="86518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6011863" y="2708275"/>
            <a:ext cx="863600" cy="86518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2555875" y="35734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4284663" y="35734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5148263" y="44370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2555875" y="44370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3419475" y="44370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4284663" y="44370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3419475" y="35734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7" name="Rectangle 18"/>
          <p:cNvSpPr>
            <a:spLocks noChangeArrowheads="1"/>
          </p:cNvSpPr>
          <p:nvPr/>
        </p:nvSpPr>
        <p:spPr bwMode="auto">
          <a:xfrm>
            <a:off x="6011863" y="44370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8" name="Rectangle 19"/>
          <p:cNvSpPr>
            <a:spLocks noChangeArrowheads="1"/>
          </p:cNvSpPr>
          <p:nvPr/>
        </p:nvSpPr>
        <p:spPr bwMode="auto">
          <a:xfrm>
            <a:off x="6011863" y="35734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9" name="Rectangle 20"/>
          <p:cNvSpPr>
            <a:spLocks noChangeArrowheads="1"/>
          </p:cNvSpPr>
          <p:nvPr/>
        </p:nvSpPr>
        <p:spPr bwMode="auto">
          <a:xfrm>
            <a:off x="5148263" y="3573463"/>
            <a:ext cx="863600" cy="865187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30" name="Text Box 21"/>
          <p:cNvSpPr txBox="1">
            <a:spLocks noChangeArrowheads="1"/>
          </p:cNvSpPr>
          <p:nvPr/>
        </p:nvSpPr>
        <p:spPr bwMode="auto">
          <a:xfrm>
            <a:off x="7812088" y="126841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>
                <a:solidFill>
                  <a:srgbClr val="000000"/>
                </a:solidFill>
              </a:rPr>
              <a:t>2</a:t>
            </a:r>
            <a:endParaRPr lang="ru-RU" altLang="ru-RU" sz="2400" b="1">
              <a:solidFill>
                <a:srgbClr val="000000"/>
              </a:solidFill>
            </a:endParaRPr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2411413" y="5157788"/>
            <a:ext cx="45767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9600" b="1">
                <a:solidFill>
                  <a:srgbClr val="000000"/>
                </a:solidFill>
              </a:rPr>
              <a:t>S </a:t>
            </a:r>
            <a:r>
              <a:rPr lang="en-US" altLang="ru-RU" sz="7200" b="1">
                <a:solidFill>
                  <a:srgbClr val="000000"/>
                </a:solidFill>
              </a:rPr>
              <a:t>= </a:t>
            </a:r>
            <a:r>
              <a:rPr lang="ru-RU" altLang="ru-RU" sz="7200" b="1">
                <a:solidFill>
                  <a:srgbClr val="000000"/>
                </a:solidFill>
              </a:rPr>
              <a:t>15 см</a:t>
            </a:r>
          </a:p>
        </p:txBody>
      </p:sp>
      <p:sp>
        <p:nvSpPr>
          <p:cNvPr id="115735" name="Rectangle 23"/>
          <p:cNvSpPr>
            <a:spLocks noChangeArrowheads="1"/>
          </p:cNvSpPr>
          <p:nvPr/>
        </p:nvSpPr>
        <p:spPr bwMode="auto">
          <a:xfrm>
            <a:off x="6804025" y="5373688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4" grpId="0"/>
      <p:bldP spid="1157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800000"/>
                </a:solidFill>
              </a:rPr>
              <a:t>Чему равна площадь фигуры?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492500" y="4005263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4572000" y="4005263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2411413" y="29241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4572000" y="29241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3492500" y="29241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2411413" y="4005263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3492500" y="18446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4572000" y="18446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7" name="Rectangle 13"/>
          <p:cNvSpPr>
            <a:spLocks noChangeArrowheads="1"/>
          </p:cNvSpPr>
          <p:nvPr/>
        </p:nvSpPr>
        <p:spPr bwMode="auto">
          <a:xfrm>
            <a:off x="2411413" y="18446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5651500" y="2924175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9" name="Rectangle 15"/>
          <p:cNvSpPr>
            <a:spLocks noChangeArrowheads="1"/>
          </p:cNvSpPr>
          <p:nvPr/>
        </p:nvSpPr>
        <p:spPr bwMode="auto">
          <a:xfrm>
            <a:off x="5651500" y="4005263"/>
            <a:ext cx="1079500" cy="1079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3492500" y="5373688"/>
            <a:ext cx="2438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 b="1">
                <a:solidFill>
                  <a:srgbClr val="000000"/>
                </a:solidFill>
              </a:rPr>
              <a:t>11 см</a:t>
            </a:r>
          </a:p>
        </p:txBody>
      </p:sp>
      <p:sp>
        <p:nvSpPr>
          <p:cNvPr id="141329" name="Rectangle 17"/>
          <p:cNvSpPr>
            <a:spLocks noChangeArrowheads="1"/>
          </p:cNvSpPr>
          <p:nvPr/>
        </p:nvSpPr>
        <p:spPr bwMode="auto">
          <a:xfrm>
            <a:off x="5724525" y="5300663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8" grpId="0"/>
      <p:bldP spid="1413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662988" cy="5792788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Чтобы найти </a:t>
            </a:r>
            <a:r>
              <a:rPr lang="ru-RU" sz="6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площадь прямоугольника</a:t>
            </a:r>
            <a:r>
              <a:rPr lang="ru-RU" sz="6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, надо умножить его длину на ширину.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549275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smtClean="0">
                <a:solidFill>
                  <a:srgbClr val="00CC00"/>
                </a:solidFill>
              </a:rPr>
              <a:t>Формула площади прямоугольника: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331913" y="2708275"/>
            <a:ext cx="5348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1692275" y="2781300"/>
            <a:ext cx="5616575" cy="15843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9600" b="1" i="1">
                <a:solidFill>
                  <a:srgbClr val="000000"/>
                </a:solidFill>
              </a:rPr>
              <a:t>S = ab</a:t>
            </a:r>
            <a:endParaRPr lang="ru-RU" altLang="ru-RU" sz="9600" b="1" i="1">
              <a:solidFill>
                <a:srgbClr val="000000"/>
              </a:solidFill>
            </a:endParaRP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827088" y="4724400"/>
            <a:ext cx="5081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/>
              <a:t>a - </a:t>
            </a:r>
            <a:r>
              <a:rPr lang="ru-RU" altLang="ru-RU" sz="3200"/>
              <a:t>длина прямоугольника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827088" y="5300663"/>
            <a:ext cx="56880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/>
              <a:t>b - </a:t>
            </a:r>
            <a:r>
              <a:rPr lang="ru-RU" altLang="ru-RU" sz="3200"/>
              <a:t>ширина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90" grpId="0" animBg="1"/>
      <p:bldP spid="118791" grpId="0"/>
      <p:bldP spid="1187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Чему равна площадь прямоугольника?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763713" y="2492375"/>
            <a:ext cx="4752975" cy="20875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3059113" y="1700213"/>
            <a:ext cx="2025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/>
              <a:t>10 см</a:t>
            </a: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6516688" y="3068638"/>
            <a:ext cx="1644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5400" b="1"/>
              <a:t>5 см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11430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3" imgW="114102" imgH="114102" progId="Equation.3">
                  <p:embed/>
                </p:oleObj>
              </mc:Choice>
              <mc:Fallback>
                <p:oleObj name="Формула" r:id="rId3" imgW="114102" imgH="1141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" cy="11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0" y="0"/>
          <a:ext cx="11430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5" imgW="114102" imgH="114102" progId="Equation.3">
                  <p:embed/>
                </p:oleObj>
              </mc:Choice>
              <mc:Fallback>
                <p:oleObj name="Формула" r:id="rId5" imgW="114102" imgH="1141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" cy="11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8" name="Object 12"/>
          <p:cNvGraphicFramePr>
            <a:graphicFrameLocks noChangeAspect="1"/>
          </p:cNvGraphicFramePr>
          <p:nvPr/>
        </p:nvGraphicFramePr>
        <p:xfrm>
          <a:off x="0" y="0"/>
          <a:ext cx="11430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6" imgW="114102" imgH="114102" progId="Equation.3">
                  <p:embed/>
                </p:oleObj>
              </mc:Choice>
              <mc:Fallback>
                <p:oleObj name="Формула" r:id="rId6" imgW="114102" imgH="1141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" cy="11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3371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2124075" y="4797425"/>
            <a:ext cx="45767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9600" b="1">
                <a:solidFill>
                  <a:srgbClr val="000000"/>
                </a:solidFill>
              </a:rPr>
              <a:t>S </a:t>
            </a:r>
            <a:r>
              <a:rPr lang="en-US" altLang="ru-RU" sz="7200" b="1">
                <a:solidFill>
                  <a:srgbClr val="000000"/>
                </a:solidFill>
              </a:rPr>
              <a:t>= </a:t>
            </a:r>
            <a:r>
              <a:rPr lang="ru-RU" altLang="ru-RU" sz="7200" b="1">
                <a:solidFill>
                  <a:srgbClr val="000000"/>
                </a:solidFill>
              </a:rPr>
              <a:t>50 см</a:t>
            </a:r>
          </a:p>
        </p:txBody>
      </p:sp>
      <p:sp>
        <p:nvSpPr>
          <p:cNvPr id="143377" name="Rectangle 17"/>
          <p:cNvSpPr>
            <a:spLocks noChangeArrowheads="1"/>
          </p:cNvSpPr>
          <p:nvPr/>
        </p:nvSpPr>
        <p:spPr bwMode="auto">
          <a:xfrm>
            <a:off x="6443663" y="5084763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6" grpId="0"/>
      <p:bldP spid="143377" grpId="0"/>
    </p:bld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679</TotalTime>
  <Words>358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4" baseType="lpstr">
      <vt:lpstr>Arial</vt:lpstr>
      <vt:lpstr>Verdana</vt:lpstr>
      <vt:lpstr>Wingdings</vt:lpstr>
      <vt:lpstr>Calibri</vt:lpstr>
      <vt:lpstr>Tahoma</vt:lpstr>
      <vt:lpstr>Century Gothic</vt:lpstr>
      <vt:lpstr>Arial Rounded MT Bold</vt:lpstr>
      <vt:lpstr>Times New Roman</vt:lpstr>
      <vt:lpstr>Bookman Old Style</vt:lpstr>
      <vt:lpstr>Склон</vt:lpstr>
      <vt:lpstr>Океан</vt:lpstr>
      <vt:lpstr>Облака</vt:lpstr>
      <vt:lpstr>Круги</vt:lpstr>
      <vt:lpstr>Microsoft Equation 3.0</vt:lpstr>
      <vt:lpstr>Тема:</vt:lpstr>
      <vt:lpstr>Цель:</vt:lpstr>
      <vt:lpstr>Презентация PowerPoint</vt:lpstr>
      <vt:lpstr>Презентация PowerPoint</vt:lpstr>
      <vt:lpstr>Если какую-нибудь фигуру можно разбить на p квадратов со стороной 1 см, то ее площадь равна  p см</vt:lpstr>
      <vt:lpstr>Чему равна площадь фигуры?</vt:lpstr>
      <vt:lpstr>Чтобы найти площадь прямоугольника, надо умножить его длину на ширину.</vt:lpstr>
      <vt:lpstr>Формула площади прямоугольника:</vt:lpstr>
      <vt:lpstr>Чему равна площадь прямоугольника?</vt:lpstr>
      <vt:lpstr>Две фигуры называют равными, если одну из них можно так наложить на вторую, что эти фигуры совпадут.</vt:lpstr>
      <vt:lpstr>Презентация PowerPoint</vt:lpstr>
      <vt:lpstr>Площади равных фигур равны. Их периметры тоже равны.</vt:lpstr>
      <vt:lpstr>Презентация PowerPoint</vt:lpstr>
      <vt:lpstr>Даны два равных прямоугольника</vt:lpstr>
      <vt:lpstr>Презентация PowerPoint</vt:lpstr>
      <vt:lpstr>Чему равна площадь всего прямоугольника? </vt:lpstr>
      <vt:lpstr>Отрезок AC разбивает прямоугольник на два равных треугольника : ABD и CDB.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1</dc:creator>
  <cp:lastModifiedBy>admin</cp:lastModifiedBy>
  <cp:revision>17</cp:revision>
  <dcterms:created xsi:type="dcterms:W3CDTF">2007-12-13T19:33:54Z</dcterms:created>
  <dcterms:modified xsi:type="dcterms:W3CDTF">2016-04-27T05:13:07Z</dcterms:modified>
</cp:coreProperties>
</file>