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3" r:id="rId4"/>
    <p:sldId id="272" r:id="rId5"/>
    <p:sldId id="277" r:id="rId6"/>
    <p:sldId id="279" r:id="rId7"/>
    <p:sldId id="273" r:id="rId8"/>
    <p:sldId id="270" r:id="rId9"/>
    <p:sldId id="267" r:id="rId10"/>
    <p:sldId id="278" r:id="rId11"/>
    <p:sldId id="264" r:id="rId12"/>
    <p:sldId id="27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50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5C564-066E-4703-819B-814B79D74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4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A754C-FF64-4B57-938E-05F7C204A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13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D2B7-F1A6-44C3-8A89-4F210F0B9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0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63B00-865D-40E8-BCB8-FCBCE6772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07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3730-B9B5-4DEC-BB46-E57AAE7A6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6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35297-19E8-48B8-8EE6-FD94ACBAD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4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9B4CA-2825-4826-A184-8006DA2D5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35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439B-301D-46B5-B1EB-6ECC44927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3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66F82-4D78-4D90-BAB4-0F6F8D58A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27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A3D96-A614-4C31-AF45-19D37D582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08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913DB-E569-49E7-8AE3-DD449C068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0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chemeClr val="bg1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7465854-2BBB-4F45-9D62-D07EE9428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endParaRPr lang="ru-RU" sz="140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z="1400" smtClean="0"/>
              <a:t>                                                                                                          Заместитель директора по УВР </a:t>
            </a:r>
          </a:p>
          <a:p>
            <a:pPr>
              <a:buFontTx/>
              <a:buNone/>
            </a:pPr>
            <a:r>
              <a:rPr lang="ru-RU" sz="1400" smtClean="0"/>
              <a:t>                                                                                                              Прелова Лариса Викторовна</a:t>
            </a:r>
          </a:p>
          <a:p>
            <a:pPr>
              <a:buFontTx/>
              <a:buNone/>
            </a:pPr>
            <a:r>
              <a:rPr lang="ru-RU" sz="1400" smtClean="0"/>
              <a:t>                                                        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 rot="-425209">
            <a:off x="1958975" y="2058988"/>
            <a:ext cx="57388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Создание адаптивной образовательной </a:t>
            </a:r>
            <a:r>
              <a:rPr lang="en-US" b="1">
                <a:solidFill>
                  <a:schemeClr val="bg1"/>
                </a:solidFill>
              </a:rPr>
              <a:t/>
            </a:r>
            <a:br>
              <a:rPr lang="en-US" b="1">
                <a:solidFill>
                  <a:schemeClr val="bg1"/>
                </a:solidFill>
              </a:rPr>
            </a:br>
            <a:r>
              <a:rPr lang="ru-RU" b="1">
                <a:solidFill>
                  <a:schemeClr val="bg1"/>
                </a:solidFill>
              </a:rPr>
              <a:t>среды для обучающихся с ОВЗ в учебном процессе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Рациональная организация учебной деятельности и физкультурно-оздоровительной работы</a:t>
            </a:r>
            <a:endParaRPr lang="ru-RU" sz="2800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357188" y="1643063"/>
            <a:ext cx="8229600" cy="4525962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Работа школьного бассейна</a:t>
            </a:r>
          </a:p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Проведение уроков физкультуры с учетом спец. мед. групп здоровья</a:t>
            </a:r>
          </a:p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Профилактическая работа по коррекции зрения</a:t>
            </a:r>
          </a:p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Соблюдение профилактического зрительного режима</a:t>
            </a:r>
          </a:p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Использование здоровьесберегающих технологий на уроках</a:t>
            </a:r>
          </a:p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Соблюдение классно-урочной, индивидуальной формы обучения на дому и дистанционного образования</a:t>
            </a:r>
          </a:p>
          <a:p>
            <a:pPr marL="514350" indent="-514350">
              <a:buFontTx/>
              <a:buAutoNum type="arabicParenR"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Использование технических средств обучения и реабилитационных приборов для детей с нарушением рения</a:t>
            </a:r>
          </a:p>
          <a:p>
            <a:pPr marL="514350" indent="-514350">
              <a:buFontTx/>
              <a:buAutoNum type="arabicParenR"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arenR"/>
            </a:pPr>
            <a:endParaRPr lang="ru-RU" smtClean="0"/>
          </a:p>
          <a:p>
            <a:pPr marL="514350" indent="-514350">
              <a:buFontTx/>
              <a:buAutoNum type="arabicParenR"/>
            </a:pPr>
            <a:endParaRPr lang="ru-RU" smtClean="0"/>
          </a:p>
          <a:p>
            <a:pPr marL="514350" indent="-514350">
              <a:buFontTx/>
              <a:buAutoNum type="arabicParenR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1500" y="1857375"/>
            <a:ext cx="8064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 algn="just">
              <a:defRPr/>
            </a:pPr>
            <a:endParaRPr lang="ru-RU" sz="2400" i="1" dirty="0">
              <a:solidFill>
                <a:srgbClr val="36503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Индикаторы эффективности работы образовательной организации</a:t>
            </a:r>
            <a:endParaRPr lang="ru-RU" sz="3600" b="1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2292" name="Содержимое 1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14550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Психофизиологический мониторинг (мотивация, стрессоустойчивость, работоспособность…)</a:t>
            </a:r>
          </a:p>
          <a:p>
            <a:pPr marL="514350" indent="-514350">
              <a:buFontTx/>
              <a:buAutoNum type="arabicParenR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Успеваемость и качество обучения</a:t>
            </a:r>
          </a:p>
          <a:p>
            <a:pPr marL="514350" indent="-514350">
              <a:buFontTx/>
              <a:buAutoNum type="arabicParenR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Улучшение «показателей здоровья» у обучающихся с ОВЗ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1714500"/>
            <a:ext cx="8572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algn="just">
              <a:buClr>
                <a:srgbClr val="FF0000"/>
              </a:buClr>
              <a:buFont typeface="Wingdings" pitchFamily="2" charset="2"/>
              <a:buChar char="Ø"/>
              <a:tabLst>
                <a:tab pos="571500" algn="l"/>
              </a:tabLst>
            </a:pPr>
            <a:endParaRPr lang="ru-RU" sz="1600">
              <a:latin typeface="Times New Roman" pitchFamily="18" charset="0"/>
            </a:endParaRPr>
          </a:p>
        </p:txBody>
      </p:sp>
      <p:sp>
        <p:nvSpPr>
          <p:cNvPr id="12294" name="Прямоугольник 13"/>
          <p:cNvSpPr>
            <a:spLocks noChangeArrowheads="1"/>
          </p:cNvSpPr>
          <p:nvPr/>
        </p:nvSpPr>
        <p:spPr bwMode="auto">
          <a:xfrm>
            <a:off x="2357438" y="3714750"/>
            <a:ext cx="65722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/>
            <a:r>
              <a:rPr lang="ru-RU" sz="2400">
                <a:latin typeface="Times New Roman" pitchFamily="18" charset="0"/>
                <a:cs typeface="Times New Roman" pitchFamily="18" charset="0"/>
              </a:rPr>
              <a:t>4)   Наличие публикаций и выступлений педагога на различных мероприятиях по вопросам создания адаптивной образовательной среды</a:t>
            </a:r>
          </a:p>
          <a:p>
            <a:pPr marL="514350" indent="-514350"/>
            <a:r>
              <a:rPr lang="ru-RU" sz="2400">
                <a:latin typeface="Times New Roman" pitchFamily="18" charset="0"/>
                <a:cs typeface="Times New Roman" pitchFamily="18" charset="0"/>
              </a:rPr>
              <a:t>5)   Участие образовательной организации в конкурсах по данной тематике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 algn="ctr">
              <a:buFontTx/>
              <a:buNone/>
            </a:pPr>
            <a:r>
              <a:rPr lang="ru-RU" sz="4400" b="1" i="1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0262"/>
          </a:xfrm>
          <a:noFill/>
        </p:spPr>
        <p:txBody>
          <a:bodyPr>
            <a:spAutoFit/>
          </a:bodyPr>
          <a:lstStyle/>
          <a:p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</a:rPr>
              <a:t>Задачи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57188" y="1143000"/>
            <a:ext cx="77343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800100" lvl="1" indent="-342900">
              <a:buClr>
                <a:srgbClr val="FF0000"/>
              </a:buClr>
              <a:tabLst>
                <a:tab pos="2286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1) Обеспечение индивидуального педагогического подхода к ребенку с ОВЗ </a:t>
            </a:r>
          </a:p>
          <a:p>
            <a:pPr marL="800100" lvl="1" indent="-342900">
              <a:buClr>
                <a:srgbClr val="FF0000"/>
              </a:buClr>
              <a:tabLst>
                <a:tab pos="228600" algn="l"/>
              </a:tabLst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Clr>
                <a:srgbClr val="FF0000"/>
              </a:buClr>
              <a:tabLst>
                <a:tab pos="228600" algn="l"/>
              </a:tabLst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2) Построение обучения особым образом-с выделением специальных задач, разделов содержания обучения</a:t>
            </a:r>
          </a:p>
          <a:p>
            <a:pPr marL="800100" lvl="1" indent="-342900">
              <a:buClr>
                <a:srgbClr val="FF0000"/>
              </a:buClr>
              <a:buFont typeface="Wingdings" pitchFamily="2" charset="2"/>
              <a:buChar char="Ø"/>
              <a:tabLst>
                <a:tab pos="228600" algn="l"/>
              </a:tabLst>
            </a:pP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3571875" y="3571875"/>
            <a:ext cx="540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>
              <a:buClr>
                <a:srgbClr val="FF0000"/>
              </a:buClr>
              <a:tabLst>
                <a:tab pos="457200" algn="l"/>
              </a:tabLst>
            </a:pPr>
            <a:endParaRPr lang="ru-RU" sz="2400" b="1">
              <a:latin typeface="Times New Roman" pitchFamily="18" charset="0"/>
            </a:endParaRPr>
          </a:p>
        </p:txBody>
      </p:sp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3571875" y="4214813"/>
            <a:ext cx="4572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609600" indent="-609600">
              <a:buFontTx/>
              <a:buAutoNum type="arabicParenR" startAt="3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Интеграция процесса освоения знаний и развития социального опыта</a:t>
            </a:r>
          </a:p>
          <a:p>
            <a:pPr marL="609600" indent="-609600">
              <a:buFontTx/>
              <a:buAutoNum type="arabicParenR" startAt="3"/>
            </a:pPr>
            <a:endParaRPr 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 eaLnBrk="1" hangingPunct="1"/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</a:rPr>
              <a:t>Задачи</a:t>
            </a:r>
            <a:endParaRPr lang="ru-RU" sz="4800" smtClean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00063" y="1428750"/>
            <a:ext cx="80645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Обеспечение психолого-педагогического сопровождения обучающихся с ОВЗ</a:t>
            </a:r>
          </a:p>
          <a:p>
            <a:pPr indent="22860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228600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Координация взаимодействия специалистов разного профиля и родителей</a:t>
            </a:r>
            <a:endParaRPr lang="ru-RU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Прямоугольник 5"/>
          <p:cNvSpPr>
            <a:spLocks noChangeArrowheads="1"/>
          </p:cNvSpPr>
          <p:nvPr/>
        </p:nvSpPr>
        <p:spPr bwMode="auto">
          <a:xfrm>
            <a:off x="3500438" y="3786188"/>
            <a:ext cx="535781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6)   Повышение профессиональной компетентности педагогов в вопросах обучения и развития детей с ОВЗ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2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071562"/>
          </a:xfrm>
        </p:spPr>
        <p:txBody>
          <a:bodyPr/>
          <a:lstStyle/>
          <a:p>
            <a:r>
              <a:rPr lang="ru-RU" sz="3200" b="1" smtClean="0">
                <a:latin typeface="Times New Roman" pitchFamily="18" charset="0"/>
              </a:rPr>
              <a:t>Нормативные документы </a:t>
            </a:r>
            <a:br>
              <a:rPr lang="ru-RU" sz="3200" b="1" smtClean="0">
                <a:latin typeface="Times New Roman" pitchFamily="18" charset="0"/>
              </a:rPr>
            </a:br>
            <a:endParaRPr lang="ru-RU" sz="3200" b="1" smtClean="0"/>
          </a:p>
        </p:txBody>
      </p:sp>
      <p:sp>
        <p:nvSpPr>
          <p:cNvPr id="6147" name="Содержимое 3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1435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ru-RU" sz="2400" smtClean="0">
                <a:latin typeface="Times New Roman" pitchFamily="18" charset="0"/>
              </a:rPr>
              <a:t>Адаптированная основная образовательная программа начального общего образования обучающихся с задержкой психического развития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ru-RU" sz="2400" smtClean="0">
                <a:latin typeface="Times New Roman" pitchFamily="18" charset="0"/>
              </a:rPr>
              <a:t>Локальные акты школы, разработанные в связи с переходом на ФГОС обучающихся с ОВЗ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ru-RU" sz="2400" smtClean="0">
                <a:latin typeface="Times New Roman" pitchFamily="18" charset="0"/>
              </a:rPr>
              <a:t>Основные образовательные программы НОО и ООО (программы коррекционной работы)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ru-RU" sz="2400" smtClean="0">
                <a:latin typeface="Times New Roman" pitchFamily="18" charset="0"/>
              </a:rPr>
              <a:t>Индивидуальный учебный план для обучающихся детей-инвалидов (включая дистанционное обучение)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ru-RU" sz="2400" smtClean="0">
                <a:latin typeface="Times New Roman" pitchFamily="18" charset="0"/>
              </a:rPr>
              <a:t>Рабочие учебные программы в условиях инклюзивного образования в соответствии с ФГОС</a:t>
            </a:r>
          </a:p>
          <a:p>
            <a:pPr marL="609600" indent="-609600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ru-RU" sz="2400" smtClean="0">
                <a:latin typeface="Times New Roman" pitchFamily="18" charset="0"/>
              </a:rPr>
              <a:t>6)    План-график повышение квалификации учителей ОУ в области инклюзивного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работы по формированию адаптивной образовательной среды</a:t>
            </a:r>
          </a:p>
        </p:txBody>
      </p:sp>
      <p:sp>
        <p:nvSpPr>
          <p:cNvPr id="7171" name="Прямоугольник 5"/>
          <p:cNvSpPr>
            <a:spLocks noChangeArrowheads="1"/>
          </p:cNvSpPr>
          <p:nvPr/>
        </p:nvSpPr>
        <p:spPr bwMode="auto">
          <a:xfrm>
            <a:off x="500063" y="1643063"/>
            <a:ext cx="8358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 </a:t>
            </a:r>
            <a:endParaRPr lang="ru-RU" sz="2400"/>
          </a:p>
        </p:txBody>
      </p:sp>
      <p:sp>
        <p:nvSpPr>
          <p:cNvPr id="717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1800"/>
          </a:p>
        </p:txBody>
      </p:sp>
      <p:sp>
        <p:nvSpPr>
          <p:cNvPr id="7174" name="Text Box 2"/>
          <p:cNvSpPr txBox="1">
            <a:spLocks noChangeArrowheads="1"/>
          </p:cNvSpPr>
          <p:nvPr/>
        </p:nvSpPr>
        <p:spPr bwMode="auto">
          <a:xfrm>
            <a:off x="285750" y="2714625"/>
            <a:ext cx="1619250" cy="1857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Здоровье-</a:t>
            </a:r>
            <a:endParaRPr lang="ru-RU" sz="1800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сберегающая инфраструк-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тура</a:t>
            </a:r>
            <a:endParaRPr lang="ru-RU" sz="1800" i="1">
              <a:latin typeface="Times New Roman" pitchFamily="18" charset="0"/>
              <a:cs typeface="Times New Roman" pitchFamily="18" charset="0"/>
            </a:endParaRPr>
          </a:p>
          <a:p>
            <a:endParaRPr lang="ru-RU" sz="1800" i="1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2000250" y="3187700"/>
            <a:ext cx="1714500" cy="2027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Рациональная организация учебной и деятельности обучающихся</a:t>
            </a:r>
            <a:endParaRPr lang="ru-RU" sz="1800" i="1">
              <a:latin typeface="Times New Roman" pitchFamily="18" charset="0"/>
              <a:cs typeface="Times New Roman" pitchFamily="18" charset="0"/>
            </a:endParaRPr>
          </a:p>
          <a:p>
            <a:endParaRPr lang="ru-RU" sz="1800">
              <a:solidFill>
                <a:srgbClr val="2D2D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3786188" y="3357563"/>
            <a:ext cx="1714500" cy="2000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Эффективная организация  физкультурно оздоровитель-</a:t>
            </a:r>
          </a:p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ной работы</a:t>
            </a:r>
            <a:endParaRPr lang="ru-RU" sz="1800" i="1">
              <a:latin typeface="Times New Roman" pitchFamily="18" charset="0"/>
              <a:cs typeface="Times New Roman" pitchFamily="18" charset="0"/>
            </a:endParaRPr>
          </a:p>
          <a:p>
            <a:endParaRPr lang="ru-RU" sz="1800">
              <a:solidFill>
                <a:srgbClr val="2D2D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5643563" y="3214688"/>
            <a:ext cx="1595437" cy="2027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Организация сопровожде-ния обучающихся с ОВЗ</a:t>
            </a:r>
            <a:endParaRPr lang="ru-RU" sz="1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8" name="Text Box 6"/>
          <p:cNvSpPr txBox="1">
            <a:spLocks noChangeArrowheads="1"/>
          </p:cNvSpPr>
          <p:nvPr/>
        </p:nvSpPr>
        <p:spPr bwMode="auto">
          <a:xfrm>
            <a:off x="7358063" y="2786063"/>
            <a:ext cx="1643062" cy="1785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800" b="1" i="1">
                <a:latin typeface="Times New Roman" pitchFamily="18" charset="0"/>
                <a:cs typeface="Times New Roman" pitchFamily="18" charset="0"/>
              </a:rPr>
              <a:t>Просвети-тельская работа с родителями</a:t>
            </a:r>
            <a:endParaRPr lang="ru-RU" sz="1800" i="1">
              <a:latin typeface="Times New Roman" pitchFamily="18" charset="0"/>
              <a:cs typeface="Times New Roman" pitchFamily="18" charset="0"/>
            </a:endParaRPr>
          </a:p>
          <a:p>
            <a:endParaRPr lang="ru-RU" sz="1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Line 5"/>
          <p:cNvSpPr>
            <a:spLocks noChangeShapeType="1"/>
          </p:cNvSpPr>
          <p:nvPr/>
        </p:nvSpPr>
        <p:spPr bwMode="auto">
          <a:xfrm>
            <a:off x="7715250" y="2357438"/>
            <a:ext cx="293688" cy="246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928688" y="1643063"/>
            <a:ext cx="7429500" cy="642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Основные направления деятельности</a:t>
            </a:r>
            <a:endParaRPr lang="ru-RU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Line 1"/>
          <p:cNvSpPr>
            <a:spLocks noChangeShapeType="1"/>
          </p:cNvSpPr>
          <p:nvPr/>
        </p:nvSpPr>
        <p:spPr bwMode="auto">
          <a:xfrm flipH="1">
            <a:off x="1357313" y="2349500"/>
            <a:ext cx="379412" cy="293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2" name="Line 9"/>
          <p:cNvSpPr>
            <a:spLocks noChangeShapeType="1"/>
          </p:cNvSpPr>
          <p:nvPr/>
        </p:nvSpPr>
        <p:spPr bwMode="auto">
          <a:xfrm>
            <a:off x="2681288" y="2349500"/>
            <a:ext cx="0" cy="763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3" name="Line 3"/>
          <p:cNvSpPr>
            <a:spLocks noChangeShapeType="1"/>
          </p:cNvSpPr>
          <p:nvPr/>
        </p:nvSpPr>
        <p:spPr bwMode="auto">
          <a:xfrm>
            <a:off x="4546600" y="2286000"/>
            <a:ext cx="46038" cy="1000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4" name="Line 7"/>
          <p:cNvSpPr>
            <a:spLocks noChangeShapeType="1"/>
          </p:cNvSpPr>
          <p:nvPr/>
        </p:nvSpPr>
        <p:spPr bwMode="auto">
          <a:xfrm>
            <a:off x="6324600" y="2349500"/>
            <a:ext cx="0" cy="763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latin typeface="Times New Roman" pitchFamily="18" charset="0"/>
              </a:rPr>
              <a:t>Здоровьесберегающая инфраструктура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1)Линейка с тактильными метками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2)Монокуляр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3)Настольная лампа с лупой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4) Портативное устройство для чтения печатных материалов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5) Портативное устройство для чтения цифровых книг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6) Портативный увеличитель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7) Прибор для плоского письма (18 строк)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8) Увеличитель для работы с удаленными объектами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9) Электронный калькулятор (с речевым сопровождением)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10) Фиксатор-валик для головы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11) Кистевой эспандер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12) Комбинированная силовая сетка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13) Лечебный пуфик для разгрузки позвоночника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14) Модульный набор для детей инвалидов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15) Конторки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Организация сопровождения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429000" y="2786063"/>
            <a:ext cx="2428875" cy="1357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Обучающийся 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 ОВЗ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2286000" y="24384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685800" y="2286000"/>
            <a:ext cx="1457325" cy="857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учитель</a:t>
            </a:r>
          </a:p>
        </p:txBody>
      </p:sp>
      <p:sp>
        <p:nvSpPr>
          <p:cNvPr id="8199" name="Rectangle 11"/>
          <p:cNvSpPr>
            <a:spLocks noChangeArrowheads="1"/>
          </p:cNvSpPr>
          <p:nvPr/>
        </p:nvSpPr>
        <p:spPr bwMode="auto">
          <a:xfrm>
            <a:off x="7000875" y="2209800"/>
            <a:ext cx="1457325" cy="933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психолог</a:t>
            </a:r>
          </a:p>
        </p:txBody>
      </p:sp>
      <p:sp>
        <p:nvSpPr>
          <p:cNvPr id="8200" name="Line 13"/>
          <p:cNvSpPr>
            <a:spLocks noChangeShapeType="1"/>
          </p:cNvSpPr>
          <p:nvPr/>
        </p:nvSpPr>
        <p:spPr bwMode="auto">
          <a:xfrm flipH="1">
            <a:off x="5643563" y="2428875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Rectangle 14"/>
          <p:cNvSpPr>
            <a:spLocks noChangeArrowheads="1"/>
          </p:cNvSpPr>
          <p:nvPr/>
        </p:nvSpPr>
        <p:spPr bwMode="auto">
          <a:xfrm>
            <a:off x="7072313" y="4214813"/>
            <a:ext cx="1447800" cy="785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логопед</a:t>
            </a:r>
          </a:p>
        </p:txBody>
      </p:sp>
      <p:sp>
        <p:nvSpPr>
          <p:cNvPr id="8202" name="Line 16"/>
          <p:cNvSpPr>
            <a:spLocks noChangeShapeType="1"/>
          </p:cNvSpPr>
          <p:nvPr/>
        </p:nvSpPr>
        <p:spPr bwMode="auto">
          <a:xfrm flipH="1" flipV="1">
            <a:off x="5786438" y="3786188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500063" y="4286250"/>
            <a:ext cx="1828800" cy="928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воспитатель 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ГПД</a:t>
            </a:r>
          </a:p>
        </p:txBody>
      </p:sp>
      <p:sp>
        <p:nvSpPr>
          <p:cNvPr id="8204" name="Line 19"/>
          <p:cNvSpPr>
            <a:spLocks noChangeShapeType="1"/>
          </p:cNvSpPr>
          <p:nvPr/>
        </p:nvSpPr>
        <p:spPr bwMode="auto">
          <a:xfrm flipV="1">
            <a:off x="2357438" y="3857625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563938" y="4868863"/>
            <a:ext cx="20875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социальный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педагог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4643438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Этапы сопровождения</a:t>
            </a:r>
          </a:p>
        </p:txBody>
      </p:sp>
      <p:sp>
        <p:nvSpPr>
          <p:cNvPr id="9219" name="Содержимое 1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8863"/>
          </a:xfrm>
        </p:spPr>
        <p:txBody>
          <a:bodyPr/>
          <a:lstStyle/>
          <a:p>
            <a:pPr marL="514350" indent="-514350" eaLnBrk="1" hangingPunct="1">
              <a:buFontTx/>
              <a:buAutoNum type="arabicParenR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Первичная диагностика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Анализ проблем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Разработка образовательного маршрута</a:t>
            </a:r>
          </a:p>
          <a:p>
            <a:pPr marL="514350" indent="-514350" eaLnBrk="1" hangingPunct="1">
              <a:buFontTx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500063" y="1643063"/>
            <a:ext cx="8358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 </a:t>
            </a:r>
            <a:endParaRPr lang="ru-RU" sz="2400"/>
          </a:p>
        </p:txBody>
      </p:sp>
      <p:sp>
        <p:nvSpPr>
          <p:cNvPr id="922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9222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1800"/>
          </a:p>
        </p:txBody>
      </p:sp>
      <p:sp>
        <p:nvSpPr>
          <p:cNvPr id="9223" name="Text Box 2"/>
          <p:cNvSpPr txBox="1">
            <a:spLocks noChangeArrowheads="1"/>
          </p:cNvSpPr>
          <p:nvPr/>
        </p:nvSpPr>
        <p:spPr bwMode="auto">
          <a:xfrm rot="358282">
            <a:off x="2239963" y="4641850"/>
            <a:ext cx="46037" cy="44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sz="1800"/>
          </a:p>
        </p:txBody>
      </p:sp>
      <p:sp>
        <p:nvSpPr>
          <p:cNvPr id="18" name="Прямоугольник 17"/>
          <p:cNvSpPr/>
          <p:nvPr/>
        </p:nvSpPr>
        <p:spPr>
          <a:xfrm>
            <a:off x="3429000" y="4000500"/>
            <a:ext cx="4508500" cy="22590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20000"/>
              </a:spcBef>
              <a:defRPr/>
            </a:pPr>
            <a:r>
              <a:rPr lang="ru-RU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4)Коррекционная работа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ru-RU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ru-RU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5) Оценка эффективности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7929562" cy="1200150"/>
          </a:xfrm>
          <a:noFill/>
        </p:spPr>
        <p:txBody>
          <a:bodyPr>
            <a:spAutoFit/>
          </a:bodyPr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Учебно-методическое обеспечение учителя-логопеда, психолога</a:t>
            </a:r>
            <a:endParaRPr lang="ru-RU" sz="3600" b="1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643063" y="2000250"/>
            <a:ext cx="6672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  <a:tabLst>
                <a:tab pos="457200" algn="l"/>
              </a:tabLst>
            </a:pPr>
            <a:endParaRPr lang="ru-RU" sz="3200" b="1">
              <a:latin typeface="Times New Roman" pitchFamily="18" charset="0"/>
            </a:endParaRP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642938" y="1571625"/>
            <a:ext cx="807243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Коррекционное обучение школьников с нарушениями чтения и письма» И.Н. Садовникова М.:2005г.</a:t>
            </a:r>
          </a:p>
          <a:p>
            <a:pPr marL="457200" indent="-457200">
              <a:buFontTx/>
              <a:buAutoNum type="arabicParenR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Планирование этапа коррекционной работы с детьми, имеющими диагноз ЗПР </a:t>
            </a:r>
          </a:p>
        </p:txBody>
      </p:sp>
      <p:sp>
        <p:nvSpPr>
          <p:cNvPr id="10245" name="Прямоугольник 3"/>
          <p:cNvSpPr>
            <a:spLocks noChangeArrowheads="1"/>
          </p:cNvSpPr>
          <p:nvPr/>
        </p:nvSpPr>
        <p:spPr bwMode="auto">
          <a:xfrm>
            <a:off x="3059113" y="4221163"/>
            <a:ext cx="620077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ru-RU" sz="2000">
                <a:latin typeface="Times New Roman" pitchFamily="18" charset="0"/>
              </a:rPr>
              <a:t>Понятийное интуитивное мышление Л.А.Ясюкова,  цель - выявление умения находить главную информацию </a:t>
            </a:r>
          </a:p>
          <a:p>
            <a:pPr marL="457200" indent="-457200">
              <a:buFontTx/>
              <a:buAutoNum type="arabicParenR"/>
            </a:pPr>
            <a:r>
              <a:rPr lang="ru-RU" sz="2000">
                <a:latin typeface="Times New Roman" pitchFamily="18" charset="0"/>
              </a:rPr>
              <a:t>Самостоятельность мышления (тест Кеттелла-Ясюковой), цель - выявление умения самостоятельного поиска решения проблем</a:t>
            </a:r>
          </a:p>
          <a:p>
            <a:pPr marL="457200" indent="-457200">
              <a:buFontTx/>
              <a:buAutoNum type="arabicParenR"/>
            </a:pPr>
            <a:r>
              <a:rPr lang="ru-RU" sz="2000">
                <a:latin typeface="Times New Roman" pitchFamily="18" charset="0"/>
              </a:rPr>
              <a:t>Гештальт тест Бендер, цель – выявление зрительно-моторной координации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483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Symbol</vt:lpstr>
      <vt:lpstr>Оформление по умолчанию</vt:lpstr>
      <vt:lpstr>Презентация PowerPoint</vt:lpstr>
      <vt:lpstr>Задачи</vt:lpstr>
      <vt:lpstr>Задачи</vt:lpstr>
      <vt:lpstr>Нормативные документы  </vt:lpstr>
      <vt:lpstr>Структура работы по формированию адаптивной образовательной среды</vt:lpstr>
      <vt:lpstr>Здоровьесберегающая инфраструктура</vt:lpstr>
      <vt:lpstr>Организация сопровождения</vt:lpstr>
      <vt:lpstr>Этапы сопровождения</vt:lpstr>
      <vt:lpstr>Учебно-методическое обеспечение учителя-логопеда, психолога</vt:lpstr>
      <vt:lpstr>Рациональная организация учебной деятельности и физкультурно-оздоровительной работы</vt:lpstr>
      <vt:lpstr>Индикаторы эффективности работы образовательной организации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Люсенька</dc:creator>
  <cp:lastModifiedBy>admin</cp:lastModifiedBy>
  <cp:revision>63</cp:revision>
  <dcterms:created xsi:type="dcterms:W3CDTF">2009-09-06T13:16:04Z</dcterms:created>
  <dcterms:modified xsi:type="dcterms:W3CDTF">2016-03-04T12:07:10Z</dcterms:modified>
</cp:coreProperties>
</file>