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312" r:id="rId3"/>
    <p:sldId id="314" r:id="rId4"/>
    <p:sldId id="299" r:id="rId5"/>
    <p:sldId id="288" r:id="rId6"/>
    <p:sldId id="302" r:id="rId7"/>
    <p:sldId id="303" r:id="rId8"/>
    <p:sldId id="304" r:id="rId9"/>
    <p:sldId id="305" r:id="rId10"/>
    <p:sldId id="306" r:id="rId11"/>
    <p:sldId id="313" r:id="rId12"/>
    <p:sldId id="317" r:id="rId13"/>
    <p:sldId id="318" r:id="rId14"/>
    <p:sldId id="319" r:id="rId15"/>
    <p:sldId id="320" r:id="rId16"/>
    <p:sldId id="321" r:id="rId17"/>
    <p:sldId id="322" r:id="rId18"/>
    <p:sldId id="324" r:id="rId19"/>
    <p:sldId id="31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D263-FF6F-4BF9-A2B3-3FEE6696CE52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69C-47C5-4AD8-A461-D8453E09D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D263-FF6F-4BF9-A2B3-3FEE6696CE52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69C-47C5-4AD8-A461-D8453E09D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D263-FF6F-4BF9-A2B3-3FEE6696CE52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69C-47C5-4AD8-A461-D8453E09D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D263-FF6F-4BF9-A2B3-3FEE6696CE52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69C-47C5-4AD8-A461-D8453E09D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D263-FF6F-4BF9-A2B3-3FEE6696CE52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69C-47C5-4AD8-A461-D8453E09D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D263-FF6F-4BF9-A2B3-3FEE6696CE52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69C-47C5-4AD8-A461-D8453E09D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D263-FF6F-4BF9-A2B3-3FEE6696CE52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69C-47C5-4AD8-A461-D8453E09D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D263-FF6F-4BF9-A2B3-3FEE6696CE52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69C-47C5-4AD8-A461-D8453E09D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D263-FF6F-4BF9-A2B3-3FEE6696CE52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69C-47C5-4AD8-A461-D8453E09D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D263-FF6F-4BF9-A2B3-3FEE6696CE52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69C-47C5-4AD8-A461-D8453E09D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D263-FF6F-4BF9-A2B3-3FEE6696CE52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69C-47C5-4AD8-A461-D8453E09D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8D263-FF6F-4BF9-A2B3-3FEE6696CE52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5E69C-47C5-4AD8-A461-D8453E09D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silk-fabric-texture-15-825x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987824" y="836712"/>
            <a:ext cx="416056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Городской конкурс  «Педагог года 2016»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2276872"/>
            <a:ext cx="4572000" cy="10341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 -  класс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«Путешествие по стране ОБЖ».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4221088"/>
            <a:ext cx="5184575" cy="114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Тулупова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Виктория  Викторовна,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 МБДОУ детский сад №16 "Ласточка" 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 Котовска Тамбовской области </a:t>
            </a:r>
            <a:endParaRPr lang="ru-RU" sz="1400" dirty="0" smtClean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silk-fabric-texture-15-825x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788024" y="1196752"/>
          <a:ext cx="3744419" cy="515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4917"/>
                <a:gridCol w="534917"/>
                <a:gridCol w="534917"/>
                <a:gridCol w="534917"/>
                <a:gridCol w="534917"/>
                <a:gridCol w="534917"/>
                <a:gridCol w="534917"/>
              </a:tblGrid>
              <a:tr h="3834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34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09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09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ru-RU" sz="4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4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34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548680"/>
          <a:ext cx="4320477" cy="50309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211"/>
                <a:gridCol w="617211"/>
                <a:gridCol w="617211"/>
                <a:gridCol w="617211"/>
                <a:gridCol w="617211"/>
                <a:gridCol w="617211"/>
                <a:gridCol w="617211"/>
              </a:tblGrid>
              <a:tr h="69808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808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1240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1240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808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silk-fabric-texture-15-825x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835696" y="1700808"/>
            <a:ext cx="5040560" cy="31700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Уважаемые коллеги! </a:t>
            </a:r>
          </a:p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Заключительный этап нашей работы – это   изготовление работ</a:t>
            </a:r>
          </a:p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путем одной из  вариации детского творчества «пластилиновая</a:t>
            </a:r>
          </a:p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живопись из шприца», которая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помогает формировать </a:t>
            </a:r>
          </a:p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фантазию, мелкую моторику рук, способствует усидчивости, </a:t>
            </a:r>
          </a:p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дают возможность ребенку по-другому узнать окружающий </a:t>
            </a:r>
          </a:p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мир.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32656"/>
            <a:ext cx="943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 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silk-fabric-texture-15-825x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692696"/>
            <a:ext cx="2880320" cy="5232202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данного вида работы нам потребуются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Пластилин застывающий "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Креатто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"Очень приятный на ощупь, мягкий, легко мнется. лепить можно все что угодно. Пластилин не пачкается и не липнет к рукам. Если пластилин застынет в него можно добавить капельку воды и он снова станет мягким.  (сделано в Китае, импортер «РОСМЭН-ПРЕСС», товар сертифицирован и соответствует требованиям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СанПина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ГОСТа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 Отлично развивает моторику детских пальчиков.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Шприц без иглы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Ножницы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Трафарет</a:t>
            </a:r>
          </a:p>
          <a:p>
            <a:pPr>
              <a:buFont typeface="Arial" pitchFamily="34" charset="0"/>
              <a:buChar char="•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detskiitov.ru/image/Small/multimedia/audio_cd_covers/1013686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8640"/>
            <a:ext cx="2808312" cy="3600400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" name="Picture 6" descr="http://akvarel-n.com.ua/upload/iblock/1b4/3ce2069150c5f8b62ba4ed9b1e4b23c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219310" y="1349642"/>
            <a:ext cx="2826060" cy="1368152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6" name="Picture 4" descr="C:\Users\user\Desktop\работы\140.jpg"/>
          <p:cNvPicPr>
            <a:picLocks noChangeAspect="1" noChangeArrowheads="1"/>
          </p:cNvPicPr>
          <p:nvPr/>
        </p:nvPicPr>
        <p:blipFill>
          <a:blip r:embed="rId5" cstate="print"/>
          <a:srcRect l="18501" t="25850" r="16750" b="15351"/>
          <a:stretch>
            <a:fillRect/>
          </a:stretch>
        </p:blipFill>
        <p:spPr bwMode="auto">
          <a:xfrm>
            <a:off x="4067944" y="3933056"/>
            <a:ext cx="2160240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7" name="Picture 8" descr="http://om-saratov.ru/files/pages/18106/1417768813general_pages_05_December_2014_i18106_v_shprice_deputata_krasil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6192181" y="4185083"/>
            <a:ext cx="2952326" cy="1872208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silk-fabric-texture-15-825x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C:\Users\user\Desktop\работы\140.jpg"/>
          <p:cNvPicPr>
            <a:picLocks noChangeAspect="1" noChangeArrowheads="1"/>
          </p:cNvPicPr>
          <p:nvPr/>
        </p:nvPicPr>
        <p:blipFill>
          <a:blip r:embed="rId3" cstate="print"/>
          <a:srcRect l="18501" t="25850" r="16750" b="15351"/>
          <a:stretch>
            <a:fillRect/>
          </a:stretch>
        </p:blipFill>
        <p:spPr bwMode="auto">
          <a:xfrm>
            <a:off x="323528" y="1484784"/>
            <a:ext cx="2304256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83568" y="764704"/>
            <a:ext cx="1392304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Шаг 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Берем трафарет</a:t>
            </a:r>
          </a:p>
        </p:txBody>
      </p:sp>
      <p:pic>
        <p:nvPicPr>
          <p:cNvPr id="5" name="Picture 2" descr="C:\Users\user\Desktop\работы\143.jpg"/>
          <p:cNvPicPr>
            <a:picLocks noChangeAspect="1" noChangeArrowheads="1"/>
          </p:cNvPicPr>
          <p:nvPr/>
        </p:nvPicPr>
        <p:blipFill>
          <a:blip r:embed="rId4" cstate="print"/>
          <a:srcRect r="19288"/>
          <a:stretch>
            <a:fillRect/>
          </a:stretch>
        </p:blipFill>
        <p:spPr bwMode="auto">
          <a:xfrm>
            <a:off x="2987824" y="3429000"/>
            <a:ext cx="316835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63888" y="1916832"/>
            <a:ext cx="1814151" cy="7386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Шаг  2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Накладываем стекло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трафарет</a:t>
            </a:r>
          </a:p>
        </p:txBody>
      </p:sp>
      <p:pic>
        <p:nvPicPr>
          <p:cNvPr id="7" name="Picture 2" descr="C:\Users\user\Desktop\работы\048.jpg"/>
          <p:cNvPicPr>
            <a:picLocks noChangeAspect="1" noChangeArrowheads="1"/>
          </p:cNvPicPr>
          <p:nvPr/>
        </p:nvPicPr>
        <p:blipFill>
          <a:blip r:embed="rId5" cstate="print"/>
          <a:srcRect t="17450"/>
          <a:stretch>
            <a:fillRect/>
          </a:stretch>
        </p:blipFill>
        <p:spPr bwMode="auto">
          <a:xfrm>
            <a:off x="6444208" y="2276872"/>
            <a:ext cx="252028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660232" y="1484784"/>
            <a:ext cx="219778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Шаг 3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Распаковываем пластилин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silk-fabric-texture-15-825x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C:\Users\user\Desktop\работы\050.jpg"/>
          <p:cNvPicPr>
            <a:picLocks noChangeAspect="1" noChangeArrowheads="1"/>
          </p:cNvPicPr>
          <p:nvPr/>
        </p:nvPicPr>
        <p:blipFill>
          <a:blip r:embed="rId3" cstate="print"/>
          <a:srcRect t="23750"/>
          <a:stretch>
            <a:fillRect/>
          </a:stretch>
        </p:blipFill>
        <p:spPr bwMode="auto">
          <a:xfrm>
            <a:off x="179512" y="1412776"/>
            <a:ext cx="2736304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620688"/>
            <a:ext cx="206819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Шаг  4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Раскатываем «колбаску»</a:t>
            </a:r>
          </a:p>
        </p:txBody>
      </p:sp>
      <p:pic>
        <p:nvPicPr>
          <p:cNvPr id="5" name="Picture 5" descr="C:\Users\user\Desktop\работы\149.jpg"/>
          <p:cNvPicPr>
            <a:picLocks noChangeAspect="1" noChangeArrowheads="1"/>
          </p:cNvPicPr>
          <p:nvPr/>
        </p:nvPicPr>
        <p:blipFill>
          <a:blip r:embed="rId4" cstate="print"/>
          <a:srcRect t="9313" r="30313"/>
          <a:stretch>
            <a:fillRect/>
          </a:stretch>
        </p:blipFill>
        <p:spPr bwMode="auto">
          <a:xfrm>
            <a:off x="3059832" y="3933056"/>
            <a:ext cx="313184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419872" y="2636912"/>
            <a:ext cx="1888466" cy="7386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Шаг  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Вставляем пластилин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тубу  шприца</a:t>
            </a:r>
          </a:p>
        </p:txBody>
      </p:sp>
      <p:pic>
        <p:nvPicPr>
          <p:cNvPr id="7" name="Picture 5" descr="C:\Users\user\Desktop\работы\151.jpg"/>
          <p:cNvPicPr>
            <a:picLocks noChangeAspect="1" noChangeArrowheads="1"/>
          </p:cNvPicPr>
          <p:nvPr/>
        </p:nvPicPr>
        <p:blipFill>
          <a:blip r:embed="rId5" cstate="print"/>
          <a:srcRect t="11938" r="54725" b="6688"/>
          <a:stretch>
            <a:fillRect/>
          </a:stretch>
        </p:blipFill>
        <p:spPr bwMode="auto">
          <a:xfrm>
            <a:off x="6588224" y="3789040"/>
            <a:ext cx="23397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660232" y="2924944"/>
            <a:ext cx="215963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Шаг  6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Выдавливаем  пластилин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silk-fabric-texture-15-825x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1520" y="116632"/>
            <a:ext cx="2254207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Шаг  7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Выкладываем полученным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жгутиком по контуру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трафарета</a:t>
            </a:r>
          </a:p>
        </p:txBody>
      </p:sp>
      <p:pic>
        <p:nvPicPr>
          <p:cNvPr id="11" name="Picture 6" descr="C:\Users\user\Desktop\работы\152.jpg"/>
          <p:cNvPicPr>
            <a:picLocks noChangeAspect="1" noChangeArrowheads="1"/>
          </p:cNvPicPr>
          <p:nvPr/>
        </p:nvPicPr>
        <p:blipFill>
          <a:blip r:embed="rId3" cstate="print"/>
          <a:srcRect r="64175"/>
          <a:stretch>
            <a:fillRect/>
          </a:stretch>
        </p:blipFill>
        <p:spPr bwMode="auto">
          <a:xfrm>
            <a:off x="179512" y="1124744"/>
            <a:ext cx="237626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user\Desktop\работы\155.jpg"/>
          <p:cNvPicPr>
            <a:picLocks noChangeAspect="1" noChangeArrowheads="1"/>
          </p:cNvPicPr>
          <p:nvPr/>
        </p:nvPicPr>
        <p:blipFill>
          <a:blip r:embed="rId4" cstate="print"/>
          <a:srcRect r="62600" b="22438"/>
          <a:stretch>
            <a:fillRect/>
          </a:stretch>
        </p:blipFill>
        <p:spPr bwMode="auto">
          <a:xfrm>
            <a:off x="251520" y="4005064"/>
            <a:ext cx="2304256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1" descr="http://s7.directupload.net/images/130120/tev4sm5x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93204" y="3343300"/>
            <a:ext cx="6741368" cy="28803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788024" y="260648"/>
            <a:ext cx="3991054" cy="116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Шаг  8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Снова закладываем пластилин в тубу и выкладываем полученным  жгутиком по контуру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трафарета близко к первому. И так до тех пор, пока не  покроем весь трафарет.</a:t>
            </a:r>
          </a:p>
        </p:txBody>
      </p:sp>
      <p:pic>
        <p:nvPicPr>
          <p:cNvPr id="15" name="Picture 3" descr="C:\Users\user\Desktop\работы\157.jpg"/>
          <p:cNvPicPr>
            <a:picLocks noChangeAspect="1" noChangeArrowheads="1"/>
          </p:cNvPicPr>
          <p:nvPr/>
        </p:nvPicPr>
        <p:blipFill>
          <a:blip r:embed="rId6" cstate="print"/>
          <a:srcRect t="4063" r="61025"/>
          <a:stretch>
            <a:fillRect/>
          </a:stretch>
        </p:blipFill>
        <p:spPr bwMode="auto">
          <a:xfrm>
            <a:off x="4788024" y="1628800"/>
            <a:ext cx="187220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5" descr="C:\Users\user\Desktop\работы\160.jpg"/>
          <p:cNvPicPr>
            <a:picLocks noChangeAspect="1" noChangeArrowheads="1"/>
          </p:cNvPicPr>
          <p:nvPr/>
        </p:nvPicPr>
        <p:blipFill>
          <a:blip r:embed="rId7" cstate="print"/>
          <a:srcRect r="50787" b="8001"/>
          <a:stretch>
            <a:fillRect/>
          </a:stretch>
        </p:blipFill>
        <p:spPr bwMode="auto">
          <a:xfrm>
            <a:off x="6948264" y="1700808"/>
            <a:ext cx="190770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7" descr="C:\Users\user\Desktop\работы\164.jpg"/>
          <p:cNvPicPr>
            <a:picLocks noChangeAspect="1" noChangeArrowheads="1"/>
          </p:cNvPicPr>
          <p:nvPr/>
        </p:nvPicPr>
        <p:blipFill>
          <a:blip r:embed="rId8" cstate="print"/>
          <a:srcRect r="57087" b="23750"/>
          <a:stretch>
            <a:fillRect/>
          </a:stretch>
        </p:blipFill>
        <p:spPr bwMode="auto">
          <a:xfrm>
            <a:off x="4644008" y="4293096"/>
            <a:ext cx="197971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6" descr="C:\Users\user\Desktop\работы\165.jpg"/>
          <p:cNvPicPr>
            <a:picLocks noChangeAspect="1" noChangeArrowheads="1"/>
          </p:cNvPicPr>
          <p:nvPr/>
        </p:nvPicPr>
        <p:blipFill>
          <a:blip r:embed="rId9" cstate="print"/>
          <a:srcRect l="25500" t="27950" r="16750" b="20600"/>
          <a:stretch>
            <a:fillRect/>
          </a:stretch>
        </p:blipFill>
        <p:spPr bwMode="auto">
          <a:xfrm>
            <a:off x="6876256" y="4293096"/>
            <a:ext cx="2016224" cy="2331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silk-fabric-texture-15-825x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C:\Users\user\Desktop\работы\178.jpg"/>
          <p:cNvPicPr>
            <a:picLocks noChangeAspect="1" noChangeArrowheads="1"/>
          </p:cNvPicPr>
          <p:nvPr/>
        </p:nvPicPr>
        <p:blipFill>
          <a:blip r:embed="rId3" cstate="print"/>
          <a:srcRect t="5901" b="17450"/>
          <a:stretch>
            <a:fillRect/>
          </a:stretch>
        </p:blipFill>
        <p:spPr bwMode="auto">
          <a:xfrm rot="10800000">
            <a:off x="323528" y="116632"/>
            <a:ext cx="237626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95536" y="3356992"/>
            <a:ext cx="1968744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Шаг  7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Теперь снимаем стекло</a:t>
            </a:r>
          </a:p>
        </p:txBody>
      </p:sp>
      <p:pic>
        <p:nvPicPr>
          <p:cNvPr id="12" name="Picture 6" descr="C:\Users\user\Desktop\работы\179.jpg"/>
          <p:cNvPicPr>
            <a:picLocks noChangeAspect="1" noChangeArrowheads="1"/>
          </p:cNvPicPr>
          <p:nvPr/>
        </p:nvPicPr>
        <p:blipFill>
          <a:blip r:embed="rId4" cstate="print"/>
          <a:srcRect t="6951" b="37400"/>
          <a:stretch>
            <a:fillRect/>
          </a:stretch>
        </p:blipFill>
        <p:spPr bwMode="auto">
          <a:xfrm>
            <a:off x="3275856" y="1628800"/>
            <a:ext cx="237626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491880" y="4797152"/>
            <a:ext cx="2092752" cy="7386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Шаг  8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Переворачиваем работу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 лицевую сторону</a:t>
            </a:r>
          </a:p>
        </p:txBody>
      </p:sp>
      <p:pic>
        <p:nvPicPr>
          <p:cNvPr id="14" name="Picture 4" descr="C:\Users\user\Desktop\работы\177.jpg"/>
          <p:cNvPicPr>
            <a:picLocks noChangeAspect="1" noChangeArrowheads="1"/>
          </p:cNvPicPr>
          <p:nvPr/>
        </p:nvPicPr>
        <p:blipFill>
          <a:blip r:embed="rId5" cstate="print"/>
          <a:srcRect t="20600" r="8001" b="8001"/>
          <a:stretch>
            <a:fillRect/>
          </a:stretch>
        </p:blipFill>
        <p:spPr bwMode="auto">
          <a:xfrm>
            <a:off x="6516216" y="188640"/>
            <a:ext cx="241744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6516216" y="3501008"/>
            <a:ext cx="2334935" cy="116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Шаг  9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Кладем  работу на цветную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или белую подложку,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накрываем  стеклом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вставляем в рамку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silk-fabric-texture-15-825x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115616" y="1916832"/>
            <a:ext cx="2330959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Вот такой лист получился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работы\182.jpg"/>
          <p:cNvPicPr>
            <a:picLocks noChangeAspect="1" noChangeArrowheads="1"/>
          </p:cNvPicPr>
          <p:nvPr/>
        </p:nvPicPr>
        <p:blipFill>
          <a:blip r:embed="rId3" cstate="print"/>
          <a:srcRect l="2751" t="18500"/>
          <a:stretch>
            <a:fillRect/>
          </a:stretch>
        </p:blipFill>
        <p:spPr bwMode="auto">
          <a:xfrm>
            <a:off x="3779912" y="476672"/>
            <a:ext cx="3816424" cy="602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silk-fabric-texture-15-825x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915816" y="116632"/>
            <a:ext cx="3366178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 вот такие работы можно делать всем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user\Desktop\работы\025.jpg"/>
          <p:cNvPicPr>
            <a:picLocks noChangeAspect="1" noChangeArrowheads="1"/>
          </p:cNvPicPr>
          <p:nvPr/>
        </p:nvPicPr>
        <p:blipFill>
          <a:blip r:embed="rId3" cstate="print"/>
          <a:srcRect t="5901" b="2751"/>
          <a:stretch>
            <a:fillRect/>
          </a:stretch>
        </p:blipFill>
        <p:spPr bwMode="auto">
          <a:xfrm>
            <a:off x="6588224" y="1988840"/>
            <a:ext cx="2448272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5" name="Picture 3" descr="C:\Users\user\Desktop\работы\027.jpg"/>
          <p:cNvPicPr>
            <a:picLocks noChangeAspect="1" noChangeArrowheads="1"/>
          </p:cNvPicPr>
          <p:nvPr/>
        </p:nvPicPr>
        <p:blipFill>
          <a:blip r:embed="rId4" cstate="print"/>
          <a:srcRect l="13251" t="19550" b="4851"/>
          <a:stretch>
            <a:fillRect/>
          </a:stretch>
        </p:blipFill>
        <p:spPr bwMode="auto">
          <a:xfrm>
            <a:off x="107504" y="1916832"/>
            <a:ext cx="2592288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C:\Users\user\Desktop\работы\034.jpg"/>
          <p:cNvPicPr>
            <a:picLocks noChangeAspect="1" noChangeArrowheads="1"/>
          </p:cNvPicPr>
          <p:nvPr/>
        </p:nvPicPr>
        <p:blipFill>
          <a:blip r:embed="rId5" cstate="print"/>
          <a:srcRect l="25588" b="15875"/>
          <a:stretch>
            <a:fillRect/>
          </a:stretch>
        </p:blipFill>
        <p:spPr bwMode="auto">
          <a:xfrm>
            <a:off x="2987824" y="692696"/>
            <a:ext cx="3384376" cy="23111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7" name="Picture 5" descr="C:\Users\user\Desktop\работы\130.jpg"/>
          <p:cNvPicPr>
            <a:picLocks noChangeAspect="1" noChangeArrowheads="1"/>
          </p:cNvPicPr>
          <p:nvPr/>
        </p:nvPicPr>
        <p:blipFill>
          <a:blip r:embed="rId6" cstate="print"/>
          <a:srcRect l="16750" t="24800" r="11501" b="11151"/>
          <a:stretch>
            <a:fillRect/>
          </a:stretch>
        </p:blipFill>
        <p:spPr bwMode="auto">
          <a:xfrm>
            <a:off x="3491880" y="3284984"/>
            <a:ext cx="2376264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4437112"/>
            <a:ext cx="288032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3" descr="silk-fabric-texture-15-825x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6" descr="23677466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429000"/>
            <a:ext cx="2809875" cy="161925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2276872"/>
            <a:ext cx="3491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" name="Picture 9" descr="C:\Users\Максим\Desktop\0_103b79_8f6e8e1a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2396" y="-2182924"/>
            <a:ext cx="2376264" cy="6742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79512" y="2276872"/>
            <a:ext cx="3600400" cy="2007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484784"/>
            <a:ext cx="3240360" cy="45243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Закончился наш мастер-класс.</a:t>
            </a:r>
          </a:p>
          <a:p>
            <a:pPr lvl="0">
              <a:spcBef>
                <a:spcPct val="0"/>
              </a:spcBef>
              <a:defRPr/>
            </a:pP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вам, коллеги,</a:t>
            </a:r>
          </a:p>
          <a:p>
            <a:pPr lvl="0">
              <a:spcBef>
                <a:spcPct val="0"/>
              </a:spcBef>
              <a:defRPr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слушали меня, заданья выполняли.</a:t>
            </a:r>
          </a:p>
          <a:p>
            <a:pPr lvl="0">
              <a:spcBef>
                <a:spcPct val="0"/>
              </a:spcBef>
              <a:defRPr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главное, наверное, друзья,</a:t>
            </a:r>
          </a:p>
          <a:p>
            <a:pPr lvl="0">
              <a:spcBef>
                <a:spcPct val="0"/>
              </a:spcBef>
              <a:defRPr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волнением справляться помогали!</a:t>
            </a:r>
          </a:p>
          <a:p>
            <a:pPr lvl="0">
              <a:spcBef>
                <a:spcPct val="0"/>
              </a:spcBef>
              <a:defRPr/>
            </a:pP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Желаю вам безопасных дорог,</a:t>
            </a:r>
          </a:p>
          <a:p>
            <a:pPr>
              <a:spcBef>
                <a:spcPct val="0"/>
              </a:spcBef>
              <a:defRPr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Мирного, безоблачного неба,</a:t>
            </a:r>
          </a:p>
          <a:p>
            <a:pPr>
              <a:spcBef>
                <a:spcPct val="0"/>
              </a:spcBef>
              <a:defRPr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 в доме не было тревог</a:t>
            </a:r>
          </a:p>
          <a:p>
            <a:pPr>
              <a:spcBef>
                <a:spcPct val="0"/>
              </a:spcBef>
              <a:defRPr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 педагогическим  делам</a:t>
            </a:r>
          </a:p>
          <a:p>
            <a:pPr lvl="0">
              <a:spcBef>
                <a:spcPct val="0"/>
              </a:spcBef>
              <a:defRPr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Всегда б сопутствовала победа!</a:t>
            </a:r>
          </a:p>
          <a:p>
            <a:pPr lvl="0">
              <a:spcBef>
                <a:spcPct val="0"/>
              </a:spcBef>
              <a:defRPr/>
            </a:pP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Незатейливые четверостишия собственного сочинения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silk-fabric-texture-15-825x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23728" y="260648"/>
            <a:ext cx="6624736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способствовать расширению общекультурного кругозора педагогов по формированию профессиональной культуры  безопасности.</a:t>
            </a:r>
            <a:r>
              <a:rPr lang="ru-RU" sz="1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Поддерживать интерес к изучению правил дорожного движения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6" descr="362972-ef17f8416de86fd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60648"/>
            <a:ext cx="561975" cy="576065"/>
          </a:xfrm>
          <a:prstGeom prst="rect">
            <a:avLst/>
          </a:prstGeom>
        </p:spPr>
      </p:pic>
      <p:pic>
        <p:nvPicPr>
          <p:cNvPr id="7" name="Содержимое 6" descr="362972-ef17f8416de86fd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700808"/>
            <a:ext cx="561975" cy="5760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43808" y="1916832"/>
            <a:ext cx="5544000" cy="46166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Практический раздаточный материал: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Кроссворды – змейки по количеству участников</a:t>
            </a:r>
          </a:p>
          <a:p>
            <a:pPr>
              <a:buFont typeface="Wingdings" pitchFamily="2" charset="2"/>
              <a:buChar char="Ø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Пластилин застывающий "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Креатто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"Очень приятный на ощупь, мягкий, легко мнется. лепить можно все что угодно. Пластилин не пачкается и не липнет к рукам. Если пластилин застынет в него можно добавить капельку воды и он снова станет мягким.  (сделано в Китае, импортер «РОСМЭН-ПРЕСС», товар сертифицирован и соответствует требованиям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СанПина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ГОСТа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 Отлично развивает моторику детских пальчиков.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Шприц без иглы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Ножницы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Трафарет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silk-fabric-texture-15-825x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07504" y="116632"/>
            <a:ext cx="9036496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627784" y="1340768"/>
            <a:ext cx="3443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проведения мастер - класса</a:t>
            </a:r>
            <a:endParaRPr lang="ru-RU" dirty="0"/>
          </a:p>
        </p:txBody>
      </p:sp>
      <p:pic>
        <p:nvPicPr>
          <p:cNvPr id="4" name="Содержимое 6" descr="362972-ef17f8416de86fd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268760"/>
            <a:ext cx="561975" cy="5760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43809" y="2060848"/>
            <a:ext cx="4464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Вступление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Немного истории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Отгадывание  кроссворда – змейки  по ПДД</a:t>
            </a:r>
          </a:p>
          <a:p>
            <a:pPr>
              <a:buFont typeface="Wingdings" pitchFamily="2" charset="2"/>
              <a:buChar char="§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Практическое задание</a:t>
            </a:r>
          </a:p>
          <a:p>
            <a:pPr>
              <a:buFont typeface="Wingdings" pitchFamily="2" charset="2"/>
              <a:buChar char="§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Заключение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Picture 6" descr="C:\Users\user\Desktop\113053261_5646798_0_774cc_b50ee359_L_12_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256"/>
            <a:ext cx="8964488" cy="136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silk-fabric-texture-15-825x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1080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 1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47664" y="908720"/>
            <a:ext cx="6048672" cy="32403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Уважаемые коллеги !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Здравствуйте!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 положении о конкурсе «Учитель года-2016» одним из конкурсных заданий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является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«мастер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класс».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 рада приветствовать вас на нашем мастер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классе.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Мой «мастер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-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класс» посвящен одному из приоритетных направлений в работе – безопасности детей на дорогах, изучению правил дорожного движения.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прежде, чем начать основную часть, немного истории. 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404664"/>
            <a:ext cx="1536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Вступление 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4797152"/>
            <a:ext cx="6912768" cy="738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 рождения мы учим ребёнка избегать опасных объектов и ситуаций, а к моменту поступления в дошкольное учреждение эти правила формируются в отдельную дисциплину.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silk-fabric-texture-15-825x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1080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  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260648"/>
            <a:ext cx="2077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Немного истории: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700808"/>
            <a:ext cx="6318448" cy="418576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протяжении  многих веков нашу землю сотрясают  различные ураганы, тайфуны, землетрясения. Оползни, пожары, наводнения уносят целые поселки и, что самое страшное – человеческие жизни. Все это природные явления. И только после Чернобыльской аварии 1986 года  появился и другой виновник  - человеческий фактор. Пришло понимание кардинального  изменения  структуры и содержания образования в области безопасности. До  этого времени сведения по отдельным аспектам  безопасности были озвучены в дисциплинах «Охрана труда» и «Гражданская оборона». Эти дисциплины были направлены на приобретение профессиональных знаний.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Необходимо было  формирование  профессиональной культуры  безопасности.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Начало формирования  системы образования в области безопасности было положено в конце 80 годов.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 появилась программа по дисциплине «Безопасность жизнедеятельности», разработанная  в МГТУ им. Н.Э. Баумана в 1989 году.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772816"/>
            <a:ext cx="792088" cy="7920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silk-fabric-texture-15-825x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Максим\Desktop\685641-e50c821d6eb098ba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936104" cy="864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260648"/>
            <a:ext cx="4572000" cy="24622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начале 90 годов началось обучение предмету «Основы безопасности жизнедеятельности» в школе. </a:t>
            </a:r>
          </a:p>
          <a:p>
            <a:pPr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 предмету «Основы безопасности жизнедеятельности»  в педагогических вузах началась подготовка учителей. Были подготовлены  базовые учебники, методические рекомендации.</a:t>
            </a:r>
          </a:p>
          <a:p>
            <a:pPr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Таким образом, в последнее десятилетие прошлого века  была в основном построена система непрерывного  образования в области безопасности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103126"/>
            <a:ext cx="7488832" cy="28931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Были  определены шесть образовательных ступеней непрерывной системы образования: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 ступень - дошкольное воспитание;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II ступень - среднее общее (школьное) воспитание и образование;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III ступень - профессиональное образование (начальное, среднее и высшее);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IV ступень - специальное профессиональное образование (среднее и высшее);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V ступень - послевузовское образование и обучение (повышение квалификации);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VI ступень - подготовка научных кадров. 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Раньше безопасность жизнедеятельности в ДОУ включала в себя такие аспекты как: охрана жизни и здоровья детей, обеспечение безопасных условий труда сотрудников ДОУ. Но современная жизнь показала необходимость внесения изменений в подходе к этой проблеме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silk-fabric-texture-15-825x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403648" y="548680"/>
            <a:ext cx="7560840" cy="4356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серьезным шагом в этом направлении в ДОУ стало появление в 1997 году программы и учебно-методического пособия «Основы безопасности детей дошкольного возраста» Н.Н. Авдеевой, О.Л. Князевой, Л.Б.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Стеркиной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Она разработана на основе проекта Государственного стандарта дошкольного образования.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 первая программа, нацеливающая педагогов на решение важнейшей социально-педагогической задачи – воспитание у ребенка навыков адекватного поведения в различных неожиданных ситуациях, формирование основ безопасности собственной жизнедеятельности.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Состоит из шести разделов: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«Ребенок и другие люди», «Ребенок и природа», «Ребенок дома», «Здоровье ребенка», «Эмоциональное благополучие ребенка»,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одним из приоритетных в моей работе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«Ребенок на улице города».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Раздел «Ребенок на улицах города» подробно раскрывает знания и умения безопасного поведения детей на проезжей части и в транспорте, а также что делать ребенку, если он потерялся.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Человеческий фактор на дороге  -  это не только водитель, а это зачастую сами пешеходы. А грамотного пешехода необходимо воспитывать с детства!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Максим\Desktop\682616-9cdaba3b8312a429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08112" cy="864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5301208"/>
            <a:ext cx="7488832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Вот этот  экскурс в историю вопроса о появлении  дисциплины  безопасность собственной жизнедеятельности я думаю будет нам полезен всем.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мы переходим к 3 блоку моего мастер - класса. Необходимо разгадать кроссворд – змейку со словами, которые имеют непосредственное отношение к ОБЖ.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silk-fabric-texture-15-825x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260648"/>
            <a:ext cx="943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  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188640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Отгадывание  кроссворда – змейки  по ПДД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71600" y="764704"/>
          <a:ext cx="7704858" cy="50309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0694"/>
                <a:gridCol w="1100694"/>
                <a:gridCol w="1100694"/>
                <a:gridCol w="1100694"/>
                <a:gridCol w="1100694"/>
                <a:gridCol w="1100694"/>
                <a:gridCol w="1100694"/>
              </a:tblGrid>
              <a:tr h="69808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808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1240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1240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808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silk-fabric-texture-15-825x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9" y="188640"/>
          <a:ext cx="3744419" cy="515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4917"/>
                <a:gridCol w="534917"/>
                <a:gridCol w="534917"/>
                <a:gridCol w="534917"/>
                <a:gridCol w="534917"/>
                <a:gridCol w="534917"/>
                <a:gridCol w="534917"/>
              </a:tblGrid>
              <a:tr h="3834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34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09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09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4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4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34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499992" y="2204864"/>
          <a:ext cx="4464495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85"/>
                <a:gridCol w="637785"/>
                <a:gridCol w="637785"/>
                <a:gridCol w="637785"/>
                <a:gridCol w="637785"/>
                <a:gridCol w="637785"/>
                <a:gridCol w="637785"/>
              </a:tblGrid>
              <a:tr h="3834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4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ru-RU" sz="4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4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34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4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4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09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09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4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34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976</Words>
  <Application>Microsoft Office PowerPoint</Application>
  <PresentationFormat>Экран (4:3)</PresentationFormat>
  <Paragraphs>337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142</cp:revision>
  <dcterms:created xsi:type="dcterms:W3CDTF">2015-12-13T11:54:40Z</dcterms:created>
  <dcterms:modified xsi:type="dcterms:W3CDTF">2016-03-02T12:18:39Z</dcterms:modified>
</cp:coreProperties>
</file>