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49"/>
  </p:handoutMasterIdLst>
  <p:sldIdLst>
    <p:sldId id="322" r:id="rId2"/>
    <p:sldId id="371" r:id="rId3"/>
    <p:sldId id="370" r:id="rId4"/>
    <p:sldId id="369" r:id="rId5"/>
    <p:sldId id="316" r:id="rId6"/>
    <p:sldId id="319" r:id="rId7"/>
    <p:sldId id="320" r:id="rId8"/>
    <p:sldId id="354" r:id="rId9"/>
    <p:sldId id="299" r:id="rId10"/>
    <p:sldId id="300" r:id="rId11"/>
    <p:sldId id="337" r:id="rId12"/>
    <p:sldId id="338" r:id="rId13"/>
    <p:sldId id="340" r:id="rId14"/>
    <p:sldId id="298" r:id="rId15"/>
    <p:sldId id="346" r:id="rId16"/>
    <p:sldId id="317" r:id="rId17"/>
    <p:sldId id="324" r:id="rId18"/>
    <p:sldId id="302" r:id="rId19"/>
    <p:sldId id="347" r:id="rId20"/>
    <p:sldId id="303" r:id="rId21"/>
    <p:sldId id="297" r:id="rId22"/>
    <p:sldId id="278" r:id="rId23"/>
    <p:sldId id="349" r:id="rId24"/>
    <p:sldId id="304" r:id="rId25"/>
    <p:sldId id="360" r:id="rId26"/>
    <p:sldId id="305" r:id="rId27"/>
    <p:sldId id="307" r:id="rId28"/>
    <p:sldId id="353" r:id="rId29"/>
    <p:sldId id="286" r:id="rId30"/>
    <p:sldId id="341" r:id="rId31"/>
    <p:sldId id="312" r:id="rId32"/>
    <p:sldId id="315" r:id="rId33"/>
    <p:sldId id="368" r:id="rId34"/>
    <p:sldId id="355" r:id="rId35"/>
    <p:sldId id="321" r:id="rId36"/>
    <p:sldId id="358" r:id="rId37"/>
    <p:sldId id="356" r:id="rId38"/>
    <p:sldId id="327" r:id="rId39"/>
    <p:sldId id="328" r:id="rId40"/>
    <p:sldId id="329" r:id="rId41"/>
    <p:sldId id="351" r:id="rId42"/>
    <p:sldId id="357" r:id="rId43"/>
    <p:sldId id="352" r:id="rId44"/>
    <p:sldId id="361" r:id="rId45"/>
    <p:sldId id="362" r:id="rId46"/>
    <p:sldId id="364" r:id="rId47"/>
    <p:sldId id="365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99FF99"/>
    <a:srgbClr val="6666FF"/>
    <a:srgbClr val="66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267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4F66FFED-3737-47F9-B06D-2DA895F3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9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135CE9-26F6-4ABE-A397-5D58C3266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3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579A-DA01-4079-8607-1A0F5406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7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28D3-1FE8-43F4-8365-9F8CB1EC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2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791F-3FF7-411E-9D0B-91C8E5658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7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02C42-47CD-456A-810E-346EB4A90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0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4E2F-8038-4022-8ABC-1973BCA28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9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C09CB-2B6C-47C5-9285-EBF4205F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6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D8B2-C6CA-4AC9-94C8-E45F91D0D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2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D1CD-9A8E-48B4-819A-A2AD3EAF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3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4E50-7A45-4F66-891D-4ED1730EC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7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D8E8-C06E-4A9C-8A81-CB2B30B2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49A3BE-65E8-4276-B336-43C7C561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  <a:effectLst>
            <a:outerShdw dist="64758" dir="4721404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>
                <a:solidFill>
                  <a:schemeClr val="folHlink"/>
                </a:solidFill>
              </a:rPr>
              <a:t>ОБЗОР СОВРЕМЕННЫХ ОБРАЗОВАТЕЛЬНЫХ ПРОГРАММ  </a:t>
            </a:r>
            <a:endParaRPr lang="ru-RU" sz="24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folHlink"/>
                </a:solidFill>
              </a:rPr>
              <a:t>ДОШКОЛЬНОГО ВОСПИТАНИЯ</a:t>
            </a:r>
            <a:endParaRPr lang="ru-RU" sz="2400" dirty="0">
              <a:solidFill>
                <a:srgbClr val="CC3300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endParaRPr lang="ru-RU" dirty="0">
              <a:solidFill>
                <a:srgbClr val="CC3300"/>
              </a:solidFill>
            </a:endParaRPr>
          </a:p>
          <a:p>
            <a:pPr eaLnBrk="1" hangingPunct="1">
              <a:defRPr/>
            </a:pPr>
            <a:endParaRPr lang="ru-RU" dirty="0">
              <a:solidFill>
                <a:srgbClr val="CC3300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endParaRPr lang="ru-RU" sz="20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905000" y="457200"/>
            <a:ext cx="5705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folHlink"/>
                </a:solidFill>
              </a:rPr>
              <a:t>УЧЕБНО-МЕТОДИЧЕСКОЕ </a:t>
            </a:r>
          </a:p>
          <a:p>
            <a:pPr algn="ctr">
              <a:defRPr/>
            </a:pPr>
            <a:r>
              <a:rPr lang="ru-RU" sz="3600" dirty="0">
                <a:solidFill>
                  <a:schemeClr val="folHlink"/>
                </a:solidFill>
              </a:rPr>
              <a:t>ОБЕСПЕЧЕНИЕ</a:t>
            </a:r>
          </a:p>
          <a:p>
            <a:pPr algn="ctr">
              <a:defRPr/>
            </a:pPr>
            <a:r>
              <a:rPr lang="ru-RU" sz="3600" dirty="0">
                <a:solidFill>
                  <a:schemeClr val="folHlink"/>
                </a:solidFill>
              </a:rPr>
              <a:t> </a:t>
            </a:r>
            <a:r>
              <a:rPr lang="ru-RU" sz="3600" dirty="0">
                <a:solidFill>
                  <a:schemeClr val="folHlink"/>
                </a:solidFill>
              </a:rPr>
              <a:t>ОБРАЗОВАТЕЛЬНОГО </a:t>
            </a:r>
            <a:endParaRPr lang="ru-RU" sz="3600" dirty="0">
              <a:solidFill>
                <a:schemeClr val="folHlin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folHlink"/>
                </a:solidFill>
              </a:rPr>
              <a:t>ПРОЦЕССА В ДОУ</a:t>
            </a:r>
          </a:p>
          <a:p>
            <a:pPr algn="ctr">
              <a:defRPr/>
            </a:pPr>
            <a:endParaRPr lang="ru-RU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асильл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19431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васильл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46482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васильл1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886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95400" y="533400"/>
            <a:ext cx="636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УМК к программе воспитания и обучения </a:t>
            </a:r>
          </a:p>
          <a:p>
            <a:r>
              <a:rPr lang="ru-RU">
                <a:solidFill>
                  <a:srgbClr val="CC3300"/>
                </a:solidFill>
              </a:rPr>
              <a:t>в детском саду ( Под ред. М.А. Васильевой)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latin typeface="Century Gothic" pitchFamily="34" charset="0"/>
              </a:rPr>
              <a:t>Программа «Радуга»</a:t>
            </a:r>
          </a:p>
        </p:txBody>
      </p:sp>
      <p:pic>
        <p:nvPicPr>
          <p:cNvPr id="13315" name="Picture 3" descr="радуг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19653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86200" y="2514600"/>
            <a:ext cx="4343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Century Gothic" pitchFamily="34" charset="0"/>
              </a:rPr>
              <a:t>Цель программы – сформировать такие качества личности, как воспитанность, самостоятельность, целеустремленность, умение поставить перед собой задачу и добиться ее решения.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609600"/>
            <a:ext cx="7554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 b="1">
                <a:solidFill>
                  <a:schemeClr val="folHlink"/>
                </a:solidFill>
              </a:rPr>
              <a:t>Программа « Радуга» под ред. Т.Н.Дороновой</a:t>
            </a:r>
          </a:p>
          <a:p>
            <a:pPr eaLnBrk="1" hangingPunct="1"/>
            <a:r>
              <a:rPr kumimoji="1" lang="ru-RU" b="1">
                <a:solidFill>
                  <a:schemeClr val="folHlink"/>
                </a:solidFill>
              </a:rPr>
              <a:t> издательство «Просвешение»</a:t>
            </a:r>
          </a:p>
          <a:p>
            <a:pPr eaLnBrk="1" hangingPunct="1"/>
            <a:endParaRPr kumimoji="1" lang="ru-RU" b="1">
              <a:solidFill>
                <a:schemeClr val="folHlink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838200" y="2057400"/>
            <a:ext cx="7848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800">
                <a:solidFill>
                  <a:schemeClr val="folHlink"/>
                </a:solidFill>
              </a:rPr>
              <a:t>Программа включает 7 важнейших видов деятельности детей и занятий, в процессе которых происходит воспитание и развитие ребенка: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физическая культура (самый важный предмет - красный цвет)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игра (положенная в основу программы – оранжевый цвет)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изобразительная деятельность, ручной труд ( на основе знакомства с народным декоративным искусством – желтый цвет)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конструирование ( развитие воображения) – зеленый цвет)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занятия музыкальным и пластическим искусством (формирование эстетических переживаний  – голубой цвет 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занятия по развитию речи и ознакомлению с окружающим миром  ( синий цвет)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1800">
                <a:solidFill>
                  <a:srgbClr val="000033"/>
                </a:solidFill>
              </a:rPr>
              <a:t> математика ( фиолетовый цвет)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дуг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03517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радуг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2136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радуг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21034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радуга5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21367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371600" y="601663"/>
            <a:ext cx="645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ru-RU" b="1">
                <a:solidFill>
                  <a:srgbClr val="6666FF"/>
                </a:solidFill>
              </a:rPr>
              <a:t>УМК « Радуга» под ред. Т.Н.Дороновой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oronov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714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124200" y="2590800"/>
            <a:ext cx="5257800" cy="3006725"/>
            <a:chOff x="0" y="101"/>
            <a:chExt cx="5760" cy="1894"/>
          </a:xfrm>
        </p:grpSpPr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0" y="101"/>
              <a:ext cx="5760" cy="10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16394" name="Group 5"/>
            <p:cNvGrpSpPr>
              <a:grpSpLocks/>
            </p:cNvGrpSpPr>
            <p:nvPr/>
          </p:nvGrpSpPr>
          <p:grpSpPr bwMode="auto">
            <a:xfrm>
              <a:off x="0" y="101"/>
              <a:ext cx="5760" cy="1894"/>
              <a:chOff x="0" y="101"/>
              <a:chExt cx="5760" cy="1894"/>
            </a:xfrm>
          </p:grpSpPr>
          <p:sp>
            <p:nvSpPr>
              <p:cNvPr id="16395" name="Rectangle 6"/>
              <p:cNvSpPr>
                <a:spLocks noChangeArrowheads="1"/>
              </p:cNvSpPr>
              <p:nvPr/>
            </p:nvSpPr>
            <p:spPr bwMode="auto">
              <a:xfrm>
                <a:off x="0" y="101"/>
                <a:ext cx="5760" cy="8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6396" name="Group 7"/>
              <p:cNvGrpSpPr>
                <a:grpSpLocks/>
              </p:cNvGrpSpPr>
              <p:nvPr/>
            </p:nvGrpSpPr>
            <p:grpSpPr bwMode="auto">
              <a:xfrm>
                <a:off x="0" y="101"/>
                <a:ext cx="5760" cy="1894"/>
                <a:chOff x="0" y="101"/>
                <a:chExt cx="5760" cy="1894"/>
              </a:xfrm>
            </p:grpSpPr>
            <p:sp>
              <p:nvSpPr>
                <p:cNvPr id="1639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01"/>
                  <a:ext cx="0" cy="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39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101"/>
                  <a:ext cx="5760" cy="189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ru-RU" sz="1800">
                      <a:solidFill>
                        <a:srgbClr val="333333"/>
                      </a:solidFill>
                      <a:cs typeface="Tahoma" pitchFamily="34" charset="0"/>
                    </a:rPr>
                    <a:t>Программа для родителей и воспитателей направлена на укрепление здоровья и развитие детей 4-7 лет, большое внимание уделено преемственности детского сада и школы. Имеет гриф </a:t>
                  </a:r>
                  <a:r>
                    <a:rPr lang="ru-RU" sz="1800" b="1">
                      <a:solidFill>
                        <a:srgbClr val="333333"/>
                      </a:solidFill>
                      <a:cs typeface="Tahoma" pitchFamily="34" charset="0"/>
                    </a:rPr>
                    <a:t>Министерства образования РФ</a:t>
                  </a:r>
                  <a:r>
                    <a:rPr lang="ru-RU" sz="1800">
                      <a:solidFill>
                        <a:srgbClr val="333333"/>
                      </a:solidFill>
                      <a:cs typeface="Tahoma" pitchFamily="34" charset="0"/>
                    </a:rPr>
                    <a:t> и рекомендована к использованию в дошкольных образовательных учреждениях.</a:t>
                  </a:r>
                  <a:br>
                    <a:rPr lang="ru-RU" sz="1800">
                      <a:solidFill>
                        <a:srgbClr val="333333"/>
                      </a:solidFill>
                      <a:cs typeface="Tahoma" pitchFamily="34" charset="0"/>
                    </a:rPr>
                  </a:br>
                  <a:r>
                    <a:rPr lang="ru-RU" sz="1800">
                      <a:solidFill>
                        <a:srgbClr val="333333"/>
                      </a:solidFill>
                      <a:cs typeface="Tahoma" pitchFamily="34" charset="0"/>
                    </a:rPr>
                    <a:t/>
                  </a:r>
                  <a:br>
                    <a:rPr lang="ru-RU" sz="1800">
                      <a:solidFill>
                        <a:srgbClr val="333333"/>
                      </a:solidFill>
                      <a:cs typeface="Tahoma" pitchFamily="34" charset="0"/>
                    </a:rPr>
                  </a:br>
                  <a:endParaRPr lang="ru-RU" sz="1800">
                    <a:latin typeface="Times New Roman" pitchFamily="18" charset="0"/>
                  </a:endParaRPr>
                </a:p>
                <a:p>
                  <a:endParaRPr lang="ru-RU" sz="1100">
                    <a:solidFill>
                      <a:srgbClr val="000000"/>
                    </a:solidFill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1600200" y="457200"/>
            <a:ext cx="6858000" cy="669925"/>
            <a:chOff x="0" y="101"/>
            <a:chExt cx="5760" cy="422"/>
          </a:xfrm>
        </p:grpSpPr>
        <p:sp>
          <p:nvSpPr>
            <p:cNvPr id="16389" name="Rectangle 11"/>
            <p:cNvSpPr>
              <a:spLocks noChangeArrowheads="1"/>
            </p:cNvSpPr>
            <p:nvPr/>
          </p:nvSpPr>
          <p:spPr bwMode="auto">
            <a:xfrm>
              <a:off x="0" y="101"/>
              <a:ext cx="5760" cy="10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16390" name="Group 12"/>
            <p:cNvGrpSpPr>
              <a:grpSpLocks/>
            </p:cNvGrpSpPr>
            <p:nvPr/>
          </p:nvGrpSpPr>
          <p:grpSpPr bwMode="auto">
            <a:xfrm>
              <a:off x="0" y="101"/>
              <a:ext cx="5760" cy="422"/>
              <a:chOff x="0" y="101"/>
              <a:chExt cx="5760" cy="422"/>
            </a:xfrm>
          </p:grpSpPr>
          <p:sp>
            <p:nvSpPr>
              <p:cNvPr id="16391" name="Rectangle 13"/>
              <p:cNvSpPr>
                <a:spLocks noChangeArrowheads="1"/>
              </p:cNvSpPr>
              <p:nvPr/>
            </p:nvSpPr>
            <p:spPr bwMode="auto">
              <a:xfrm>
                <a:off x="0" y="101"/>
                <a:ext cx="5760" cy="42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6392" name="Rectangle 14"/>
              <p:cNvSpPr>
                <a:spLocks noChangeArrowheads="1"/>
              </p:cNvSpPr>
              <p:nvPr/>
            </p:nvSpPr>
            <p:spPr bwMode="auto">
              <a:xfrm>
                <a:off x="0" y="101"/>
                <a:ext cx="5760" cy="42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solidFill>
                      <a:srgbClr val="3366CC"/>
                    </a:solidFill>
                  </a:rPr>
                  <a:t>Программа </a:t>
                </a:r>
                <a:r>
                  <a:rPr lang="ru-RU" sz="2800">
                    <a:solidFill>
                      <a:srgbClr val="3366CC"/>
                    </a:solidFill>
                  </a:rPr>
                  <a:t>«Из детства - в отрочество» </a:t>
                </a:r>
              </a:p>
              <a:p>
                <a:r>
                  <a:rPr lang="ru-RU">
                    <a:solidFill>
                      <a:srgbClr val="3366CC"/>
                    </a:solidFill>
                  </a:rPr>
                  <a:t>издательства «Просвещение», «РОСМЭН»</a:t>
                </a:r>
                <a:r>
                  <a:rPr lang="ru-RU" sz="1400">
                    <a:solidFill>
                      <a:srgbClr val="3366CC"/>
                    </a:solidFill>
                  </a:rPr>
                  <a:t> </a:t>
                </a:r>
              </a:p>
              <a:p>
                <a:pPr eaLnBrk="0" hangingPunct="0"/>
                <a:endParaRPr lang="ru-RU" sz="180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71600" y="2057400"/>
            <a:ext cx="7239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разработана авторским коллективом под руководством Т.Н. Дороновой. В основе  лежит важнейший стратегический принцип современной системы образования- его непрерывность, которая на этапах дошкольного и школьного детства обеспечивается тесной координацией трех социальных институтов образования-семьи, детского сада и школы. Программа  помогает решать задачи в условиях семьи и детского сада по двум направлениям:</a:t>
            </a:r>
            <a:r>
              <a:rPr lang="en-US"/>
              <a:t> </a:t>
            </a:r>
            <a:r>
              <a:rPr lang="ru-RU"/>
              <a:t>«Здоровье» и «Развитие»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0" y="381000"/>
            <a:ext cx="7315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66CC"/>
                </a:solidFill>
              </a:rPr>
              <a:t>Программа </a:t>
            </a:r>
            <a:r>
              <a:rPr lang="ru-RU" sz="2800">
                <a:solidFill>
                  <a:srgbClr val="3366CC"/>
                </a:solidFill>
              </a:rPr>
              <a:t>«Из детства - в отрочество»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3366CC"/>
                </a:solidFill>
              </a:rPr>
              <a:t>издательства «Просвещение», «РОСМЭН»</a:t>
            </a:r>
            <a:r>
              <a:rPr lang="ru-RU" sz="1400">
                <a:solidFill>
                  <a:srgbClr val="3366CC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етс--от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216058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детс--от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022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детс--отр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198913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95400" y="213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Издательства «Просвещение», «Росмэн»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52600" y="304800"/>
            <a:ext cx="6629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66CC"/>
                </a:solidFill>
              </a:rPr>
              <a:t>УМК </a:t>
            </a:r>
            <a:r>
              <a:rPr lang="ru-RU" sz="2800" b="1">
                <a:solidFill>
                  <a:srgbClr val="3366CC"/>
                </a:solidFill>
              </a:rPr>
              <a:t>«Из детства - в отрочество» </a:t>
            </a:r>
          </a:p>
          <a:p>
            <a:pPr>
              <a:spcBef>
                <a:spcPct val="50000"/>
              </a:spcBef>
            </a:pPr>
            <a:endParaRPr lang="ru-RU" sz="1400" b="1">
              <a:solidFill>
                <a:srgbClr val="3366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1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детс--отр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057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детс--отр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057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детс--отр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0923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детс--отр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7781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детс--отр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2057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детс--отр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9431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981200" y="381000"/>
            <a:ext cx="6858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66CC"/>
                </a:solidFill>
              </a:rPr>
              <a:t>УМК  </a:t>
            </a:r>
            <a:r>
              <a:rPr lang="ru-RU" sz="2800" b="1">
                <a:solidFill>
                  <a:srgbClr val="3366CC"/>
                </a:solidFill>
              </a:rPr>
              <a:t>«Из детства - в отрочество» </a:t>
            </a:r>
          </a:p>
          <a:p>
            <a:pPr>
              <a:spcBef>
                <a:spcPct val="50000"/>
              </a:spcBef>
            </a:pPr>
            <a:endParaRPr lang="ru-RU" sz="1400" b="1">
              <a:solidFill>
                <a:srgbClr val="3366CC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0" y="990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entury Gothic" pitchFamily="34" charset="0"/>
              </a:rPr>
              <a:t>Программа «Детство»</a:t>
            </a:r>
          </a:p>
        </p:txBody>
      </p:sp>
      <p:pic>
        <p:nvPicPr>
          <p:cNvPr id="20483" name="Picture 7" descr="детсво-5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8862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600200" y="2133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entury Gothic" pitchFamily="34" charset="0"/>
              </a:rPr>
              <a:t>Издательство «Детство- Пресс»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755650" y="3068638"/>
            <a:ext cx="2667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entury Gothic" pitchFamily="34" charset="0"/>
              </a:rPr>
              <a:t>Программа «Детство» разработана в 1995 г.коллективом преподавателей кафедры дошкольной педагогики РГПУ им.А.Герцена.</a:t>
            </a:r>
          </a:p>
          <a:p>
            <a:pPr eaLnBrk="1" hangingPunct="1">
              <a:spcBef>
                <a:spcPct val="50000"/>
              </a:spcBef>
            </a:pPr>
            <a:endParaRPr lang="ru-RU" sz="2000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2057400"/>
            <a:ext cx="7010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Цель программы: обеспечение целостного развития личности ребенка в период дошкольного детства: интеллектуального,физического,эмоционально-нравственного,волевого,социально-личностного.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Программа ,ориентированная на социально-личностное развитие ребенка включает новый важный раздел- «Отношение к самому себе».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Содержание программы разделено на 4 блока: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«Познание»,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«Гуманное отношение»,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«Созидание»,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«Здоровый образ жизни».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57400" y="685800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Программа «Детство»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76400" y="609600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CC3300"/>
                </a:solidFill>
                <a:latin typeface="Monotype Corsiva" pitchFamily="66" charset="0"/>
              </a:rPr>
              <a:t>В жизни каждого человека дошкольное образование 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rgbClr val="CC3300"/>
                </a:solidFill>
                <a:latin typeface="Monotype Corsiva" pitchFamily="66" charset="0"/>
              </a:rPr>
              <a:t>также как начальное и высшее имеет особое значение.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rgbClr val="CC3300"/>
                </a:solidFill>
                <a:latin typeface="Monotype Corsiva" pitchFamily="66" charset="0"/>
              </a:rPr>
              <a:t> Этот этап как стартовая площадка для перехода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rgbClr val="CC3300"/>
                </a:solidFill>
                <a:latin typeface="Monotype Corsiva" pitchFamily="66" charset="0"/>
              </a:rPr>
              <a:t> на следующий уровень его жизни…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тсво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0861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детсво-4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1666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детсво-6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9875"/>
            <a:ext cx="3429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детсво-2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438400" y="91440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УМК «Детство»</a:t>
            </a:r>
          </a:p>
        </p:txBody>
      </p:sp>
      <p:pic>
        <p:nvPicPr>
          <p:cNvPr id="22535" name="Picture 8" descr="детсво-7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16113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Программа развития и воспитания дошкольников в образовательной системе «Школа 2100» «Детский сад 2100»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6781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Предполагаемая программа рассматривает психолого-педагогические и методические аспекты развития и воспитания детей дошкольного возраста от 3 до 6 лет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Является одним из структурных компонентов образовательной системы «Школа 2100»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2600" y="1981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Издательство «Баласс»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ru-RU">
              <a:solidFill>
                <a:srgbClr val="669900"/>
              </a:solidFill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207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/>
              <a:t>Реализует преемственность </a:t>
            </a:r>
          </a:p>
          <a:p>
            <a:pPr eaLnBrk="1" hangingPunct="1"/>
            <a:r>
              <a:rPr kumimoji="1" lang="ru-RU"/>
              <a:t>между дошкольным и начальным образованием. </a:t>
            </a:r>
          </a:p>
          <a:p>
            <a:pPr eaLnBrk="1" hangingPunct="1"/>
            <a:r>
              <a:rPr kumimoji="1" lang="ru-RU"/>
              <a:t>Это отражено в концептуальных основах комплекта в Образовательной системе</a:t>
            </a:r>
          </a:p>
          <a:p>
            <a:pPr eaLnBrk="1" hangingPunct="1"/>
            <a:r>
              <a:rPr kumimoji="1" lang="ru-RU"/>
              <a:t> «Школа 2100».</a:t>
            </a:r>
          </a:p>
          <a:p>
            <a:pPr eaLnBrk="1" hangingPunct="1"/>
            <a:r>
              <a:rPr kumimoji="1" lang="ru-RU"/>
              <a:t>Это отвечает требованиям создания и сохранения у ребенка целостной картины мира.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6700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kumimoji="1" lang="ru-RU" b="1">
              <a:solidFill>
                <a:schemeClr val="folHlink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Программа «Школа 2100 «Детский сад 2100»»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2057400"/>
            <a:ext cx="6934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Программа «Школа-2100» (детский сад-2100) основана на идее непрерывного образования и по существу предполагает реализацию целей,  принципов, перспектив развития содержания и технологии российского образования на ближайшие 10 лет.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 Общая цель программы: подготовка в процессе дошкольного и школьного развивающего обучения грамотной личности как показателя качественного обучения, обеспечение готовности школьника к дальнейшему развитию.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47800" y="685800"/>
            <a:ext cx="667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Программа «Школа 2100 (Детский сад 2100)»</a:t>
            </a:r>
          </a:p>
        </p:txBody>
      </p:sp>
      <p:pic>
        <p:nvPicPr>
          <p:cNvPr id="25604" name="Picture 4" descr="№41-прог-2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4859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1066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«Развитие»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27088" y="2492375"/>
            <a:ext cx="4800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Разработана коллективом сотрудников Учебного центра Л.А. В</a:t>
            </a:r>
            <a:r>
              <a:rPr lang="ru-RU" b="1"/>
              <a:t>е</a:t>
            </a:r>
            <a:r>
              <a:rPr lang="ru-RU"/>
              <a:t>нгера 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Основная цель программы – развитие умственных и художественных способностей детей дошкольного возраста и художественных способностей детей дошкольного возраста.</a:t>
            </a:r>
          </a:p>
        </p:txBody>
      </p:sp>
      <p:pic>
        <p:nvPicPr>
          <p:cNvPr id="26628" name="Picture 4" descr="развитие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057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777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/>
              <a:t>Комплексная программа « Развитие» </a:t>
            </a:r>
          </a:p>
          <a:p>
            <a:pPr eaLnBrk="1" hangingPunct="1"/>
            <a:r>
              <a:rPr kumimoji="1" lang="ru-RU"/>
              <a:t>под редакцией  Л.А. В</a:t>
            </a:r>
            <a:r>
              <a:rPr kumimoji="1" lang="ru-RU" b="1"/>
              <a:t>е</a:t>
            </a:r>
            <a:r>
              <a:rPr kumimoji="1" lang="ru-RU"/>
              <a:t>нгера </a:t>
            </a:r>
            <a:endParaRPr kumimoji="1" lang="ru-RU">
              <a:latin typeface="Times New Roman" pitchFamily="18" charset="0"/>
            </a:endParaRPr>
          </a:p>
          <a:p>
            <a:pPr eaLnBrk="1" hangingPunct="1"/>
            <a:r>
              <a:rPr kumimoji="1" lang="ru-RU">
                <a:latin typeface="Times New Roman" pitchFamily="18" charset="0"/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kumimoji="1" lang="ru-RU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7086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kumimoji="1" lang="ru-RU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7467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 основу программы положены 2 теоретических положения: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 о самоценности дошкольного периода развития ( ребенок не «опекаемый», а «созидатель»)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развитие способностей, которые понимаются как универсальные действия ориентированные в окружающем с помощью специфических  для дошкольников задач.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71600" y="18288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Издательство «Гном –Пресс»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0" y="9906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«Одаренный ребенок»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8200" y="1981200"/>
            <a:ext cx="7848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1800"/>
              <a:t>Вариант программы «Развитие», для детей 6-7 г. жизни, обладающих высокими умственными способностями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2667000"/>
            <a:ext cx="8915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Ознакомление с пространственными отношениями;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Развитие элементов логического мышления;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Развитие речи и ознакомление с художественной   лит-рой;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Развитие элементарных математических представлений;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Подготовка к обучению грамоте;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Конструирование;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Подготовка к сюжетно-ролевой игре;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Ознакомление с природой;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Ознакомление с элементарными физическими явлениями;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ru-RU" sz="1800"/>
              <a:t> Знакомство с изобразительным искусством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kumimoji="1" lang="ru-RU" sz="1800"/>
          </a:p>
          <a:p>
            <a:pPr>
              <a:spcBef>
                <a:spcPct val="50000"/>
              </a:spcBef>
              <a:buFontTx/>
              <a:buChar char="•"/>
            </a:pPr>
            <a:endParaRPr kumimoji="1" lang="ru-RU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28800" y="838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«Истоки»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7467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Цель программы – разностороннее воспитание и развитие ребенка до семи лет.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Название программы – отражает непреходящее значение дошкольного детства как уникального периода, в котором закладываются основы всего будущего развития человека.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Символ – Источник – означает, что ребенок и взрослый оба черпают из неиссякаемого кладезя общечеловеческой культуры.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7391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В программе поставлены задачи развития ребенка в процессе деятельности по четырем основным линиям: социального, познавательного, эстетического и физического.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Базисную часть программы каждого возраста составляют следующие четыре компонента: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характеристики возрастных возможностей психического развития ребенка и его личности (обозначены знаком «солнышко»)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задачи развития (цветок)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показатели развития (яблоко)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базисные характеристики личности ( « детское личико»)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19400" y="685800"/>
            <a:ext cx="315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Программа «Истоки»</a:t>
            </a:r>
          </a:p>
        </p:txBody>
      </p:sp>
      <p:pic>
        <p:nvPicPr>
          <p:cNvPr id="30724" name="Picture 4" descr="ист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62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0" y="296863"/>
            <a:ext cx="4710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/>
              <a:t>Программа «Преемственность» </a:t>
            </a:r>
          </a:p>
          <a:p>
            <a:pPr eaLnBrk="1" hangingPunct="1"/>
            <a:r>
              <a:rPr kumimoji="1" lang="ru-RU"/>
              <a:t>под редакцией Н.А.Федосовой.</a:t>
            </a:r>
          </a:p>
          <a:p>
            <a:pPr eaLnBrk="1" hangingPunct="1"/>
            <a:r>
              <a:rPr kumimoji="1" lang="ru-RU"/>
              <a:t>Издательство «Просвещение»</a:t>
            </a:r>
          </a:p>
          <a:p>
            <a:pPr eaLnBrk="1" hangingPunct="1"/>
            <a:endParaRPr kumimoji="1" 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76600" y="2125663"/>
            <a:ext cx="3440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ru-RU"/>
              <a:t>дошкольное обучение</a:t>
            </a:r>
          </a:p>
          <a:p>
            <a:pPr eaLnBrk="1" hangingPunct="1">
              <a:buFontTx/>
              <a:buChar char="•"/>
            </a:pPr>
            <a:r>
              <a:rPr kumimoji="1" lang="ru-RU"/>
              <a:t>подготовка к школе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14600" y="3124200"/>
            <a:ext cx="6781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/>
              <a:t>Дошкольный компонент данной программы содержит вариативные подходы к </a:t>
            </a:r>
          </a:p>
          <a:p>
            <a:pPr eaLnBrk="1" hangingPunct="1"/>
            <a:r>
              <a:rPr kumimoji="1" lang="ru-RU"/>
              <a:t>организации работы по подготовке детей к школе, включая пропедевтические курсы </a:t>
            </a:r>
          </a:p>
          <a:p>
            <a:pPr eaLnBrk="1" hangingPunct="1"/>
            <a:r>
              <a:rPr kumimoji="1" lang="ru-RU"/>
              <a:t>на базе ДОУ с кратковременным </a:t>
            </a:r>
          </a:p>
          <a:p>
            <a:pPr eaLnBrk="1" hangingPunct="1"/>
            <a:r>
              <a:rPr kumimoji="1" lang="ru-RU"/>
              <a:t>пребыванием детей, </a:t>
            </a:r>
          </a:p>
          <a:p>
            <a:pPr eaLnBrk="1" hangingPunct="1"/>
            <a:r>
              <a:rPr kumimoji="1" lang="ru-RU"/>
              <a:t>учреждения « Начальная школа-детский сад», ОУ, а также в условиях семьи.</a:t>
            </a:r>
          </a:p>
        </p:txBody>
      </p:sp>
      <p:pic>
        <p:nvPicPr>
          <p:cNvPr id="31749" name="Picture 5" descr="прием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9431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762000" y="2438400"/>
            <a:ext cx="7696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 Постановлении Правительства РФ (октябрь2001г) «о Концепции модернизации российского образования за период до 2010г.» особое внимание уделено решению проблемы доступности дошкольного воспитания, обеспечения условий для качественной подготовки детей к  обучению в школе, повышению уровня квалификации педагогов и родителей для достижения соответствия образования актуальным и перспективным потребностям личности, общества и государства.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1600200" y="685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 модернизации российского образования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прие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862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прием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1828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прием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9431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прием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1828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прием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1943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133600" y="609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«Преемственность»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00200" y="914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«Кроха»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Издательство « Просвещение»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2636838"/>
            <a:ext cx="7848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Цель программы: комплексное развитие воспитание и обучение детей в возрасте до  трех лет.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Программа состоит из четырех глав: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«Мы ждем тебя, малыш! (предродовая педагогика);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 Как я буду расти и развиваться» (характеристика особенностей психического развития ребенка от рождения до 3-х лет)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«Гуленька» ( развитие и воспитание детей первого года жизни);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«Я сам»  (развитие и воспитание детей второго и третьего года жизни)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705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«Детский сад – дом радости»</a:t>
            </a:r>
          </a:p>
          <a:p>
            <a:pPr eaLnBrk="1" hangingPunct="1"/>
            <a:r>
              <a:rPr kumimoji="1" lang="ru-RU"/>
              <a:t>под.  ред.  Н.М. Крыловой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68580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latin typeface="Century Gothic" pitchFamily="34" charset="0"/>
              </a:rPr>
              <a:t>Основная цель данной педагогической системы – содействие всестороннему воспитанию и развитию индивидуальности каждого участника педагогического процесса через умелую организацию всей жизни и деятельности ребенка и его наставников,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latin typeface="Century Gothic" pitchFamily="34" charset="0"/>
              </a:rPr>
              <a:t>построение целостного педагогического процесса в дошкольном учреждении, преодолении межпредметной и междеятельностной раздробленности различных направлений воспитательно- образовательной работы с детьми,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latin typeface="Century Gothic" pitchFamily="34" charset="0"/>
              </a:rPr>
              <a:t>систематизации и интеграции различных научных знаний и  передового педагогического опыта.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2362200"/>
            <a:ext cx="838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Специфика данной программы заключается в том, что   впервые воспитатели получили новую форму организации труда- план-сценарий, определяющий с 6.00 до 20.00 часов методику работы как с группой, так  и с подгруппой, а главное, с каждым из воспитанником группы по всем направлениям педагогического процесса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371600" y="381000"/>
            <a:ext cx="6553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Программа «Детский сад – дом радости»</a:t>
            </a:r>
          </a:p>
          <a:p>
            <a:pPr>
              <a:spcBef>
                <a:spcPct val="50000"/>
              </a:spcBef>
            </a:pPr>
            <a:r>
              <a:rPr kumimoji="1" lang="ru-RU"/>
              <a:t>под.  ред.  Н.М. Крыловой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525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«Золотой ключик» под ред. Кравцова Г.Г.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001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представляет новую модель начального образования детей в возрасте от 3-х до 10 –ти лет, которая предусматривает такую организацию жизни в группах, при которой дети разного возраста (дошкольного и младшего школьного) живут и воспитываются вместе.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Цель программы – достижение органического единства условий, обеспечивающих детям максимально полное, соответствующее возрасту развитие, эмоциональное благополучие и счастливую жизнь каждого ребенка.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СПЕЦИАЛИЗИРОВАННЫЕ</a:t>
            </a:r>
            <a:br>
              <a:rPr lang="ru-RU" smtClean="0"/>
            </a:br>
            <a:r>
              <a:rPr lang="ru-RU" smtClean="0"/>
              <a:t>(ПАРЦИАЛЬНЫЕ)</a:t>
            </a:r>
            <a:br>
              <a:rPr lang="ru-RU" smtClean="0"/>
            </a:br>
            <a:r>
              <a:rPr lang="ru-RU" smtClean="0"/>
              <a:t>ПРОГРАММЫ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00200" y="914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Перечень специализированных программ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22860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000"/>
              <a:t>«Семицветик»  ( Ашиков В.И.)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«Наш дом – природа» ( Рыжикова Н.А.)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«Юный эколог» ( Николаева С.Н.)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« Приобщение к истокам русской народной культуры»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   ( Князева О.Л., Маханева М.Д.)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« Я – человек» ( Козлова С.А.)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« Природа и художник « (Копцева Т.А.)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и.др.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28800" y="53340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 Я, ты, мы» под ред.  О.Л. Князевой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6705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Актуальна для всех видов дошкольных  учреждений, дополняет любую программу дошкольного образования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Направлена на формирование эмоциональной сферы и на развитие социальной компетентности ребенка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 В программу входят следующие разделы: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«Уверенность в себе»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«Чувства, желания, взгляды»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/>
              <a:t> «Социальные навыки»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я-ты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057400"/>
            <a:ext cx="162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я-ты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4843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я-ты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057400"/>
            <a:ext cx="1536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я-ты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5382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981200" y="4572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 Я, ты, мы» под ред. Князевой О.Л.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6324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по изобразительной деятельности в детском саду под ред.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Г.С. Швайко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620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Цель программы – развитие художественно-творческих способностей у детей дошкольного возраста 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Задачи программы: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 Развивать творческие  способности детей посредством изобразительной деятельности;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Развивать познавательную активность детей;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000"/>
              <a:t> Воспитывать культуру деятельности, формировать навыки  сотрудничества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2286000"/>
            <a:ext cx="708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Целостность педагогического процесса в дошкольном образовательном учреждении обеспечивается реализацией той или иной программы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 условиях вариативности образования закрепленной в «законе об образовании» для дошкольных учреждений разработан целый ряд отечественных программ нового поколения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 вариативности в дошкольном образовании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швайк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21383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670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Пособия по программе изобразительной деятельности в детском саду, издательство «Владос»</a:t>
            </a:r>
          </a:p>
        </p:txBody>
      </p:sp>
      <p:pic>
        <p:nvPicPr>
          <p:cNvPr id="43012" name="Picture 5" descr="швайко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191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47800" y="2559050"/>
            <a:ext cx="73072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Комплект "Ступеньки к школе" позволяет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в полной мере реализовать идеи Л.С. Выготского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о том, что “только то обучение в детском возрасте хорошо,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которое забегает вперед развития и ведет за собой,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и обучать ребенка возможно только тому,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чему он уже способен обучаться.”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6553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«Ступеньки к школе» под ред.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М. Безруких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43000" y="1828800"/>
            <a:ext cx="716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1800">
                <a:solidFill>
                  <a:srgbClr val="6666FF"/>
                </a:solidFill>
              </a:rPr>
              <a:t>позволит реализовать следующие принципы организации занятий с дошкольниками</a:t>
            </a:r>
            <a:r>
              <a:rPr lang="ru-RU" sz="1800"/>
              <a:t>.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ru-RU" sz="1800"/>
              <a:t>Адекватность требований и нагрузок.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ru-RU" sz="1800"/>
              <a:t>5. Постепенность (пошаговость) и систематичность формирования познавательных функций, следование от простых и доступных заданий к более сложным, комплексным.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ru-RU" sz="1800"/>
              <a:t>6. Индивидуализация темпа – переход к новому этапу обучения только после полного освоения материалов предыдущего этапа.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ru-RU" sz="1800"/>
              <a:t>7. Повторяемость (цикличность), дающая возможность формировать и закреплять механизмы реализации функций.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48006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>
              <a:solidFill>
                <a:srgbClr val="6666FF"/>
              </a:solidFill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6666FF"/>
                </a:solidFill>
              </a:rPr>
              <a:t>Комплект "Ступеньки к школе«М.М.Бехруких</a:t>
            </a:r>
            <a:endParaRPr lang="ru-RU"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туп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1828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ступ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828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ступ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1828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ступ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8288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ступ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18288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52600" y="38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«Ступеньки к школе»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№48-Я-расту-Лазор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17145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зравству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622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цветок-здо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18288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Я-расту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828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447800" y="4572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«Цветок здоровья» под. ред. М.Л. Лазарева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Изд. «Мнемозина»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Я-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35052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я-челове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19431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Программа социального развития дошкольников « Я – человек» под ред. Козловой С.А.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я-человек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017713"/>
            <a:ext cx="18176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я-челове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9653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Я-челов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8225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752600" y="533400"/>
            <a:ext cx="5791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«Я – человек»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изд. «Школьная пресса»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кукла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11363"/>
            <a:ext cx="19431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027" descr="кукла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9431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28" descr="куклач3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19431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29" descr="куклач4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9431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30" descr="куклач5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9431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1524000" y="533400"/>
            <a:ext cx="662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УМК «Школа доброты» Юрия Куклачева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Изд. «Мнемозина»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Программы делятся на комплексные и специализированные (парциальные)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7848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Комплексные – направлены на формирование у ребенка универсальных способностей и развитие их до уровня, соответствующего возрастным возможностям и требованиям современного общества.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/>
              <a:t> Парциальные (специализированные) – включают одно или несколько направлений развития 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6292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66800" y="-5791200"/>
            <a:ext cx="7467600" cy="194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/>
            <a:endParaRPr lang="ru-RU" sz="1800">
              <a:latin typeface="Times New Roman" pitchFamily="18" charset="0"/>
            </a:endParaRPr>
          </a:p>
          <a:p>
            <a:pPr marL="457200" indent="-457200"/>
            <a:endParaRPr lang="ru-RU" sz="1800">
              <a:latin typeface="Times New Roman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ru-RU" sz="1800"/>
              <a:t>Системность. Развитие ребенка – процесс, в котором взаимосвязаны, взаимозависимы и взаимообусловлены все компоненты, поэтому необходима работа по развитию речи и моторики, зрительного восприятия и зрительно-моторной координации, организации деятельности, запаса сведений, знаний и т.п. </a:t>
            </a:r>
          </a:p>
          <a:p>
            <a:pPr marL="457200" indent="-457200" eaLnBrk="0" hangingPunct="0"/>
            <a:r>
              <a:rPr lang="ru-RU" sz="1800"/>
              <a:t>2. </a:t>
            </a:r>
            <a:r>
              <a:rPr lang="en-US" sz="1800"/>
              <a:t>  </a:t>
            </a:r>
            <a:r>
              <a:rPr lang="ru-RU" sz="1800"/>
              <a:t>Комплексность (взаимодополняемость). Развитие ребенка – комплексный процесс, в котором развитие одной познавательной функции определяет и дополняет развитие других функций.</a:t>
            </a:r>
          </a:p>
          <a:p>
            <a:pPr marL="457200" indent="-457200" eaLnBrk="0" hangingPunct="0"/>
            <a:r>
              <a:rPr lang="ru-RU" sz="1800"/>
              <a:t>3. </a:t>
            </a:r>
            <a:r>
              <a:rPr lang="en-US" sz="1800"/>
              <a:t>  </a:t>
            </a:r>
            <a:r>
              <a:rPr lang="ru-RU" sz="1800"/>
              <a:t>Соответствие возрастным и функциональным способностям. Индивидуальная программа может быть разработана с учетом особенностей развития каждого ребенка.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Особенности программ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КОМПЛЕКСНЫЕ ПРОГРАММЫ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1200" y="6096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Перечень комплексных программ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03726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000"/>
              <a:t> </a:t>
            </a:r>
            <a:r>
              <a:rPr lang="ru-RU" sz="1900"/>
              <a:t>Программа воспитания и обучения в детском саду</a:t>
            </a:r>
          </a:p>
          <a:p>
            <a:pPr eaLnBrk="1" hangingPunct="1"/>
            <a:r>
              <a:rPr lang="ru-RU" sz="1900"/>
              <a:t>  ( Под ред. М.А. Васильевой)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«Радуга»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«Из детства - в отрочество» 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«Детство»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развития и воспитания </a:t>
            </a:r>
          </a:p>
          <a:p>
            <a:pPr eaLnBrk="1" hangingPunct="1"/>
            <a:r>
              <a:rPr lang="ru-RU" sz="1900"/>
              <a:t>   дошкольников в образовательной системе</a:t>
            </a:r>
          </a:p>
          <a:p>
            <a:pPr eaLnBrk="1" hangingPunct="1"/>
            <a:r>
              <a:rPr lang="ru-RU" sz="1900"/>
              <a:t>   «Школа 2100» «Детский сад 2100»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«Развитие»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«Одаренный ребенок»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Программа «Истоки»</a:t>
            </a:r>
          </a:p>
          <a:p>
            <a:pPr eaLnBrk="1" hangingPunct="1">
              <a:buFontTx/>
              <a:buChar char="•"/>
            </a:pPr>
            <a:r>
              <a:rPr lang="ru-RU" sz="1900"/>
              <a:t> </a:t>
            </a:r>
            <a:r>
              <a:rPr kumimoji="1" lang="ru-RU" sz="1900"/>
              <a:t>Программа «Преемственность» </a:t>
            </a:r>
          </a:p>
          <a:p>
            <a:pPr eaLnBrk="1" hangingPunct="1"/>
            <a:r>
              <a:rPr kumimoji="1" lang="ru-RU" sz="1900"/>
              <a:t>  </a:t>
            </a:r>
            <a:r>
              <a:rPr kumimoji="1" lang="en-US" sz="1900"/>
              <a:t> </a:t>
            </a:r>
            <a:r>
              <a:rPr kumimoji="1" lang="ru-RU" sz="1900"/>
              <a:t>под редакцией Н.А.Федосовой.</a:t>
            </a:r>
          </a:p>
          <a:p>
            <a:pPr eaLnBrk="1" hangingPunct="1">
              <a:buFontTx/>
              <a:buChar char="•"/>
            </a:pPr>
            <a:r>
              <a:rPr kumimoji="1" lang="en-US" sz="1900"/>
              <a:t> </a:t>
            </a:r>
            <a:r>
              <a:rPr lang="ru-RU" sz="1900"/>
              <a:t>Программа «Детский сад – дом радости»</a:t>
            </a:r>
          </a:p>
          <a:p>
            <a:pPr eaLnBrk="1" hangingPunct="1"/>
            <a:r>
              <a:rPr kumimoji="1" lang="ru-RU" sz="1900"/>
              <a:t>    под.  ред.  Н.М. Крыловой</a:t>
            </a:r>
          </a:p>
          <a:p>
            <a:pPr eaLnBrk="1" hangingPunct="1">
              <a:buFontTx/>
              <a:buChar char="•"/>
            </a:pPr>
            <a:r>
              <a:rPr kumimoji="1" lang="ru-RU" sz="1900"/>
              <a:t>  и др.</a:t>
            </a:r>
          </a:p>
          <a:p>
            <a:pPr eaLnBrk="1" hangingPunct="1"/>
            <a:endParaRPr lang="ru-RU" sz="1900"/>
          </a:p>
          <a:p>
            <a:pPr eaLnBrk="1" hangingPunct="1"/>
            <a:r>
              <a:rPr lang="ru-RU" sz="2000"/>
              <a:t> </a:t>
            </a:r>
          </a:p>
          <a:p>
            <a:pPr eaLnBrk="1" hangingPunct="1"/>
            <a:r>
              <a:rPr lang="ru-RU" sz="2000"/>
              <a:t> </a:t>
            </a:r>
          </a:p>
          <a:p>
            <a:pPr eaLnBrk="1" hangingPunct="1">
              <a:buFontTx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Программа воспитания и обучения в детском саду ( Под ред. М.А. Васильевой)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ru-RU"/>
              <a:t>Издательства « Мозаика- Синтез», « Сфера»</a:t>
            </a:r>
            <a:endParaRPr lang="ru-RU"/>
          </a:p>
        </p:txBody>
      </p:sp>
      <p:pic>
        <p:nvPicPr>
          <p:cNvPr id="11268" name="Picture 5" descr="васильл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828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5029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/>
              <a:t>Главная задача- охрана жизни и укрепление здоровья детей, всестороннее воспитание и подготовка детей к школе. </a:t>
            </a:r>
            <a:endParaRPr lang="en-US" sz="1600"/>
          </a:p>
          <a:p>
            <a:pPr eaLnBrk="1" hangingPunct="1">
              <a:spcBef>
                <a:spcPct val="50000"/>
              </a:spcBef>
            </a:pPr>
            <a:r>
              <a:rPr lang="ru-RU" sz="1600"/>
              <a:t>Программа предусматривает физическое, умственное, нравственное,трудовое и эстетическое воспитание и развитие дошкольников в соответствии с из возрастными и индивидуальными психофизиологическими особенностями.</a:t>
            </a:r>
            <a:endParaRPr lang="en-US" sz="1600"/>
          </a:p>
          <a:p>
            <a:pPr eaLnBrk="1" hangingPunct="1">
              <a:spcBef>
                <a:spcPct val="50000"/>
              </a:spcBef>
            </a:pPr>
            <a:r>
              <a:rPr lang="ru-RU" sz="1600"/>
              <a:t> Программа воспитания и обучения составлена по возрастным группам (ранний возраст, младший школьный , средний возраст и старший дошкольный возраст).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Designs\Смесь.pot</Template>
  <TotalTime>3615</TotalTime>
  <Words>2124</Words>
  <Application>Microsoft Office PowerPoint</Application>
  <PresentationFormat>Экран (4:3)</PresentationFormat>
  <Paragraphs>216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Tahoma</vt:lpstr>
      <vt:lpstr>Arial</vt:lpstr>
      <vt:lpstr>Wingdings</vt:lpstr>
      <vt:lpstr>Calibri</vt:lpstr>
      <vt:lpstr>Times New Roman</vt:lpstr>
      <vt:lpstr>Monotype Corsiva</vt:lpstr>
      <vt:lpstr>Century Gothic</vt:lpstr>
      <vt:lpstr>Смесь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СПЕЦИАЛИЗИРОВАННЫЕ (ПАРЦИАЛЬНЫЕ)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Oblcit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Предшкольное образование</dc:title>
  <dc:creator>mila</dc:creator>
  <cp:lastModifiedBy>admin</cp:lastModifiedBy>
  <cp:revision>66</cp:revision>
  <dcterms:created xsi:type="dcterms:W3CDTF">2005-04-25T09:50:57Z</dcterms:created>
  <dcterms:modified xsi:type="dcterms:W3CDTF">2016-02-17T07:09:51Z</dcterms:modified>
</cp:coreProperties>
</file>