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337" r:id="rId3"/>
    <p:sldId id="336" r:id="rId4"/>
    <p:sldId id="339" r:id="rId5"/>
    <p:sldId id="340" r:id="rId6"/>
    <p:sldId id="341" r:id="rId7"/>
    <p:sldId id="342" r:id="rId8"/>
    <p:sldId id="343" r:id="rId9"/>
    <p:sldId id="332" r:id="rId10"/>
    <p:sldId id="333" r:id="rId11"/>
    <p:sldId id="347" r:id="rId12"/>
    <p:sldId id="348" r:id="rId13"/>
    <p:sldId id="335" r:id="rId14"/>
    <p:sldId id="334" r:id="rId15"/>
    <p:sldId id="345" r:id="rId16"/>
    <p:sldId id="344" r:id="rId17"/>
    <p:sldId id="346" r:id="rId18"/>
    <p:sldId id="329" r:id="rId19"/>
    <p:sldId id="331" r:id="rId20"/>
    <p:sldId id="330" r:id="rId21"/>
    <p:sldId id="299" r:id="rId22"/>
    <p:sldId id="323" r:id="rId23"/>
    <p:sldId id="313" r:id="rId24"/>
    <p:sldId id="285" r:id="rId25"/>
    <p:sldId id="321" r:id="rId26"/>
    <p:sldId id="327" r:id="rId27"/>
    <p:sldId id="328" r:id="rId28"/>
    <p:sldId id="322" r:id="rId29"/>
    <p:sldId id="326" r:id="rId30"/>
    <p:sldId id="319" r:id="rId31"/>
    <p:sldId id="314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B3D"/>
    <a:srgbClr val="FFFF00"/>
    <a:srgbClr val="000066"/>
    <a:srgbClr val="0000FF"/>
    <a:srgbClr val="FF9900"/>
    <a:srgbClr val="663300"/>
    <a:srgbClr val="CC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052E05-BB99-4959-9F13-A0610B06B7F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315E1793-0FBC-4CC2-BCF0-A0E494B3601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rPr>
            <a:t>статусы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endParaRPr>
        </a:p>
      </dgm:t>
    </dgm:pt>
    <dgm:pt modelId="{5110CB97-E538-4A37-9792-B43E7CE1BD25}" type="parTrans" cxnId="{C32154B8-126D-45DB-9DF4-789C3669B753}">
      <dgm:prSet/>
      <dgm:spPr/>
    </dgm:pt>
    <dgm:pt modelId="{B6A062C6-08E8-4C0F-932E-F1F65050F1A0}" type="sibTrans" cxnId="{C32154B8-126D-45DB-9DF4-789C3669B753}">
      <dgm:prSet/>
      <dgm:spPr/>
    </dgm:pt>
    <dgm:pt modelId="{2F57664F-C6B3-4A9A-B04C-5058AFBFD2F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Основные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BDF6E09-B7B5-4F42-AAE3-4884E4DB0D38}" type="parTrans" cxnId="{E12B2A87-DD0A-4755-8124-2D486D05FF86}">
      <dgm:prSet/>
      <dgm:spPr/>
    </dgm:pt>
    <dgm:pt modelId="{B2512D2B-74D6-4A48-874B-95036A14ABA5}" type="sibTrans" cxnId="{E12B2A87-DD0A-4755-8124-2D486D05FF86}">
      <dgm:prSet/>
      <dgm:spPr/>
    </dgm:pt>
    <dgm:pt modelId="{947E19D1-A46F-41D9-BF7A-A42168F261A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приписываемые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3183EA89-F7D5-4335-8196-CDF9A7E4F18D}" type="parTrans" cxnId="{02A6EA3B-CD43-40FB-97F7-3E776AEB6436}">
      <dgm:prSet/>
      <dgm:spPr/>
    </dgm:pt>
    <dgm:pt modelId="{D6A55B48-8155-472D-A84C-09653B33AD9F}" type="sibTrans" cxnId="{02A6EA3B-CD43-40FB-97F7-3E776AEB6436}">
      <dgm:prSet/>
      <dgm:spPr/>
    </dgm:pt>
    <dgm:pt modelId="{2B4A617C-EDF5-4803-8D32-2BE7380430F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Достигаемые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CF8E6DC7-D501-4BA3-8EFB-3C99E7976613}" type="parTrans" cxnId="{939CFDA1-9AA8-409B-8937-88438A1375AC}">
      <dgm:prSet/>
      <dgm:spPr/>
    </dgm:pt>
    <dgm:pt modelId="{529B4669-DB32-4E1F-9499-5B20D4AE1E24}" type="sibTrans" cxnId="{939CFDA1-9AA8-409B-8937-88438A1375AC}">
      <dgm:prSet/>
      <dgm:spPr/>
    </dgm:pt>
    <dgm:pt modelId="{BF4F69DA-AB17-4534-B5D1-ABA388AE0D8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Неосновные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A3DB3BC-03BE-4B22-8B63-80A355778D13}" type="parTrans" cxnId="{013B36D8-52CB-4102-A866-F07E2D4C824A}">
      <dgm:prSet/>
      <dgm:spPr/>
    </dgm:pt>
    <dgm:pt modelId="{28542383-809A-4BC5-B26D-CF5EF8997786}" type="sibTrans" cxnId="{013B36D8-52CB-4102-A866-F07E2D4C824A}">
      <dgm:prSet/>
      <dgm:spPr/>
    </dgm:pt>
    <dgm:pt modelId="{391C578C-143D-42A4-8CC6-8AA4977BBA5A}" type="pres">
      <dgm:prSet presAssocID="{3F052E05-BB99-4959-9F13-A0610B06B7F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88640D2-DDFF-4FB0-9535-282ED0584AE7}" type="pres">
      <dgm:prSet presAssocID="{315E1793-0FBC-4CC2-BCF0-A0E494B36011}" presName="hierRoot1" presStyleCnt="0">
        <dgm:presLayoutVars>
          <dgm:hierBranch/>
        </dgm:presLayoutVars>
      </dgm:prSet>
      <dgm:spPr/>
    </dgm:pt>
    <dgm:pt modelId="{28FDE35E-EA11-4506-A6EC-E645C6C65BFD}" type="pres">
      <dgm:prSet presAssocID="{315E1793-0FBC-4CC2-BCF0-A0E494B36011}" presName="rootComposite1" presStyleCnt="0"/>
      <dgm:spPr/>
    </dgm:pt>
    <dgm:pt modelId="{6CC44100-A106-40C2-BF52-BE0AFA5367B6}" type="pres">
      <dgm:prSet presAssocID="{315E1793-0FBC-4CC2-BCF0-A0E494B36011}" presName="rootText1" presStyleLbl="node0" presStyleIdx="0" presStyleCnt="1">
        <dgm:presLayoutVars>
          <dgm:chPref val="3"/>
        </dgm:presLayoutVars>
      </dgm:prSet>
      <dgm:spPr/>
    </dgm:pt>
    <dgm:pt modelId="{B31CB418-FFF1-4A84-822E-C955EDE659CB}" type="pres">
      <dgm:prSet presAssocID="{315E1793-0FBC-4CC2-BCF0-A0E494B36011}" presName="rootConnector1" presStyleLbl="node1" presStyleIdx="0" presStyleCnt="0"/>
      <dgm:spPr/>
    </dgm:pt>
    <dgm:pt modelId="{3467AA8E-C7A0-4528-8B00-2DF8A3CA76A9}" type="pres">
      <dgm:prSet presAssocID="{315E1793-0FBC-4CC2-BCF0-A0E494B36011}" presName="hierChild2" presStyleCnt="0"/>
      <dgm:spPr/>
    </dgm:pt>
    <dgm:pt modelId="{36873A65-E900-4CB8-B028-67EA2477084B}" type="pres">
      <dgm:prSet presAssocID="{5BDF6E09-B7B5-4F42-AAE3-4884E4DB0D38}" presName="Name35" presStyleLbl="parChTrans1D2" presStyleIdx="0" presStyleCnt="2"/>
      <dgm:spPr/>
    </dgm:pt>
    <dgm:pt modelId="{17C0B267-45A5-4E34-ADCA-EFF57DE390A4}" type="pres">
      <dgm:prSet presAssocID="{2F57664F-C6B3-4A9A-B04C-5058AFBFD2FD}" presName="hierRoot2" presStyleCnt="0">
        <dgm:presLayoutVars>
          <dgm:hierBranch/>
        </dgm:presLayoutVars>
      </dgm:prSet>
      <dgm:spPr/>
    </dgm:pt>
    <dgm:pt modelId="{4AB5B380-3313-4841-9DD8-020119716268}" type="pres">
      <dgm:prSet presAssocID="{2F57664F-C6B3-4A9A-B04C-5058AFBFD2FD}" presName="rootComposite" presStyleCnt="0"/>
      <dgm:spPr/>
    </dgm:pt>
    <dgm:pt modelId="{8904215F-6729-4701-9B26-126EA338A1BC}" type="pres">
      <dgm:prSet presAssocID="{2F57664F-C6B3-4A9A-B04C-5058AFBFD2FD}" presName="rootText" presStyleLbl="node2" presStyleIdx="0" presStyleCnt="2">
        <dgm:presLayoutVars>
          <dgm:chPref val="3"/>
        </dgm:presLayoutVars>
      </dgm:prSet>
      <dgm:spPr/>
    </dgm:pt>
    <dgm:pt modelId="{94629692-BB99-4018-9262-BAA4A83AAA9F}" type="pres">
      <dgm:prSet presAssocID="{2F57664F-C6B3-4A9A-B04C-5058AFBFD2FD}" presName="rootConnector" presStyleLbl="node2" presStyleIdx="0" presStyleCnt="2"/>
      <dgm:spPr/>
    </dgm:pt>
    <dgm:pt modelId="{0532ECAC-CA2E-4930-9563-F03B590EE3CA}" type="pres">
      <dgm:prSet presAssocID="{2F57664F-C6B3-4A9A-B04C-5058AFBFD2FD}" presName="hierChild4" presStyleCnt="0"/>
      <dgm:spPr/>
    </dgm:pt>
    <dgm:pt modelId="{E946973B-AA07-4FC9-BD0F-79A491EDA586}" type="pres">
      <dgm:prSet presAssocID="{3183EA89-F7D5-4335-8196-CDF9A7E4F18D}" presName="Name35" presStyleLbl="parChTrans1D3" presStyleIdx="0" presStyleCnt="2"/>
      <dgm:spPr/>
    </dgm:pt>
    <dgm:pt modelId="{9C707704-409D-4CB7-BFB4-8B91D635F7D4}" type="pres">
      <dgm:prSet presAssocID="{947E19D1-A46F-41D9-BF7A-A42168F261AF}" presName="hierRoot2" presStyleCnt="0">
        <dgm:presLayoutVars>
          <dgm:hierBranch val="r"/>
        </dgm:presLayoutVars>
      </dgm:prSet>
      <dgm:spPr/>
    </dgm:pt>
    <dgm:pt modelId="{3F1431BB-F6D8-4D17-9E53-DC1221FA50B5}" type="pres">
      <dgm:prSet presAssocID="{947E19D1-A46F-41D9-BF7A-A42168F261AF}" presName="rootComposite" presStyleCnt="0"/>
      <dgm:spPr/>
    </dgm:pt>
    <dgm:pt modelId="{6146FE9C-DC9E-48E3-BDEE-600C062EDA09}" type="pres">
      <dgm:prSet presAssocID="{947E19D1-A46F-41D9-BF7A-A42168F261AF}" presName="rootText" presStyleLbl="node3" presStyleIdx="0" presStyleCnt="2">
        <dgm:presLayoutVars>
          <dgm:chPref val="3"/>
        </dgm:presLayoutVars>
      </dgm:prSet>
      <dgm:spPr/>
    </dgm:pt>
    <dgm:pt modelId="{5C011212-813D-4A6A-95EC-6B877A6DA3A8}" type="pres">
      <dgm:prSet presAssocID="{947E19D1-A46F-41D9-BF7A-A42168F261AF}" presName="rootConnector" presStyleLbl="node3" presStyleIdx="0" presStyleCnt="2"/>
      <dgm:spPr/>
    </dgm:pt>
    <dgm:pt modelId="{E0098B51-857D-4F33-93EE-BCFFBD6751E3}" type="pres">
      <dgm:prSet presAssocID="{947E19D1-A46F-41D9-BF7A-A42168F261AF}" presName="hierChild4" presStyleCnt="0"/>
      <dgm:spPr/>
    </dgm:pt>
    <dgm:pt modelId="{7A19B219-F65E-4A4B-AA04-08221EA4CA2E}" type="pres">
      <dgm:prSet presAssocID="{947E19D1-A46F-41D9-BF7A-A42168F261AF}" presName="hierChild5" presStyleCnt="0"/>
      <dgm:spPr/>
    </dgm:pt>
    <dgm:pt modelId="{13C9AA1B-95C9-425E-8BF9-BE032901D27A}" type="pres">
      <dgm:prSet presAssocID="{CF8E6DC7-D501-4BA3-8EFB-3C99E7976613}" presName="Name35" presStyleLbl="parChTrans1D3" presStyleIdx="1" presStyleCnt="2"/>
      <dgm:spPr/>
    </dgm:pt>
    <dgm:pt modelId="{55C16008-7A8E-4195-B37F-B0307301BC2E}" type="pres">
      <dgm:prSet presAssocID="{2B4A617C-EDF5-4803-8D32-2BE7380430F2}" presName="hierRoot2" presStyleCnt="0">
        <dgm:presLayoutVars>
          <dgm:hierBranch val="r"/>
        </dgm:presLayoutVars>
      </dgm:prSet>
      <dgm:spPr/>
    </dgm:pt>
    <dgm:pt modelId="{E9112620-AA40-40A9-9187-84D2556087EE}" type="pres">
      <dgm:prSet presAssocID="{2B4A617C-EDF5-4803-8D32-2BE7380430F2}" presName="rootComposite" presStyleCnt="0"/>
      <dgm:spPr/>
    </dgm:pt>
    <dgm:pt modelId="{94BF7DBD-6233-4412-87DA-0CC864A001E3}" type="pres">
      <dgm:prSet presAssocID="{2B4A617C-EDF5-4803-8D32-2BE7380430F2}" presName="rootText" presStyleLbl="node3" presStyleIdx="1" presStyleCnt="2">
        <dgm:presLayoutVars>
          <dgm:chPref val="3"/>
        </dgm:presLayoutVars>
      </dgm:prSet>
      <dgm:spPr/>
    </dgm:pt>
    <dgm:pt modelId="{6947C226-6747-4312-B5EA-11BA8E4CB44E}" type="pres">
      <dgm:prSet presAssocID="{2B4A617C-EDF5-4803-8D32-2BE7380430F2}" presName="rootConnector" presStyleLbl="node3" presStyleIdx="1" presStyleCnt="2"/>
      <dgm:spPr/>
    </dgm:pt>
    <dgm:pt modelId="{551CF69D-6260-4D53-8B6C-B1DC3D935ACB}" type="pres">
      <dgm:prSet presAssocID="{2B4A617C-EDF5-4803-8D32-2BE7380430F2}" presName="hierChild4" presStyleCnt="0"/>
      <dgm:spPr/>
    </dgm:pt>
    <dgm:pt modelId="{38D992A4-7781-4958-AE4B-3E40214B4BB9}" type="pres">
      <dgm:prSet presAssocID="{2B4A617C-EDF5-4803-8D32-2BE7380430F2}" presName="hierChild5" presStyleCnt="0"/>
      <dgm:spPr/>
    </dgm:pt>
    <dgm:pt modelId="{B43599ED-BA4D-4F22-A04B-B4FEA85B4A6D}" type="pres">
      <dgm:prSet presAssocID="{2F57664F-C6B3-4A9A-B04C-5058AFBFD2FD}" presName="hierChild5" presStyleCnt="0"/>
      <dgm:spPr/>
    </dgm:pt>
    <dgm:pt modelId="{6423A1B1-9402-464F-B146-5A4B20438121}" type="pres">
      <dgm:prSet presAssocID="{4A3DB3BC-03BE-4B22-8B63-80A355778D13}" presName="Name35" presStyleLbl="parChTrans1D2" presStyleIdx="1" presStyleCnt="2"/>
      <dgm:spPr/>
    </dgm:pt>
    <dgm:pt modelId="{D4EE60BE-84DE-490E-BF85-E5B1AE6B7174}" type="pres">
      <dgm:prSet presAssocID="{BF4F69DA-AB17-4534-B5D1-ABA388AE0D8D}" presName="hierRoot2" presStyleCnt="0">
        <dgm:presLayoutVars>
          <dgm:hierBranch/>
        </dgm:presLayoutVars>
      </dgm:prSet>
      <dgm:spPr/>
    </dgm:pt>
    <dgm:pt modelId="{9D69DA4A-3BBD-4BE7-8765-C742EDD9349D}" type="pres">
      <dgm:prSet presAssocID="{BF4F69DA-AB17-4534-B5D1-ABA388AE0D8D}" presName="rootComposite" presStyleCnt="0"/>
      <dgm:spPr/>
    </dgm:pt>
    <dgm:pt modelId="{64ED1378-4939-48EE-9E8D-382C703C8792}" type="pres">
      <dgm:prSet presAssocID="{BF4F69DA-AB17-4534-B5D1-ABA388AE0D8D}" presName="rootText" presStyleLbl="node2" presStyleIdx="1" presStyleCnt="2">
        <dgm:presLayoutVars>
          <dgm:chPref val="3"/>
        </dgm:presLayoutVars>
      </dgm:prSet>
      <dgm:spPr/>
    </dgm:pt>
    <dgm:pt modelId="{60C5FBB9-5AB8-4CCB-B1CC-5FB5BDC320DC}" type="pres">
      <dgm:prSet presAssocID="{BF4F69DA-AB17-4534-B5D1-ABA388AE0D8D}" presName="rootConnector" presStyleLbl="node2" presStyleIdx="1" presStyleCnt="2"/>
      <dgm:spPr/>
    </dgm:pt>
    <dgm:pt modelId="{0E4664FE-8703-4310-AD91-11EA95E93D57}" type="pres">
      <dgm:prSet presAssocID="{BF4F69DA-AB17-4534-B5D1-ABA388AE0D8D}" presName="hierChild4" presStyleCnt="0"/>
      <dgm:spPr/>
    </dgm:pt>
    <dgm:pt modelId="{0DAAD470-20B8-4E75-9259-017697EE3E77}" type="pres">
      <dgm:prSet presAssocID="{BF4F69DA-AB17-4534-B5D1-ABA388AE0D8D}" presName="hierChild5" presStyleCnt="0"/>
      <dgm:spPr/>
    </dgm:pt>
    <dgm:pt modelId="{0AA349B5-8702-4010-83BF-532ACE726EEE}" type="pres">
      <dgm:prSet presAssocID="{315E1793-0FBC-4CC2-BCF0-A0E494B36011}" presName="hierChild3" presStyleCnt="0"/>
      <dgm:spPr/>
    </dgm:pt>
  </dgm:ptLst>
  <dgm:cxnLst>
    <dgm:cxn modelId="{013B36D8-52CB-4102-A866-F07E2D4C824A}" srcId="{315E1793-0FBC-4CC2-BCF0-A0E494B36011}" destId="{BF4F69DA-AB17-4534-B5D1-ABA388AE0D8D}" srcOrd="1" destOrd="0" parTransId="{4A3DB3BC-03BE-4B22-8B63-80A355778D13}" sibTransId="{28542383-809A-4BC5-B26D-CF5EF8997786}"/>
    <dgm:cxn modelId="{4F99C84B-89E6-49D2-827E-225A47B3E5EB}" type="presOf" srcId="{3F052E05-BB99-4959-9F13-A0610B06B7F6}" destId="{391C578C-143D-42A4-8CC6-8AA4977BBA5A}" srcOrd="0" destOrd="0" presId="urn:microsoft.com/office/officeart/2005/8/layout/orgChart1"/>
    <dgm:cxn modelId="{02A6EA3B-CD43-40FB-97F7-3E776AEB6436}" srcId="{2F57664F-C6B3-4A9A-B04C-5058AFBFD2FD}" destId="{947E19D1-A46F-41D9-BF7A-A42168F261AF}" srcOrd="0" destOrd="0" parTransId="{3183EA89-F7D5-4335-8196-CDF9A7E4F18D}" sibTransId="{D6A55B48-8155-472D-A84C-09653B33AD9F}"/>
    <dgm:cxn modelId="{3F477943-0392-499E-8F7C-FDE6305F9E4F}" type="presOf" srcId="{315E1793-0FBC-4CC2-BCF0-A0E494B36011}" destId="{6CC44100-A106-40C2-BF52-BE0AFA5367B6}" srcOrd="0" destOrd="0" presId="urn:microsoft.com/office/officeart/2005/8/layout/orgChart1"/>
    <dgm:cxn modelId="{BF81A0FD-C9F1-43EB-8983-1F89B5C765C8}" type="presOf" srcId="{BF4F69DA-AB17-4534-B5D1-ABA388AE0D8D}" destId="{60C5FBB9-5AB8-4CCB-B1CC-5FB5BDC320DC}" srcOrd="1" destOrd="0" presId="urn:microsoft.com/office/officeart/2005/8/layout/orgChart1"/>
    <dgm:cxn modelId="{6D425BAB-4AF1-48CA-A9E2-FDD2176DE2CC}" type="presOf" srcId="{4A3DB3BC-03BE-4B22-8B63-80A355778D13}" destId="{6423A1B1-9402-464F-B146-5A4B20438121}" srcOrd="0" destOrd="0" presId="urn:microsoft.com/office/officeart/2005/8/layout/orgChart1"/>
    <dgm:cxn modelId="{46388A37-11EC-4357-87B8-593BD5FBA246}" type="presOf" srcId="{2B4A617C-EDF5-4803-8D32-2BE7380430F2}" destId="{6947C226-6747-4312-B5EA-11BA8E4CB44E}" srcOrd="1" destOrd="0" presId="urn:microsoft.com/office/officeart/2005/8/layout/orgChart1"/>
    <dgm:cxn modelId="{E12B2A87-DD0A-4755-8124-2D486D05FF86}" srcId="{315E1793-0FBC-4CC2-BCF0-A0E494B36011}" destId="{2F57664F-C6B3-4A9A-B04C-5058AFBFD2FD}" srcOrd="0" destOrd="0" parTransId="{5BDF6E09-B7B5-4F42-AAE3-4884E4DB0D38}" sibTransId="{B2512D2B-74D6-4A48-874B-95036A14ABA5}"/>
    <dgm:cxn modelId="{EA4F17BC-2FF3-482B-8A90-BBDC0F12CEE9}" type="presOf" srcId="{3183EA89-F7D5-4335-8196-CDF9A7E4F18D}" destId="{E946973B-AA07-4FC9-BD0F-79A491EDA586}" srcOrd="0" destOrd="0" presId="urn:microsoft.com/office/officeart/2005/8/layout/orgChart1"/>
    <dgm:cxn modelId="{2A4A406C-D8B6-4CA0-9A81-7D548FFCE1E8}" type="presOf" srcId="{2F57664F-C6B3-4A9A-B04C-5058AFBFD2FD}" destId="{94629692-BB99-4018-9262-BAA4A83AAA9F}" srcOrd="1" destOrd="0" presId="urn:microsoft.com/office/officeart/2005/8/layout/orgChart1"/>
    <dgm:cxn modelId="{FB92BD69-A4CC-4748-8CE4-B23D868496DF}" type="presOf" srcId="{2F57664F-C6B3-4A9A-B04C-5058AFBFD2FD}" destId="{8904215F-6729-4701-9B26-126EA338A1BC}" srcOrd="0" destOrd="0" presId="urn:microsoft.com/office/officeart/2005/8/layout/orgChart1"/>
    <dgm:cxn modelId="{4DC9AE93-B35B-4D08-BDA4-80A811DFC633}" type="presOf" srcId="{947E19D1-A46F-41D9-BF7A-A42168F261AF}" destId="{5C011212-813D-4A6A-95EC-6B877A6DA3A8}" srcOrd="1" destOrd="0" presId="urn:microsoft.com/office/officeart/2005/8/layout/orgChart1"/>
    <dgm:cxn modelId="{EDBC43BA-2066-40FC-A531-C94B285F8821}" type="presOf" srcId="{BF4F69DA-AB17-4534-B5D1-ABA388AE0D8D}" destId="{64ED1378-4939-48EE-9E8D-382C703C8792}" srcOrd="0" destOrd="0" presId="urn:microsoft.com/office/officeart/2005/8/layout/orgChart1"/>
    <dgm:cxn modelId="{E986BD06-DDC5-4675-811A-33EF7AC9D6C3}" type="presOf" srcId="{5BDF6E09-B7B5-4F42-AAE3-4884E4DB0D38}" destId="{36873A65-E900-4CB8-B028-67EA2477084B}" srcOrd="0" destOrd="0" presId="urn:microsoft.com/office/officeart/2005/8/layout/orgChart1"/>
    <dgm:cxn modelId="{939CFDA1-9AA8-409B-8937-88438A1375AC}" srcId="{2F57664F-C6B3-4A9A-B04C-5058AFBFD2FD}" destId="{2B4A617C-EDF5-4803-8D32-2BE7380430F2}" srcOrd="1" destOrd="0" parTransId="{CF8E6DC7-D501-4BA3-8EFB-3C99E7976613}" sibTransId="{529B4669-DB32-4E1F-9499-5B20D4AE1E24}"/>
    <dgm:cxn modelId="{C32154B8-126D-45DB-9DF4-789C3669B753}" srcId="{3F052E05-BB99-4959-9F13-A0610B06B7F6}" destId="{315E1793-0FBC-4CC2-BCF0-A0E494B36011}" srcOrd="0" destOrd="0" parTransId="{5110CB97-E538-4A37-9792-B43E7CE1BD25}" sibTransId="{B6A062C6-08E8-4C0F-932E-F1F65050F1A0}"/>
    <dgm:cxn modelId="{C267C825-5BF2-456A-944F-FA66888151BC}" type="presOf" srcId="{CF8E6DC7-D501-4BA3-8EFB-3C99E7976613}" destId="{13C9AA1B-95C9-425E-8BF9-BE032901D27A}" srcOrd="0" destOrd="0" presId="urn:microsoft.com/office/officeart/2005/8/layout/orgChart1"/>
    <dgm:cxn modelId="{82CCF53E-D973-435A-88A9-7D40804FAAAC}" type="presOf" srcId="{947E19D1-A46F-41D9-BF7A-A42168F261AF}" destId="{6146FE9C-DC9E-48E3-BDEE-600C062EDA09}" srcOrd="0" destOrd="0" presId="urn:microsoft.com/office/officeart/2005/8/layout/orgChart1"/>
    <dgm:cxn modelId="{A2E283BF-2FAD-4B60-84BA-7D5C8BC10F16}" type="presOf" srcId="{2B4A617C-EDF5-4803-8D32-2BE7380430F2}" destId="{94BF7DBD-6233-4412-87DA-0CC864A001E3}" srcOrd="0" destOrd="0" presId="urn:microsoft.com/office/officeart/2005/8/layout/orgChart1"/>
    <dgm:cxn modelId="{8099935A-6743-4D22-B9AD-9DA6B813B4FE}" type="presOf" srcId="{315E1793-0FBC-4CC2-BCF0-A0E494B36011}" destId="{B31CB418-FFF1-4A84-822E-C955EDE659CB}" srcOrd="1" destOrd="0" presId="urn:microsoft.com/office/officeart/2005/8/layout/orgChart1"/>
    <dgm:cxn modelId="{47EA66F5-31C8-4AC1-B3E7-6BEF7713FF37}" type="presParOf" srcId="{391C578C-143D-42A4-8CC6-8AA4977BBA5A}" destId="{688640D2-DDFF-4FB0-9535-282ED0584AE7}" srcOrd="0" destOrd="0" presId="urn:microsoft.com/office/officeart/2005/8/layout/orgChart1"/>
    <dgm:cxn modelId="{9C502CD2-E868-4A60-904B-AA338420AFFF}" type="presParOf" srcId="{688640D2-DDFF-4FB0-9535-282ED0584AE7}" destId="{28FDE35E-EA11-4506-A6EC-E645C6C65BFD}" srcOrd="0" destOrd="0" presId="urn:microsoft.com/office/officeart/2005/8/layout/orgChart1"/>
    <dgm:cxn modelId="{B529E1E4-F1C1-432D-8FD8-8FB012F34B88}" type="presParOf" srcId="{28FDE35E-EA11-4506-A6EC-E645C6C65BFD}" destId="{6CC44100-A106-40C2-BF52-BE0AFA5367B6}" srcOrd="0" destOrd="0" presId="urn:microsoft.com/office/officeart/2005/8/layout/orgChart1"/>
    <dgm:cxn modelId="{A14F2116-07C2-4D78-88FE-3A10A595B704}" type="presParOf" srcId="{28FDE35E-EA11-4506-A6EC-E645C6C65BFD}" destId="{B31CB418-FFF1-4A84-822E-C955EDE659CB}" srcOrd="1" destOrd="0" presId="urn:microsoft.com/office/officeart/2005/8/layout/orgChart1"/>
    <dgm:cxn modelId="{B9489954-62F1-4043-9BEC-2AE0366047BD}" type="presParOf" srcId="{688640D2-DDFF-4FB0-9535-282ED0584AE7}" destId="{3467AA8E-C7A0-4528-8B00-2DF8A3CA76A9}" srcOrd="1" destOrd="0" presId="urn:microsoft.com/office/officeart/2005/8/layout/orgChart1"/>
    <dgm:cxn modelId="{9C246E02-A945-4D39-9016-CBBE32266AAC}" type="presParOf" srcId="{3467AA8E-C7A0-4528-8B00-2DF8A3CA76A9}" destId="{36873A65-E900-4CB8-B028-67EA2477084B}" srcOrd="0" destOrd="0" presId="urn:microsoft.com/office/officeart/2005/8/layout/orgChart1"/>
    <dgm:cxn modelId="{1E4218F8-E621-4AE7-A1C2-14693D9E0BB7}" type="presParOf" srcId="{3467AA8E-C7A0-4528-8B00-2DF8A3CA76A9}" destId="{17C0B267-45A5-4E34-ADCA-EFF57DE390A4}" srcOrd="1" destOrd="0" presId="urn:microsoft.com/office/officeart/2005/8/layout/orgChart1"/>
    <dgm:cxn modelId="{74B5B388-D9C3-4115-87ED-0061B6605F49}" type="presParOf" srcId="{17C0B267-45A5-4E34-ADCA-EFF57DE390A4}" destId="{4AB5B380-3313-4841-9DD8-020119716268}" srcOrd="0" destOrd="0" presId="urn:microsoft.com/office/officeart/2005/8/layout/orgChart1"/>
    <dgm:cxn modelId="{BD618C55-59B3-4D23-98CA-47B149BEB312}" type="presParOf" srcId="{4AB5B380-3313-4841-9DD8-020119716268}" destId="{8904215F-6729-4701-9B26-126EA338A1BC}" srcOrd="0" destOrd="0" presId="urn:microsoft.com/office/officeart/2005/8/layout/orgChart1"/>
    <dgm:cxn modelId="{F388B24E-5E22-45A9-B1D2-331EB56DFEAE}" type="presParOf" srcId="{4AB5B380-3313-4841-9DD8-020119716268}" destId="{94629692-BB99-4018-9262-BAA4A83AAA9F}" srcOrd="1" destOrd="0" presId="urn:microsoft.com/office/officeart/2005/8/layout/orgChart1"/>
    <dgm:cxn modelId="{01BB594B-4300-44F7-9180-5069AE3C8679}" type="presParOf" srcId="{17C0B267-45A5-4E34-ADCA-EFF57DE390A4}" destId="{0532ECAC-CA2E-4930-9563-F03B590EE3CA}" srcOrd="1" destOrd="0" presId="urn:microsoft.com/office/officeart/2005/8/layout/orgChart1"/>
    <dgm:cxn modelId="{2ECAA045-B470-4488-8523-00CC2A35A09E}" type="presParOf" srcId="{0532ECAC-CA2E-4930-9563-F03B590EE3CA}" destId="{E946973B-AA07-4FC9-BD0F-79A491EDA586}" srcOrd="0" destOrd="0" presId="urn:microsoft.com/office/officeart/2005/8/layout/orgChart1"/>
    <dgm:cxn modelId="{5B0F545B-3573-41EB-B3A4-5860907385E6}" type="presParOf" srcId="{0532ECAC-CA2E-4930-9563-F03B590EE3CA}" destId="{9C707704-409D-4CB7-BFB4-8B91D635F7D4}" srcOrd="1" destOrd="0" presId="urn:microsoft.com/office/officeart/2005/8/layout/orgChart1"/>
    <dgm:cxn modelId="{325CB683-1BE5-476D-956D-14264A1904A6}" type="presParOf" srcId="{9C707704-409D-4CB7-BFB4-8B91D635F7D4}" destId="{3F1431BB-F6D8-4D17-9E53-DC1221FA50B5}" srcOrd="0" destOrd="0" presId="urn:microsoft.com/office/officeart/2005/8/layout/orgChart1"/>
    <dgm:cxn modelId="{4326D294-AF1F-4AD4-BC1B-6D18223FF13E}" type="presParOf" srcId="{3F1431BB-F6D8-4D17-9E53-DC1221FA50B5}" destId="{6146FE9C-DC9E-48E3-BDEE-600C062EDA09}" srcOrd="0" destOrd="0" presId="urn:microsoft.com/office/officeart/2005/8/layout/orgChart1"/>
    <dgm:cxn modelId="{E4904653-8B9B-4E0D-9819-91F85C95604A}" type="presParOf" srcId="{3F1431BB-F6D8-4D17-9E53-DC1221FA50B5}" destId="{5C011212-813D-4A6A-95EC-6B877A6DA3A8}" srcOrd="1" destOrd="0" presId="urn:microsoft.com/office/officeart/2005/8/layout/orgChart1"/>
    <dgm:cxn modelId="{5605E855-93BA-400C-A864-664B53EBB8A1}" type="presParOf" srcId="{9C707704-409D-4CB7-BFB4-8B91D635F7D4}" destId="{E0098B51-857D-4F33-93EE-BCFFBD6751E3}" srcOrd="1" destOrd="0" presId="urn:microsoft.com/office/officeart/2005/8/layout/orgChart1"/>
    <dgm:cxn modelId="{320CDBF4-2D71-4927-84AA-3E1E673EC389}" type="presParOf" srcId="{9C707704-409D-4CB7-BFB4-8B91D635F7D4}" destId="{7A19B219-F65E-4A4B-AA04-08221EA4CA2E}" srcOrd="2" destOrd="0" presId="urn:microsoft.com/office/officeart/2005/8/layout/orgChart1"/>
    <dgm:cxn modelId="{3B0C9198-827A-4C7B-B889-27544BF2C71A}" type="presParOf" srcId="{0532ECAC-CA2E-4930-9563-F03B590EE3CA}" destId="{13C9AA1B-95C9-425E-8BF9-BE032901D27A}" srcOrd="2" destOrd="0" presId="urn:microsoft.com/office/officeart/2005/8/layout/orgChart1"/>
    <dgm:cxn modelId="{C942EA86-C0C8-4736-A691-23BE9EE0E7B5}" type="presParOf" srcId="{0532ECAC-CA2E-4930-9563-F03B590EE3CA}" destId="{55C16008-7A8E-4195-B37F-B0307301BC2E}" srcOrd="3" destOrd="0" presId="urn:microsoft.com/office/officeart/2005/8/layout/orgChart1"/>
    <dgm:cxn modelId="{8D2A528F-6FEF-4D6F-9CDB-E1398D8D6944}" type="presParOf" srcId="{55C16008-7A8E-4195-B37F-B0307301BC2E}" destId="{E9112620-AA40-40A9-9187-84D2556087EE}" srcOrd="0" destOrd="0" presId="urn:microsoft.com/office/officeart/2005/8/layout/orgChart1"/>
    <dgm:cxn modelId="{58116355-2BB5-418D-A475-E233D6E9D2B5}" type="presParOf" srcId="{E9112620-AA40-40A9-9187-84D2556087EE}" destId="{94BF7DBD-6233-4412-87DA-0CC864A001E3}" srcOrd="0" destOrd="0" presId="urn:microsoft.com/office/officeart/2005/8/layout/orgChart1"/>
    <dgm:cxn modelId="{E2B74F98-84EE-440E-9112-029C16EACE78}" type="presParOf" srcId="{E9112620-AA40-40A9-9187-84D2556087EE}" destId="{6947C226-6747-4312-B5EA-11BA8E4CB44E}" srcOrd="1" destOrd="0" presId="urn:microsoft.com/office/officeart/2005/8/layout/orgChart1"/>
    <dgm:cxn modelId="{8D2C01B0-398F-4737-8BAB-4B8CC201D0C6}" type="presParOf" srcId="{55C16008-7A8E-4195-B37F-B0307301BC2E}" destId="{551CF69D-6260-4D53-8B6C-B1DC3D935ACB}" srcOrd="1" destOrd="0" presId="urn:microsoft.com/office/officeart/2005/8/layout/orgChart1"/>
    <dgm:cxn modelId="{FB737248-6689-45EF-9CA1-BCF0EB8CD6BE}" type="presParOf" srcId="{55C16008-7A8E-4195-B37F-B0307301BC2E}" destId="{38D992A4-7781-4958-AE4B-3E40214B4BB9}" srcOrd="2" destOrd="0" presId="urn:microsoft.com/office/officeart/2005/8/layout/orgChart1"/>
    <dgm:cxn modelId="{72B35D37-431C-4913-91F4-308BDC713337}" type="presParOf" srcId="{17C0B267-45A5-4E34-ADCA-EFF57DE390A4}" destId="{B43599ED-BA4D-4F22-A04B-B4FEA85B4A6D}" srcOrd="2" destOrd="0" presId="urn:microsoft.com/office/officeart/2005/8/layout/orgChart1"/>
    <dgm:cxn modelId="{D76D617F-9114-4FE7-945C-BAE2C9C00DC1}" type="presParOf" srcId="{3467AA8E-C7A0-4528-8B00-2DF8A3CA76A9}" destId="{6423A1B1-9402-464F-B146-5A4B20438121}" srcOrd="2" destOrd="0" presId="urn:microsoft.com/office/officeart/2005/8/layout/orgChart1"/>
    <dgm:cxn modelId="{DCA4CE8A-E254-40DE-B905-93915424466C}" type="presParOf" srcId="{3467AA8E-C7A0-4528-8B00-2DF8A3CA76A9}" destId="{D4EE60BE-84DE-490E-BF85-E5B1AE6B7174}" srcOrd="3" destOrd="0" presId="urn:microsoft.com/office/officeart/2005/8/layout/orgChart1"/>
    <dgm:cxn modelId="{75FB40D7-D2E1-4C04-84F8-150C660B2E4F}" type="presParOf" srcId="{D4EE60BE-84DE-490E-BF85-E5B1AE6B7174}" destId="{9D69DA4A-3BBD-4BE7-8765-C742EDD9349D}" srcOrd="0" destOrd="0" presId="urn:microsoft.com/office/officeart/2005/8/layout/orgChart1"/>
    <dgm:cxn modelId="{2C91D9C0-5D61-422E-894B-B67E68261212}" type="presParOf" srcId="{9D69DA4A-3BBD-4BE7-8765-C742EDD9349D}" destId="{64ED1378-4939-48EE-9E8D-382C703C8792}" srcOrd="0" destOrd="0" presId="urn:microsoft.com/office/officeart/2005/8/layout/orgChart1"/>
    <dgm:cxn modelId="{EAF25D63-7B0B-46B1-8519-FE09C33712A1}" type="presParOf" srcId="{9D69DA4A-3BBD-4BE7-8765-C742EDD9349D}" destId="{60C5FBB9-5AB8-4CCB-B1CC-5FB5BDC320DC}" srcOrd="1" destOrd="0" presId="urn:microsoft.com/office/officeart/2005/8/layout/orgChart1"/>
    <dgm:cxn modelId="{4506B8FF-ACDA-4224-BD1F-C07F394E41C6}" type="presParOf" srcId="{D4EE60BE-84DE-490E-BF85-E5B1AE6B7174}" destId="{0E4664FE-8703-4310-AD91-11EA95E93D57}" srcOrd="1" destOrd="0" presId="urn:microsoft.com/office/officeart/2005/8/layout/orgChart1"/>
    <dgm:cxn modelId="{AB610DFC-B6AA-46B4-9A7D-75EA9D7347E1}" type="presParOf" srcId="{D4EE60BE-84DE-490E-BF85-E5B1AE6B7174}" destId="{0DAAD470-20B8-4E75-9259-017697EE3E77}" srcOrd="2" destOrd="0" presId="urn:microsoft.com/office/officeart/2005/8/layout/orgChart1"/>
    <dgm:cxn modelId="{05DF33B4-F292-4894-BB8F-31870BEE1CFD}" type="presParOf" srcId="{688640D2-DDFF-4FB0-9535-282ED0584AE7}" destId="{0AA349B5-8702-4010-83BF-532ACE726EE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61DF90C-0360-4D47-863D-91C31E8FAA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675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953DBC8-A8CF-43C0-9D35-8A1C0F89B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18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6" name="Picture 4" descr="minispi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18FFE8BE-CD52-4CEB-9A3C-10D0FA0AE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49601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E3FE1-9646-4AB5-BC9B-61A4B5878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2386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BECFF-EEC6-4BAF-A362-136F14173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02899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3C579-8090-4A12-B6DE-5B8485A7E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21666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90600" y="4572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9F7E3-033A-47EF-9B7F-989B924A3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4202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A5C50-663C-473B-9BBC-73B1F0F2B2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84988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585C-BE42-4A1F-A7B1-B03F8A57B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36249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13AB3-01F9-415A-828F-2C50CF64D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12706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01EAF-1486-405D-BF59-7AB982024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902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DC9A9-7CCE-4E30-9DE8-2A16017D4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5902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25284-AA96-495B-89D8-F89B20075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92561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EB00D-A622-4240-93FE-60C72FDD10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75409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F830B-D090-4C54-8A10-CCD968B4B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98462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2057" name="Picture 4" descr="minispir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1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3A83BB2-CF3B-48DB-9B6B-293F12157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openclass.ru/sites/default/files/art_2_2_clip_image003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2025" y="1071563"/>
            <a:ext cx="7772400" cy="2357437"/>
          </a:xfr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4800" smtClean="0"/>
              <a:t>Самостоятельная работа на уроках истории и обществознания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2800" smtClean="0"/>
          </a:p>
          <a:p>
            <a:pPr>
              <a:lnSpc>
                <a:spcPct val="80000"/>
              </a:lnSpc>
            </a:pPr>
            <a:r>
              <a:rPr lang="ru-RU" sz="2400" smtClean="0"/>
              <a:t>Учитель истории и обществознания 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Сурнина Ирина Ионовна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МАОУ СОШ с. Минаевка Асиновского района Томской области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4000" smtClean="0"/>
              <a:t>Установите соответствие</a:t>
            </a:r>
            <a:br>
              <a:rPr lang="ru-RU" sz="4000" smtClean="0"/>
            </a:br>
            <a:endParaRPr lang="ru-RU" sz="4000" smtClean="0"/>
          </a:p>
        </p:txBody>
      </p:sp>
      <p:pic>
        <p:nvPicPr>
          <p:cNvPr id="12291" name="Picture 4" descr="http://www.openclass.ru/sites/default/files/art_2_2_clip_image003.jpg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150" y="2060575"/>
            <a:ext cx="5975350" cy="348615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647700"/>
          </a:xfrm>
        </p:spPr>
        <p:txBody>
          <a:bodyPr/>
          <a:lstStyle/>
          <a:p>
            <a:pPr algn="ctr"/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«Военный коммунизм» 1918-1920гг</a:t>
            </a:r>
            <a:r>
              <a:rPr lang="ru-RU" sz="3200" smtClean="0"/>
              <a:t>. </a:t>
            </a:r>
            <a:br>
              <a:rPr lang="ru-RU" sz="3200" smtClean="0"/>
            </a:br>
            <a:r>
              <a:rPr lang="ru-RU" sz="2000" smtClean="0"/>
              <a:t>истоки</a:t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03350" y="1052513"/>
            <a:ext cx="2160588" cy="576262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sz="2800" smtClean="0"/>
              <a:t>Война</a:t>
            </a:r>
          </a:p>
          <a:p>
            <a:pPr>
              <a:buFont typeface="Monotype Sorts" pitchFamily="2" charset="2"/>
              <a:buNone/>
            </a:pPr>
            <a:endParaRPr lang="ru-RU" sz="2800" smtClean="0"/>
          </a:p>
          <a:p>
            <a:pPr>
              <a:buFont typeface="Monotype Sorts" pitchFamily="2" charset="2"/>
              <a:buNone/>
            </a:pPr>
            <a:endParaRPr lang="ru-RU" sz="2800" smtClean="0"/>
          </a:p>
          <a:p>
            <a:endParaRPr lang="ru-RU" sz="2000" smtClean="0"/>
          </a:p>
          <a:p>
            <a:pPr>
              <a:buFont typeface="Monotype Sorts" pitchFamily="2" charset="2"/>
              <a:buNone/>
            </a:pPr>
            <a:endParaRPr lang="ru-RU" sz="2000" smtClean="0"/>
          </a:p>
          <a:p>
            <a:pPr>
              <a:buFont typeface="Monotype Sorts" pitchFamily="2" charset="2"/>
              <a:buNone/>
            </a:pPr>
            <a:endParaRPr lang="ru-RU" sz="2000" smtClean="0"/>
          </a:p>
          <a:p>
            <a:pPr>
              <a:buFont typeface="Monotype Sorts" pitchFamily="2" charset="2"/>
              <a:buNone/>
            </a:pPr>
            <a:endParaRPr lang="ru-RU" sz="1600" smtClean="0"/>
          </a:p>
          <a:p>
            <a:pPr>
              <a:buFont typeface="Monotype Sorts" pitchFamily="2" charset="2"/>
              <a:buNone/>
            </a:pPr>
            <a:endParaRPr lang="ru-RU" sz="1600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052513"/>
            <a:ext cx="4316413" cy="20161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sz="2400" smtClean="0"/>
              <a:t>Коммунистическая доктрина</a:t>
            </a:r>
          </a:p>
          <a:p>
            <a:pPr>
              <a:buFont typeface="Monotype Sorts" pitchFamily="2" charset="2"/>
              <a:buNone/>
            </a:pPr>
            <a:endParaRPr lang="ru-RU" sz="2400" smtClean="0"/>
          </a:p>
          <a:p>
            <a:pPr>
              <a:buFont typeface="Monotype Sorts" pitchFamily="2" charset="2"/>
              <a:buNone/>
            </a:pPr>
            <a:endParaRPr lang="ru-RU" sz="2400" smtClean="0"/>
          </a:p>
          <a:p>
            <a:endParaRPr lang="ru-RU" sz="1600" smtClean="0"/>
          </a:p>
          <a:p>
            <a:endParaRPr lang="ru-RU" sz="2000" smtClean="0"/>
          </a:p>
          <a:p>
            <a:pPr>
              <a:buFont typeface="Monotype Sorts" pitchFamily="2" charset="2"/>
              <a:buNone/>
            </a:pPr>
            <a:endParaRPr lang="ru-RU" sz="2400" smtClean="0"/>
          </a:p>
          <a:p>
            <a:pPr>
              <a:buFont typeface="Monotype Sorts" pitchFamily="2" charset="2"/>
              <a:buNone/>
            </a:pPr>
            <a:endParaRPr lang="ru-RU" sz="2400" smtClean="0"/>
          </a:p>
          <a:p>
            <a:pPr>
              <a:buFont typeface="Monotype Sorts" pitchFamily="2" charset="2"/>
              <a:buNone/>
            </a:pPr>
            <a:endParaRPr lang="ru-RU" sz="2400" smtClean="0"/>
          </a:p>
          <a:p>
            <a:pPr>
              <a:buFont typeface="Monotype Sorts" pitchFamily="2" charset="2"/>
              <a:buNone/>
            </a:pPr>
            <a:endParaRPr lang="ru-RU" sz="2400" smtClean="0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3779838" y="620713"/>
            <a:ext cx="360362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5003800" y="620713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643438" y="62071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132138" y="1844675"/>
            <a:ext cx="318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ru-RU" sz="1800">
                <a:latin typeface="Arial" charset="0"/>
              </a:rPr>
              <a:t>Меры военного коммунизма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3132138" y="2205038"/>
            <a:ext cx="50323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5940425" y="2133600"/>
            <a:ext cx="3603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779838" y="3573463"/>
            <a:ext cx="1535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ru-RU" sz="1800">
                <a:latin typeface="Arial" charset="0"/>
              </a:rPr>
              <a:t>последствия</a:t>
            </a:r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539750" y="4149725"/>
            <a:ext cx="33845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ru-RU" sz="1800">
                <a:latin typeface="Arial" charset="0"/>
              </a:rPr>
              <a:t>Тяжёлый экономический, политический и социальный кризис</a:t>
            </a:r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4932363" y="4221163"/>
            <a:ext cx="3897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ru-RU" sz="1800">
                <a:latin typeface="Arial" charset="0"/>
              </a:rPr>
              <a:t>Массовые крестьянские восстания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3708400" y="3860800"/>
            <a:ext cx="3603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4859338" y="3789363"/>
            <a:ext cx="2889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268538" y="5157788"/>
            <a:ext cx="50323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5219700" y="4797425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410" name="Rectangle 18"/>
          <p:cNvSpPr>
            <a:spLocks noChangeArrowheads="1"/>
          </p:cNvSpPr>
          <p:nvPr/>
        </p:nvSpPr>
        <p:spPr bwMode="auto">
          <a:xfrm>
            <a:off x="2484438" y="5516563"/>
            <a:ext cx="3833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ru-RU" sz="1800">
                <a:latin typeface="Arial" charset="0"/>
              </a:rPr>
              <a:t>Угроза основам Советской власти</a:t>
            </a:r>
          </a:p>
          <a:p>
            <a:pPr eaLnBrk="1" hangingPunct="1"/>
            <a:endParaRPr lang="ru-RU" sz="1800">
              <a:latin typeface="Arial" charset="0"/>
            </a:endParaRPr>
          </a:p>
        </p:txBody>
      </p:sp>
      <p:sp>
        <p:nvSpPr>
          <p:cNvPr id="59411" name="Rectangle 19"/>
          <p:cNvSpPr>
            <a:spLocks noChangeArrowheads="1"/>
          </p:cNvSpPr>
          <p:nvPr/>
        </p:nvSpPr>
        <p:spPr bwMode="auto">
          <a:xfrm>
            <a:off x="3276600" y="6237288"/>
            <a:ext cx="1971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ru-RU" sz="1800">
                <a:latin typeface="Arial" charset="0"/>
              </a:rPr>
              <a:t>Переход к НЭПУ</a:t>
            </a: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42116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250825" y="2492375"/>
            <a:ext cx="40338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sz="1800">
                <a:latin typeface="Arial" charset="0"/>
              </a:rPr>
              <a:t>Национализация промышленности</a:t>
            </a:r>
          </a:p>
          <a:p>
            <a:pPr eaLnBrk="1" hangingPunct="1"/>
            <a:r>
              <a:rPr lang="ru-RU" sz="1800">
                <a:latin typeface="Arial" charset="0"/>
              </a:rPr>
              <a:t>Всеобщая трудовая повинность</a:t>
            </a:r>
          </a:p>
          <a:p>
            <a:pPr eaLnBrk="1" hangingPunct="1"/>
            <a:r>
              <a:rPr lang="ru-RU" sz="1800">
                <a:latin typeface="Arial" charset="0"/>
              </a:rPr>
              <a:t>Натурализация з\пл и бесплатность гос. услуг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4581525" y="2492375"/>
            <a:ext cx="456247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sz="1400">
                <a:latin typeface="Arial" charset="0"/>
              </a:rPr>
              <a:t>Продразвёрстка продукты с\х</a:t>
            </a:r>
          </a:p>
          <a:p>
            <a:pPr eaLnBrk="1" hangingPunct="1"/>
            <a:r>
              <a:rPr lang="ru-RU" sz="1400">
                <a:latin typeface="Arial" charset="0"/>
              </a:rPr>
              <a:t>Запрет частной торговли</a:t>
            </a:r>
          </a:p>
          <a:p>
            <a:pPr eaLnBrk="1" hangingPunct="1"/>
            <a:r>
              <a:rPr lang="ru-RU" sz="1400">
                <a:latin typeface="Arial" charset="0"/>
              </a:rPr>
              <a:t>Распределение по карточкам и классовому признаку</a:t>
            </a:r>
          </a:p>
          <a:p>
            <a:pPr eaLnBrk="1" hangingPunct="1"/>
            <a:r>
              <a:rPr lang="ru-RU" sz="1400">
                <a:latin typeface="Arial" charset="0"/>
              </a:rPr>
              <a:t>Запрещение аренды земли и наёмного труда в с\х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ru-RU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4" grpId="0"/>
      <p:bldP spid="59405" grpId="0"/>
      <p:bldP spid="59410" grpId="0"/>
      <p:bldP spid="594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457200"/>
            <a:ext cx="7772400" cy="561975"/>
          </a:xfrm>
        </p:spPr>
        <p:txBody>
          <a:bodyPr/>
          <a:lstStyle/>
          <a:p>
            <a:pPr algn="ctr"/>
            <a:r>
              <a:rPr lang="ru-RU" sz="2800" smtClean="0"/>
              <a:t>Заполните графы таблицы</a:t>
            </a:r>
            <a:br>
              <a:rPr lang="ru-RU" sz="2800" smtClean="0"/>
            </a:br>
            <a:r>
              <a:rPr lang="ru-RU" sz="2800" smtClean="0"/>
              <a:t>			        </a:t>
            </a:r>
            <a:r>
              <a:rPr lang="ru-RU" sz="2800" b="1" smtClean="0"/>
              <a:t>Военный коммунизм</a:t>
            </a:r>
          </a:p>
        </p:txBody>
      </p:sp>
      <p:graphicFrame>
        <p:nvGraphicFramePr>
          <p:cNvPr id="60419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539750" y="1125538"/>
          <a:ext cx="2819400" cy="5157788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11525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Производство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Обмен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5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Распределение и потребление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Характер труда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8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Характер управления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Положительные стороны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435" name="Group 19"/>
          <p:cNvGraphicFramePr>
            <a:graphicFrameLocks noGrp="1"/>
          </p:cNvGraphicFramePr>
          <p:nvPr>
            <p:ph sz="half" idx="4294967295"/>
          </p:nvPr>
        </p:nvGraphicFramePr>
        <p:xfrm>
          <a:off x="3492500" y="1125538"/>
          <a:ext cx="5194300" cy="5114925"/>
        </p:xfrm>
        <a:graphic>
          <a:graphicData uri="http://schemas.openxmlformats.org/drawingml/2006/table">
            <a:tbl>
              <a:tblPr/>
              <a:tblGrid>
                <a:gridCol w="5194300"/>
              </a:tblGrid>
              <a:tr h="11522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Национализация промышленности с 11.01 1919г, продразверстка- принудительное изъятие излишков.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2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 21.11 1918- снабжение через Наркомпрод, запрет частной торговли, отмена оплаты топлива, жилья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Уравнительное распределение, карточная система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Всеобщая трудовая повинность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Командные методы, жёсткая централизация - ВСНХ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Эффективна в чрезвычайных обстоятельствах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457200"/>
            <a:ext cx="7772400" cy="2684463"/>
          </a:xfrm>
        </p:spPr>
        <p:txBody>
          <a:bodyPr/>
          <a:lstStyle/>
          <a:p>
            <a:pPr algn="ctr"/>
            <a:r>
              <a:rPr lang="ru-RU" sz="3600" b="1" smtClean="0"/>
              <a:t>Проанализируйте практические действия белых правительств.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16013" y="260350"/>
            <a:ext cx="7613650" cy="360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800" smtClean="0"/>
              <a:t>                                        Аграрный вопрос</a:t>
            </a:r>
          </a:p>
          <a:p>
            <a:pPr>
              <a:lnSpc>
                <a:spcPct val="90000"/>
              </a:lnSpc>
            </a:pPr>
            <a:endParaRPr lang="ru-RU" sz="1800" smtClean="0"/>
          </a:p>
        </p:txBody>
      </p:sp>
      <p:graphicFrame>
        <p:nvGraphicFramePr>
          <p:cNvPr id="44114" name="Group 82"/>
          <p:cNvGraphicFramePr>
            <a:graphicFrameLocks noGrp="1"/>
          </p:cNvGraphicFramePr>
          <p:nvPr>
            <p:ph sz="half" idx="4294967295"/>
          </p:nvPr>
        </p:nvGraphicFramePr>
        <p:xfrm>
          <a:off x="755650" y="620713"/>
          <a:ext cx="8353425" cy="5861050"/>
        </p:xfrm>
        <a:graphic>
          <a:graphicData uri="http://schemas.openxmlformats.org/drawingml/2006/table">
            <a:tbl>
              <a:tblPr/>
              <a:tblGrid>
                <a:gridCol w="2709863"/>
                <a:gridCol w="182562"/>
                <a:gridCol w="2706688"/>
                <a:gridCol w="2754312"/>
              </a:tblGrid>
              <a:tr h="396922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Колчак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Деникин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Врангель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062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Взамен Декрета издал Декларацию: право крестьян обрабатывать чужую землю и снимать урожай. Обещал наделить земельными участками безземельных и мало земельных. Никаких самовольных захватов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Потребовал отдать владельцам захваченных земель 1/3 урожая. Сохранял право собственности на землю; передача помещикам земель за выкуп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 тронул помещичьи земли. «Закон о земле» сохранял прежним владельцам до 600 десятин, а что свыше – крестьянам  в собственность за выкуп через 25 лет.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4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Рабочий вопрос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88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Заводы и фабрики переходили в руки прежних владельцев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Пресекались выступления рабочих в защиту фабрично- заводского законодательства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Владельцы предприятий получали субсидии и использовали их в корыстных целях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8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Национальный вопрос.</a:t>
                      </a: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Лозунг: «Единая и неделимая Россия»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9379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Государственное устройство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Восстановление бюрократии. Царское законодательство. Возвращались непопулярные политики. Запрещены профсоюзы, партии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341438"/>
            <a:ext cx="7772400" cy="3095625"/>
          </a:xfrm>
        </p:spPr>
        <p:txBody>
          <a:bodyPr/>
          <a:lstStyle/>
          <a:p>
            <a:pPr algn="ctr"/>
            <a:r>
              <a:rPr lang="ru-RU" smtClean="0"/>
              <a:t>Формирование советской государственности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0" y="-315913"/>
            <a:ext cx="8229600" cy="315913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755650" y="188913"/>
            <a:ext cx="288131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55650" y="908050"/>
            <a:ext cx="2881313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500563" y="188913"/>
            <a:ext cx="2376487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3779838" y="47625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3779838" y="10525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580063" y="12684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4500563" y="1484313"/>
            <a:ext cx="20875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6804025" y="1268413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>
            <a:off x="6372225" y="35734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6084888" y="40767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6084888" y="44370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6372225" y="2276475"/>
            <a:ext cx="0" cy="396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268538" y="2492375"/>
            <a:ext cx="37941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6084888" y="37163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2268538" y="2852738"/>
            <a:ext cx="38163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2268538" y="2133600"/>
            <a:ext cx="381635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flipV="1">
            <a:off x="6084888" y="34290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2268538" y="3213100"/>
            <a:ext cx="381635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2268538" y="3573463"/>
            <a:ext cx="38163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2268538" y="3933825"/>
            <a:ext cx="381635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6084888" y="47974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6084888" y="51577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2268538" y="4292600"/>
            <a:ext cx="381635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6084888" y="55165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2268538" y="4652963"/>
            <a:ext cx="3816350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6084888" y="58769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2268538" y="5013325"/>
            <a:ext cx="381635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2268538" y="5373688"/>
            <a:ext cx="38163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2268538" y="5734050"/>
            <a:ext cx="38163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2268538" y="6092825"/>
            <a:ext cx="38163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6084888" y="62372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6084888" y="22764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6084888" y="26368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6084888" y="29972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0" y="-315913"/>
            <a:ext cx="8229600" cy="315913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188913"/>
            <a:ext cx="31686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600">
                <a:latin typeface="Arial" charset="0"/>
              </a:rPr>
              <a:t>Всероссийский съезд Советов</a:t>
            </a:r>
          </a:p>
          <a:p>
            <a:pPr algn="ctr" eaLnBrk="1" hangingPunct="1"/>
            <a:r>
              <a:rPr lang="ru-RU" sz="1400">
                <a:latin typeface="Arial" charset="0"/>
              </a:rPr>
              <a:t>(высший законодательный орган)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68313" y="908050"/>
            <a:ext cx="3168650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600">
                <a:latin typeface="Arial" charset="0"/>
              </a:rPr>
              <a:t>ВЦИК</a:t>
            </a:r>
          </a:p>
          <a:p>
            <a:pPr algn="ctr" eaLnBrk="1" hangingPunct="1"/>
            <a:r>
              <a:rPr lang="ru-RU" sz="1400">
                <a:latin typeface="Arial" charset="0"/>
              </a:rPr>
              <a:t>(действует между съездами)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500563" y="188913"/>
            <a:ext cx="3095625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600">
                <a:latin typeface="Arial" charset="0"/>
              </a:rPr>
              <a:t>СНК</a:t>
            </a:r>
          </a:p>
          <a:p>
            <a:pPr algn="ctr" eaLnBrk="1" hangingPunct="1"/>
            <a:r>
              <a:rPr lang="ru-RU" sz="1400">
                <a:latin typeface="Arial" charset="0"/>
              </a:rPr>
              <a:t>(высший исполнительный орган </a:t>
            </a:r>
          </a:p>
          <a:p>
            <a:pPr algn="ctr" eaLnBrk="1" hangingPunct="1"/>
            <a:r>
              <a:rPr lang="ru-RU" sz="1400">
                <a:latin typeface="Arial" charset="0"/>
              </a:rPr>
              <a:t>власти с правом </a:t>
            </a:r>
          </a:p>
          <a:p>
            <a:pPr algn="ctr" eaLnBrk="1" hangingPunct="1"/>
            <a:r>
              <a:rPr lang="ru-RU" sz="1400">
                <a:latin typeface="Arial" charset="0"/>
              </a:rPr>
              <a:t>законодательной инициативы)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779838" y="47625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3779838" y="10525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5580063" y="12684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4500563" y="1484313"/>
            <a:ext cx="20875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600">
                <a:latin typeface="Arial" charset="0"/>
              </a:rPr>
              <a:t>ВЧК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6804025" y="1268413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6372225" y="35734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6084888" y="40767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6084888" y="44370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6372225" y="2276475"/>
            <a:ext cx="0" cy="396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2268538" y="2492375"/>
            <a:ext cx="37941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400">
                <a:latin typeface="Arial" charset="0"/>
              </a:rPr>
              <a:t>Наркомат земледелия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6084888" y="37163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2268538" y="2852738"/>
            <a:ext cx="38163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400">
                <a:latin typeface="Arial" charset="0"/>
              </a:rPr>
              <a:t>Наркомат труда</a:t>
            </a: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2268538" y="2133600"/>
            <a:ext cx="381635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400">
                <a:latin typeface="Arial" charset="0"/>
              </a:rPr>
              <a:t>Наркомат внутренних дел</a:t>
            </a:r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V="1">
            <a:off x="6084888" y="34290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2268538" y="3213100"/>
            <a:ext cx="381635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400">
                <a:latin typeface="Arial" charset="0"/>
              </a:rPr>
              <a:t>Наркомат финансов</a:t>
            </a: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2268538" y="3573463"/>
            <a:ext cx="38163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400">
                <a:latin typeface="Arial" charset="0"/>
              </a:rPr>
              <a:t>Наркомат иностранных дел</a:t>
            </a: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2268538" y="3933825"/>
            <a:ext cx="381635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400">
                <a:latin typeface="Arial" charset="0"/>
              </a:rPr>
              <a:t>Наркомат торговли и промышленности</a:t>
            </a:r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6084888" y="47974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6084888" y="51577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2268538" y="4292600"/>
            <a:ext cx="381635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400">
                <a:latin typeface="Arial" charset="0"/>
              </a:rPr>
              <a:t>Наркомат юстиции</a:t>
            </a:r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6084888" y="55165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2268538" y="4652963"/>
            <a:ext cx="3816350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400">
                <a:latin typeface="Arial" charset="0"/>
              </a:rPr>
              <a:t>Наркомат продовольствия</a:t>
            </a:r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6084888" y="58769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2268538" y="5013325"/>
            <a:ext cx="381635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400">
                <a:latin typeface="Arial" charset="0"/>
              </a:rPr>
              <a:t>Наркомат почты и телеграфа</a:t>
            </a: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2268538" y="5373688"/>
            <a:ext cx="38163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400">
                <a:latin typeface="Arial" charset="0"/>
              </a:rPr>
              <a:t>Наркомат по делам национальностей</a:t>
            </a: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2268538" y="5734050"/>
            <a:ext cx="38163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400">
                <a:latin typeface="Arial" charset="0"/>
              </a:rPr>
              <a:t>Наркомат по военным и морским делам</a:t>
            </a: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2268538" y="6092825"/>
            <a:ext cx="38163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400">
                <a:latin typeface="Arial" charset="0"/>
              </a:rPr>
              <a:t>Наркомат просвещения</a:t>
            </a:r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>
            <a:off x="6084888" y="62372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>
            <a:off x="6084888" y="22764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6084888" y="26368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>
            <a:off x="6084888" y="29972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457200"/>
            <a:ext cx="7772400" cy="5348288"/>
          </a:xfrm>
        </p:spPr>
        <p:txBody>
          <a:bodyPr/>
          <a:lstStyle/>
          <a:p>
            <a:pPr algn="ctr"/>
            <a:r>
              <a:rPr lang="ru-RU" smtClean="0"/>
              <a:t>Международные отношения и внешняя политика </a:t>
            </a:r>
            <a:r>
              <a:rPr lang="ru-RU" sz="3200" smtClean="0"/>
              <a:t>В 20-е г.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404813"/>
            <a:ext cx="7772400" cy="5538787"/>
          </a:xfrm>
        </p:spPr>
        <p:txBody>
          <a:bodyPr/>
          <a:lstStyle/>
          <a:p>
            <a:endParaRPr lang="ru-RU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4000" smtClean="0"/>
              <a:t>Генуэзская конференция. Раппальский договор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90600" y="1828800"/>
            <a:ext cx="3814763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/>
              <a:t>Найдите дату и решаемые вопросы международной конференции в Генуе и результаты; кто руководил советской делегацией.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ru-RU" sz="24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ru-RU" sz="2400" smtClean="0"/>
          </a:p>
          <a:p>
            <a:pPr>
              <a:lnSpc>
                <a:spcPct val="80000"/>
              </a:lnSpc>
            </a:pPr>
            <a:r>
              <a:rPr lang="ru-RU" sz="2400" smtClean="0"/>
              <a:t>Когда, с кем, по поводу чего был подписан Раппальский договор?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948238" y="1828800"/>
            <a:ext cx="3814762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/>
              <a:t>1922г в Генуе решался вопрос о Советском государстве как борце за мир (Чичерин Г.В.). Из-за взаимных претензий России и стран Антанты соглашения достичь не удалось.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16 апреля заключен договор с Германией о дипломатических и экономических отношениях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68538" y="1828800"/>
            <a:ext cx="6494462" cy="1671638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i="1" smtClean="0"/>
              <a:t>Плохой учитель сообщает истину,</a:t>
            </a:r>
          </a:p>
          <a:p>
            <a:pPr>
              <a:buFont typeface="Monotype Sorts" pitchFamily="2" charset="2"/>
              <a:buNone/>
            </a:pPr>
            <a:r>
              <a:rPr lang="ru-RU" i="1" smtClean="0"/>
              <a:t>Хороший учит её находить.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smtClean="0"/>
              <a:t>Преодоление дипломатической изоляции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90600" y="1828800"/>
            <a:ext cx="3814763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Используя текст </a:t>
            </a:r>
            <a:r>
              <a:rPr lang="en-US" sz="2400" smtClean="0">
                <a:cs typeface="Arial" charset="0"/>
              </a:rPr>
              <a:t>§</a:t>
            </a:r>
            <a:r>
              <a:rPr lang="ru-RU" sz="2400" smtClean="0">
                <a:cs typeface="Arial" charset="0"/>
              </a:rPr>
              <a:t>20 п. 1 выпишите в тетрадь страны, с которыми Советская Россия пописала мирные договоры? Когда? </a:t>
            </a:r>
          </a:p>
          <a:p>
            <a:pPr>
              <a:lnSpc>
                <a:spcPct val="90000"/>
              </a:lnSpc>
            </a:pPr>
            <a:endParaRPr lang="ru-RU" sz="2400" smtClean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ru-RU" sz="2400" smtClean="0">
                <a:cs typeface="Arial" charset="0"/>
              </a:rPr>
              <a:t>Подчеркните государство, где образовано было первое советское дипломатическое представительство</a:t>
            </a:r>
            <a:endParaRPr lang="en-US" sz="2400" smtClean="0">
              <a:cs typeface="Arial" charset="0"/>
            </a:endParaRP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948238" y="1828800"/>
            <a:ext cx="3814762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1920- Эстония, Литва, Латвия, Финляндия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1921г.- Великобритания, Германия</a:t>
            </a:r>
          </a:p>
          <a:p>
            <a:pPr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smtClean="0"/>
              <a:t>		Поскольку мы стоим на пороге создания глобальной экономической системы, важно понимать, какова структура нашего общества. Молодые люди особенно нуждаются в твёрдой основе, которая поможет им спланировать свою жизнь так, чтобы стать полноценными членами общества после окончания школы. </a:t>
            </a:r>
          </a:p>
          <a:p>
            <a:pPr>
              <a:buFont typeface="Monotype Sorts" pitchFamily="2" charset="2"/>
              <a:buNone/>
            </a:pPr>
            <a:endParaRPr lang="ru-RU" b="1" i="1" smtClean="0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619250" y="765175"/>
            <a:ext cx="53292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ru-RU" sz="4000"/>
              <a:t>экономика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1027"/>
          <p:cNvSpPr>
            <a:spLocks noChangeArrowheads="1"/>
          </p:cNvSpPr>
          <p:nvPr/>
        </p:nvSpPr>
        <p:spPr bwMode="auto">
          <a:xfrm>
            <a:off x="962025" y="325438"/>
            <a:ext cx="7772400" cy="1231900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kumimoji="1" lang="ru-RU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79" name="Text Box 1030"/>
          <p:cNvSpPr txBox="1">
            <a:spLocks noChangeArrowheads="1"/>
          </p:cNvSpPr>
          <p:nvPr/>
        </p:nvSpPr>
        <p:spPr bwMode="auto">
          <a:xfrm>
            <a:off x="1279525" y="1870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/>
          </a:p>
        </p:txBody>
      </p:sp>
      <p:sp>
        <p:nvSpPr>
          <p:cNvPr id="24580" name="Rectangle 10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smtClean="0"/>
              <a:t>Кривая производственных возможностей </a:t>
            </a:r>
            <a:endParaRPr lang="ru-RU" sz="4000" smtClean="0"/>
          </a:p>
        </p:txBody>
      </p:sp>
      <p:sp>
        <p:nvSpPr>
          <p:cNvPr id="24581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/>
              <a:t> </a:t>
            </a:r>
          </a:p>
          <a:p>
            <a:pPr>
              <a:buFont typeface="Monotype Sorts" pitchFamily="2" charset="2"/>
              <a:buNone/>
            </a:pPr>
            <a:r>
              <a:rPr lang="ru-RU" sz="1400" smtClean="0"/>
              <a:t>1. Если данная экономика в настоящее время производит 12 единиц товара </a:t>
            </a:r>
            <a:r>
              <a:rPr lang="en-GB" sz="1400" smtClean="0"/>
              <a:t>B</a:t>
            </a:r>
            <a:r>
              <a:rPr lang="ru-RU" sz="1400" smtClean="0"/>
              <a:t> и 0 единиц товара </a:t>
            </a:r>
            <a:r>
              <a:rPr lang="en-GB" sz="1400" smtClean="0"/>
              <a:t>A</a:t>
            </a:r>
            <a:r>
              <a:rPr lang="ru-RU" sz="1400" smtClean="0"/>
              <a:t>:</a:t>
            </a:r>
          </a:p>
          <a:p>
            <a:pPr>
              <a:buFont typeface="Monotype Sorts" pitchFamily="2" charset="2"/>
              <a:buNone/>
            </a:pPr>
            <a:r>
              <a:rPr lang="ru-RU" sz="1400" smtClean="0"/>
              <a:t>А) альтернативной стоимостью увеличения производства товара А с 0 единиц до 1 единицы является потеря ___ единиц товара </a:t>
            </a:r>
            <a:r>
              <a:rPr lang="en-GB" sz="1400" smtClean="0"/>
              <a:t>B</a:t>
            </a:r>
            <a:r>
              <a:rPr lang="ru-RU" sz="1400" smtClean="0"/>
              <a:t>.</a:t>
            </a:r>
          </a:p>
          <a:p>
            <a:pPr>
              <a:buFont typeface="Monotype Sorts" pitchFamily="2" charset="2"/>
              <a:buNone/>
            </a:pPr>
            <a:r>
              <a:rPr lang="ru-RU" sz="1400" smtClean="0"/>
              <a:t>Б) альтернативной стоимостью увеличения производства товара А с 1 единицы до 2 единиц является потеря ____единиц товара </a:t>
            </a:r>
            <a:r>
              <a:rPr lang="en-GB" sz="1400" smtClean="0"/>
              <a:t>B</a:t>
            </a:r>
            <a:r>
              <a:rPr lang="ru-RU" sz="1400" smtClean="0"/>
              <a:t>.</a:t>
            </a:r>
          </a:p>
          <a:p>
            <a:r>
              <a:rPr lang="ru-RU" sz="1400" smtClean="0"/>
              <a:t>С) альтернативной стоимостью увеличения производства товара А с 2 единиц до 3 единиц является потеря _____ единиц товара </a:t>
            </a:r>
            <a:r>
              <a:rPr lang="en-GB" sz="1400" smtClean="0"/>
              <a:t>B</a:t>
            </a:r>
            <a:r>
              <a:rPr lang="ru-RU" sz="1400" smtClean="0"/>
              <a:t>.</a:t>
            </a:r>
          </a:p>
          <a:p>
            <a:r>
              <a:rPr lang="en-US" sz="1400" smtClean="0"/>
              <a:t>D) </a:t>
            </a:r>
            <a:r>
              <a:rPr lang="ru-RU" sz="1400" smtClean="0"/>
              <a:t>Это пример (</a:t>
            </a:r>
            <a:r>
              <a:rPr lang="ru-RU" sz="1400" i="1" smtClean="0"/>
              <a:t>постоянной/возрастающей/падающей</a:t>
            </a:r>
            <a:r>
              <a:rPr lang="ru-RU" sz="1400" smtClean="0"/>
              <a:t>) альтернативной стоимости единицы товара А.</a:t>
            </a:r>
          </a:p>
          <a:p>
            <a:endParaRPr lang="ru-RU" smtClean="0"/>
          </a:p>
        </p:txBody>
      </p:sp>
      <p:sp>
        <p:nvSpPr>
          <p:cNvPr id="24582" name="Содержимое 2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sz="1400" smtClean="0"/>
              <a:t>    Товар В</a:t>
            </a:r>
          </a:p>
          <a:p>
            <a:endParaRPr lang="ru-RU" sz="1400" smtClean="0"/>
          </a:p>
          <a:p>
            <a:pPr>
              <a:buFont typeface="Monotype Sorts" pitchFamily="2" charset="2"/>
              <a:buNone/>
            </a:pPr>
            <a:r>
              <a:rPr lang="ru-RU" sz="1400" smtClean="0"/>
              <a:t>         12</a:t>
            </a:r>
          </a:p>
          <a:p>
            <a:endParaRPr lang="ru-RU" sz="1400" smtClean="0"/>
          </a:p>
          <a:p>
            <a:endParaRPr lang="ru-RU" sz="1400" smtClean="0"/>
          </a:p>
          <a:p>
            <a:endParaRPr lang="ru-RU" sz="1400" smtClean="0"/>
          </a:p>
          <a:p>
            <a:endParaRPr lang="ru-RU" sz="1400" smtClean="0"/>
          </a:p>
          <a:p>
            <a:endParaRPr lang="ru-RU" sz="1400" smtClean="0"/>
          </a:p>
          <a:p>
            <a:pPr>
              <a:buFont typeface="Monotype Sorts" pitchFamily="2" charset="2"/>
              <a:buNone/>
            </a:pPr>
            <a:r>
              <a:rPr lang="ru-RU" sz="1400" smtClean="0"/>
              <a:t>                           Товар А       6</a:t>
            </a:r>
            <a:endParaRPr lang="ru-RU" sz="1200" smtClean="0"/>
          </a:p>
        </p:txBody>
      </p:sp>
      <p:cxnSp>
        <p:nvCxnSpPr>
          <p:cNvPr id="24583" name="Прямая соединительная линия 12"/>
          <p:cNvCxnSpPr>
            <a:cxnSpLocks noChangeShapeType="1"/>
          </p:cNvCxnSpPr>
          <p:nvPr/>
        </p:nvCxnSpPr>
        <p:spPr bwMode="auto">
          <a:xfrm rot="16200000" flipH="1">
            <a:off x="4786313" y="3071813"/>
            <a:ext cx="1785937" cy="71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4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5715000" y="4000500"/>
            <a:ext cx="1785938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5" name="Прямая соединительная линия 22"/>
          <p:cNvCxnSpPr>
            <a:cxnSpLocks noChangeShapeType="1"/>
          </p:cNvCxnSpPr>
          <p:nvPr/>
        </p:nvCxnSpPr>
        <p:spPr bwMode="auto">
          <a:xfrm>
            <a:off x="5643563" y="2571750"/>
            <a:ext cx="1571625" cy="1428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1027"/>
          <p:cNvSpPr>
            <a:spLocks noChangeArrowheads="1"/>
          </p:cNvSpPr>
          <p:nvPr/>
        </p:nvSpPr>
        <p:spPr bwMode="auto">
          <a:xfrm>
            <a:off x="962025" y="325438"/>
            <a:ext cx="7772400" cy="1231900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kumimoji="1" lang="ru-RU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3" name="Text Box 1030"/>
          <p:cNvSpPr txBox="1">
            <a:spLocks noChangeArrowheads="1"/>
          </p:cNvSpPr>
          <p:nvPr/>
        </p:nvSpPr>
        <p:spPr bwMode="auto">
          <a:xfrm>
            <a:off x="1279525" y="1870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/>
          </a:p>
        </p:txBody>
      </p:sp>
      <p:sp>
        <p:nvSpPr>
          <p:cNvPr id="25604" name="Rectangle 10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Причины изменение спроса</a:t>
            </a:r>
          </a:p>
        </p:txBody>
      </p:sp>
      <p:sp>
        <p:nvSpPr>
          <p:cNvPr id="25605" name="Текст 8"/>
          <p:cNvSpPr>
            <a:spLocks noGrp="1"/>
          </p:cNvSpPr>
          <p:nvPr>
            <p:ph type="body" sz="half" idx="1"/>
          </p:nvPr>
        </p:nvSpPr>
        <p:spPr>
          <a:xfrm>
            <a:off x="990600" y="1714500"/>
            <a:ext cx="7867650" cy="4857750"/>
          </a:xfrm>
        </p:spPr>
        <p:txBody>
          <a:bodyPr/>
          <a:lstStyle/>
          <a:p>
            <a:r>
              <a:rPr lang="ru-RU" smtClean="0"/>
              <a:t> </a:t>
            </a:r>
            <a:r>
              <a:rPr lang="ru-RU" sz="2800" smtClean="0"/>
              <a:t>Изменится ли рыночный спрос на говядину</a:t>
            </a:r>
          </a:p>
          <a:p>
            <a:r>
              <a:rPr lang="ru-RU" sz="1400" smtClean="0"/>
              <a:t>А. ЦЕНА ГОВЯДИНЫ УВЕЛИЧИТСЯ</a:t>
            </a:r>
          </a:p>
          <a:p>
            <a:pPr>
              <a:buFont typeface="Monotype Sorts" pitchFamily="2" charset="2"/>
              <a:buNone/>
            </a:pPr>
            <a:r>
              <a:rPr lang="ru-RU" sz="1400" smtClean="0"/>
              <a:t>	Спрос	</a:t>
            </a:r>
          </a:p>
          <a:p>
            <a:r>
              <a:rPr lang="ru-RU" sz="1400" smtClean="0"/>
              <a:t>Б. МИЛЛИОНЫ ИММИГРАНТОВ УВЕЛИЧИВАЮТ НАСЕЛЕНИЕ США</a:t>
            </a:r>
          </a:p>
          <a:p>
            <a:pPr>
              <a:buFont typeface="Monotype Sorts" pitchFamily="2" charset="2"/>
              <a:buNone/>
            </a:pPr>
            <a:r>
              <a:rPr lang="ru-RU" sz="1400" smtClean="0"/>
              <a:t>	Спрос	</a:t>
            </a:r>
          </a:p>
          <a:p>
            <a:r>
              <a:rPr lang="ru-RU" sz="1400" smtClean="0"/>
              <a:t>В. ПАДАЮТ ЦЕНЫ НА СВИНИНУ</a:t>
            </a:r>
          </a:p>
          <a:p>
            <a:pPr>
              <a:buFont typeface="Monotype Sorts" pitchFamily="2" charset="2"/>
              <a:buNone/>
            </a:pPr>
            <a:r>
              <a:rPr lang="ru-RU" sz="1400" smtClean="0"/>
              <a:t>	Спрос	</a:t>
            </a:r>
          </a:p>
          <a:p>
            <a:r>
              <a:rPr lang="ru-RU" sz="1400" smtClean="0"/>
              <a:t>Г. ГЛАВНЫЙ ХИРУРГ ПРЕДУПРЕЖДАЕТ, ЧТО УПОТРЕБЛЕНИЕ В ПИЩУ ГОВЯДИНЫ МОЖЕТ БЫТЬ ВРЕДНО ДЛЯ ЗДОРОВЬЯ</a:t>
            </a:r>
          </a:p>
          <a:p>
            <a:pPr>
              <a:buFont typeface="Monotype Sorts" pitchFamily="2" charset="2"/>
              <a:buNone/>
            </a:pPr>
            <a:r>
              <a:rPr lang="ru-RU" sz="1400" smtClean="0"/>
              <a:t>	Спрос	</a:t>
            </a:r>
          </a:p>
          <a:p>
            <a:r>
              <a:rPr lang="ru-RU" sz="1400" smtClean="0"/>
              <a:t>Д. ЧИСТЫЙ ЗАРАБОТОК РАБОТАЮЩИХ ПАДАЕТ ТРЕТИЙ МЕСЯЦ ПОДРЯД</a:t>
            </a:r>
          </a:p>
          <a:p>
            <a:pPr>
              <a:buFont typeface="Monotype Sorts" pitchFamily="2" charset="2"/>
              <a:buNone/>
            </a:pPr>
            <a:r>
              <a:rPr lang="ru-RU" sz="1400" smtClean="0"/>
              <a:t>	Спрос	</a:t>
            </a:r>
          </a:p>
          <a:p>
            <a:r>
              <a:rPr lang="ru-RU" sz="1400" smtClean="0"/>
              <a:t>Е. УВЕЛИЧЕНИЕ ЦЕН НА ДРЕВЕСНЫЙ УГОЛЬ СТАВИТ ПОД УГРОЗУ ПРИГОТОВЛЕНИЕ ПИЩИ НА СВЕЖЕМ ВОЗДУХЕ В ДЕНЬ МОЛО</a:t>
            </a:r>
          </a:p>
          <a:p>
            <a:pPr>
              <a:buFont typeface="Monotype Sorts" pitchFamily="2" charset="2"/>
              <a:buNone/>
            </a:pPr>
            <a:r>
              <a:rPr lang="ru-RU" sz="1400" smtClean="0"/>
              <a:t>	Спрос	</a:t>
            </a:r>
          </a:p>
          <a:p>
            <a:r>
              <a:rPr lang="ru-RU" sz="1400" smtClean="0"/>
              <a:t>Ж. ОЖИДАЕТСЯ, ЧТО В СЛЕДУЮЩЕМ МЕСЯЦЕ ЦЕНЫ НА ГОВЯДИНУ ВЗЛЕТЯТ ДО НЕБЕС</a:t>
            </a:r>
          </a:p>
          <a:p>
            <a:pPr>
              <a:buFont typeface="Monotype Sorts" pitchFamily="2" charset="2"/>
              <a:buNone/>
            </a:pPr>
            <a:r>
              <a:rPr lang="ru-RU" sz="1400" smtClean="0"/>
              <a:t>	Спрос	</a:t>
            </a:r>
          </a:p>
          <a:p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1027"/>
          <p:cNvSpPr>
            <a:spLocks noChangeArrowheads="1"/>
          </p:cNvSpPr>
          <p:nvPr/>
        </p:nvSpPr>
        <p:spPr bwMode="auto">
          <a:xfrm>
            <a:off x="962025" y="325438"/>
            <a:ext cx="7772400" cy="1231900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dirty="0"/>
              <a:t>Отнесите каждое изменение спроса из Части I к одной из приведенных ниже категорий </a:t>
            </a:r>
            <a:endParaRPr kumimoji="1"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27" name="Text Box 1030"/>
          <p:cNvSpPr txBox="1">
            <a:spLocks noChangeArrowheads="1"/>
          </p:cNvSpPr>
          <p:nvPr/>
        </p:nvSpPr>
        <p:spPr bwMode="auto">
          <a:xfrm>
            <a:off x="1279525" y="1870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/>
          </a:p>
        </p:txBody>
      </p:sp>
      <p:sp>
        <p:nvSpPr>
          <p:cNvPr id="26628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400" smtClean="0"/>
          </a:p>
          <a:p>
            <a:endParaRPr lang="ru-RU" sz="1400" smtClean="0"/>
          </a:p>
          <a:p>
            <a:r>
              <a:rPr lang="ru-RU" sz="1400" smtClean="0"/>
              <a:t>_______    </a:t>
            </a:r>
            <a:r>
              <a:rPr lang="ru-RU" sz="2000" smtClean="0"/>
              <a:t>Изменение вкусов потребителей</a:t>
            </a:r>
          </a:p>
          <a:p>
            <a:r>
              <a:rPr lang="ru-RU" sz="2000" smtClean="0"/>
              <a:t>_____   Изменение доходов потребителей</a:t>
            </a:r>
          </a:p>
          <a:p>
            <a:r>
              <a:rPr lang="ru-RU" sz="2000" smtClean="0"/>
              <a:t>_____   Изменение числа потребителей на рынке</a:t>
            </a:r>
          </a:p>
          <a:p>
            <a:r>
              <a:rPr lang="ru-RU" sz="2000" smtClean="0"/>
              <a:t>_____    Изменение цены товара-заменителя</a:t>
            </a:r>
          </a:p>
          <a:p>
            <a:r>
              <a:rPr lang="ru-RU" sz="2000" smtClean="0"/>
              <a:t>_____    Изменение цены дополняющего товара</a:t>
            </a:r>
          </a:p>
          <a:p>
            <a:r>
              <a:rPr lang="ru-RU" sz="2000" smtClean="0"/>
              <a:t>_____    Изменение ожиданий потребителей в отношении цен</a:t>
            </a:r>
          </a:p>
          <a:p>
            <a:endParaRPr lang="ru-RU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1027"/>
          <p:cNvSpPr>
            <a:spLocks noChangeArrowheads="1"/>
          </p:cNvSpPr>
          <p:nvPr/>
        </p:nvSpPr>
        <p:spPr bwMode="auto">
          <a:xfrm>
            <a:off x="962025" y="325438"/>
            <a:ext cx="7772400" cy="1231900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kumimoji="1" lang="ru-RU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1" name="Text Box 1030"/>
          <p:cNvSpPr txBox="1">
            <a:spLocks noChangeArrowheads="1"/>
          </p:cNvSpPr>
          <p:nvPr/>
        </p:nvSpPr>
        <p:spPr bwMode="auto">
          <a:xfrm>
            <a:off x="1279525" y="1870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/>
          </a:p>
        </p:txBody>
      </p:sp>
      <p:sp>
        <p:nvSpPr>
          <p:cNvPr id="27652" name="Rectangle 10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smtClean="0"/>
              <a:t>Причины изменение предложения</a:t>
            </a:r>
          </a:p>
        </p:txBody>
      </p:sp>
      <p:sp>
        <p:nvSpPr>
          <p:cNvPr id="27653" name="Содержимое 5"/>
          <p:cNvSpPr>
            <a:spLocks noGrp="1"/>
          </p:cNvSpPr>
          <p:nvPr>
            <p:ph sz="half" idx="2"/>
          </p:nvPr>
        </p:nvSpPr>
        <p:spPr>
          <a:xfrm>
            <a:off x="1000125" y="1714500"/>
            <a:ext cx="7762875" cy="4643438"/>
          </a:xfrm>
        </p:spPr>
        <p:txBody>
          <a:bodyPr/>
          <a:lstStyle/>
          <a:p>
            <a:r>
              <a:rPr lang="ru-RU" sz="1400" smtClean="0"/>
              <a:t>A.	РАБОЧИЕ АВТОМОБИЛЬНОЙ ПРОМЫШЛЕННОСТИ СОГЛАСНЫ НА СНИЖЕНИЕ ЗАРАБОТНОЙ ПЛАТЫ И ЛЬГОТНЫХ ВЫПЛАТ</a:t>
            </a:r>
          </a:p>
          <a:p>
            <a:r>
              <a:rPr lang="ru-RU" sz="1400" smtClean="0"/>
              <a:t>Предложение	</a:t>
            </a:r>
            <a:endParaRPr lang="ru-RU" sz="1400" i="1" smtClean="0"/>
          </a:p>
          <a:p>
            <a:r>
              <a:rPr lang="ru-RU" sz="1400" smtClean="0"/>
              <a:t>Б.	НОВАЯ РОБОТОТЕХНОЛОГИЯ УВЕЛИЧИВАЕТ ЭФФЕКТИВНОСТЬ НА ФАБРИКАХ ДЕТРОЙТА </a:t>
            </a:r>
          </a:p>
          <a:p>
            <a:r>
              <a:rPr lang="ru-RU" sz="1400" smtClean="0"/>
              <a:t>Предложение	</a:t>
            </a:r>
            <a:endParaRPr lang="ru-RU" sz="1400" i="1" smtClean="0"/>
          </a:p>
          <a:p>
            <a:r>
              <a:rPr lang="ru-RU" sz="1400" smtClean="0"/>
              <a:t>В.	ЦЕНЫ НА СТАЛЬ ВЫРОСЛИ НА 10%</a:t>
            </a:r>
            <a:endParaRPr lang="ru-RU" sz="1400" i="1" smtClean="0"/>
          </a:p>
          <a:p>
            <a:r>
              <a:rPr lang="ru-RU" sz="1400" smtClean="0"/>
              <a:t>Предложение	</a:t>
            </a:r>
            <a:endParaRPr lang="ru-RU" sz="1400" i="1" smtClean="0"/>
          </a:p>
          <a:p>
            <a:r>
              <a:rPr lang="ru-RU" sz="1400" smtClean="0"/>
              <a:t>Г.	ОТМЕНЕНЫ КВОТЫ: ВВОЗ ИМПОРТНЫХ МАШИН РАСТЕТ </a:t>
            </a:r>
            <a:endParaRPr lang="ru-RU" sz="1400" i="1" smtClean="0"/>
          </a:p>
          <a:p>
            <a:r>
              <a:rPr lang="ru-RU" sz="1400" smtClean="0"/>
              <a:t>Предложение	</a:t>
            </a:r>
            <a:endParaRPr lang="ru-RU" sz="1400" i="1" smtClean="0"/>
          </a:p>
          <a:p>
            <a:r>
              <a:rPr lang="ru-RU" sz="1400" smtClean="0"/>
              <a:t>Д.	КРУПНЫЙ ПРОИЗВОДИТЕЛЬ АВТОМОБИЛЕЙ ОБАНКРОТИЛСЯ, ФАБРИКИ ЗАКРЫТЫ </a:t>
            </a:r>
          </a:p>
          <a:p>
            <a:r>
              <a:rPr lang="ru-RU" sz="1400" smtClean="0"/>
              <a:t>Предложение	</a:t>
            </a:r>
            <a:endParaRPr lang="ru-RU" sz="1400" i="1" smtClean="0"/>
          </a:p>
          <a:p>
            <a:r>
              <a:rPr lang="ru-RU" sz="1400" smtClean="0"/>
              <a:t>Е.	ПОКУПАТЕЛИ ОТВЕРГАЮТ НОВЫЕ МОДЕЛИ МАШИН: ПРОДАВЦЫ СНИЖАЮТ ЦЕНЫ</a:t>
            </a:r>
          </a:p>
          <a:p>
            <a:r>
              <a:rPr lang="ru-RU" sz="1400" smtClean="0"/>
              <a:t>Предложение	</a:t>
            </a:r>
            <a:endParaRPr lang="ru-RU" sz="1400" i="1" smtClean="0"/>
          </a:p>
          <a:p>
            <a:r>
              <a:rPr lang="ru-RU" sz="1400" smtClean="0"/>
              <a:t>Ж.	ЗНАЧИТЕЛЬНАЯ НЕХВАТКА ПОТРЕБИТЕЛЬСКОЙ ЭЛЕКТРОНИКИ - ПОТРЕБИТЕЛИ НЕ МОГУТ КУПИТЬ НОВЫЕ ИГРЫ И ТЕХНИЧЕСКИЕ ПРИСПОСОБЛЕНИЯ В ДОСТАТОЧНОМ КОЛИЧЕСТВЕ</a:t>
            </a:r>
          </a:p>
          <a:p>
            <a:r>
              <a:rPr lang="ru-RU" sz="1400" smtClean="0"/>
              <a:t>Предложение	</a:t>
            </a:r>
            <a:endParaRPr lang="ru-RU" sz="1400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1027"/>
          <p:cNvSpPr>
            <a:spLocks noChangeArrowheads="1"/>
          </p:cNvSpPr>
          <p:nvPr/>
        </p:nvSpPr>
        <p:spPr bwMode="auto">
          <a:xfrm>
            <a:off x="962025" y="325438"/>
            <a:ext cx="7772400" cy="1231900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kumimoji="1" lang="ru-RU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5" name="Text Box 1030"/>
          <p:cNvSpPr txBox="1">
            <a:spLocks noChangeArrowheads="1"/>
          </p:cNvSpPr>
          <p:nvPr/>
        </p:nvSpPr>
        <p:spPr bwMode="auto">
          <a:xfrm>
            <a:off x="1279525" y="1870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/>
          </a:p>
        </p:txBody>
      </p:sp>
      <p:sp>
        <p:nvSpPr>
          <p:cNvPr id="28676" name="Rectangle 10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smtClean="0"/>
              <a:t>Отнесите каждое изменение предложения из Части I к одной из приведенных ниже категорий </a:t>
            </a:r>
          </a:p>
        </p:txBody>
      </p:sp>
      <p:sp>
        <p:nvSpPr>
          <p:cNvPr id="28677" name="Содержимое 5"/>
          <p:cNvSpPr>
            <a:spLocks noGrp="1"/>
          </p:cNvSpPr>
          <p:nvPr>
            <p:ph sz="half" idx="2"/>
          </p:nvPr>
        </p:nvSpPr>
        <p:spPr>
          <a:xfrm>
            <a:off x="1214438" y="1828800"/>
            <a:ext cx="7548562" cy="4314825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mtClean="0"/>
              <a:t>Изменение стоимости факторов производства</a:t>
            </a:r>
          </a:p>
          <a:p>
            <a:pPr>
              <a:buFontTx/>
              <a:buChar char="-"/>
            </a:pPr>
            <a:r>
              <a:rPr lang="ru-RU" smtClean="0"/>
              <a:t>Изменение технологии</a:t>
            </a:r>
          </a:p>
          <a:p>
            <a:pPr>
              <a:buFontTx/>
              <a:buChar char="-"/>
            </a:pPr>
            <a:r>
              <a:rPr lang="ru-RU" smtClean="0"/>
              <a:t>Изменение количества продавцов на рынке</a:t>
            </a:r>
          </a:p>
          <a:p>
            <a:pPr>
              <a:buFontTx/>
              <a:buChar char="-"/>
            </a:pPr>
            <a:r>
              <a:rPr lang="ru-RU" smtClean="0"/>
              <a:t>Изменение возможностей получения прибыли от производства других продуктов</a:t>
            </a:r>
          </a:p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1027"/>
          <p:cNvSpPr>
            <a:spLocks noChangeArrowheads="1"/>
          </p:cNvSpPr>
          <p:nvPr/>
        </p:nvSpPr>
        <p:spPr bwMode="auto">
          <a:xfrm>
            <a:off x="962025" y="325438"/>
            <a:ext cx="7772400" cy="1231900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kumimoji="1" lang="ru-RU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47" name="Text Box 1030"/>
          <p:cNvSpPr txBox="1">
            <a:spLocks noChangeArrowheads="1"/>
          </p:cNvSpPr>
          <p:nvPr/>
        </p:nvSpPr>
        <p:spPr bwMode="auto">
          <a:xfrm>
            <a:off x="1279525" y="1870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/>
          </a:p>
        </p:txBody>
      </p:sp>
      <p:sp>
        <p:nvSpPr>
          <p:cNvPr id="31748" name="Rectangle 105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ru-RU" smtClean="0"/>
              <a:t>Производительность труда</a:t>
            </a:r>
          </a:p>
        </p:txBody>
      </p:sp>
      <p:sp>
        <p:nvSpPr>
          <p:cNvPr id="31749" name="Текст 7"/>
          <p:cNvSpPr>
            <a:spLocks noGrp="1"/>
          </p:cNvSpPr>
          <p:nvPr>
            <p:ph type="body" idx="4294967295"/>
          </p:nvPr>
        </p:nvSpPr>
        <p:spPr>
          <a:xfrm>
            <a:off x="928688" y="1643063"/>
            <a:ext cx="7858125" cy="317500"/>
          </a:xfrm>
        </p:spPr>
        <p:txBody>
          <a:bodyPr anchor="b"/>
          <a:lstStyle/>
          <a:p>
            <a:pPr marL="0" indent="0">
              <a:buFont typeface="Monotype Sorts" pitchFamily="2" charset="2"/>
              <a:buNone/>
            </a:pPr>
            <a:r>
              <a:rPr lang="ru-RU" sz="2000" b="1" smtClean="0"/>
              <a:t>Название книжной фабрики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4294967295"/>
          </p:nvPr>
        </p:nvGraphicFramePr>
        <p:xfrm>
          <a:off x="642938" y="1928813"/>
          <a:ext cx="8215312" cy="4638678"/>
        </p:xfrm>
        <a:graphic>
          <a:graphicData uri="http://schemas.openxmlformats.org/drawingml/2006/table">
            <a:tbl>
              <a:tblPr/>
              <a:tblGrid>
                <a:gridCol w="5846762"/>
                <a:gridCol w="796925"/>
                <a:gridCol w="785813"/>
                <a:gridCol w="785812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BFAE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BFAE2"/>
                          </a:solidFill>
                          <a:effectLst/>
                          <a:latin typeface="Times New Roman" pitchFamily="18" charset="0"/>
                        </a:rPr>
                        <a:t>пример</a:t>
                      </a: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BFAE2"/>
                          </a:solidFill>
                          <a:effectLst/>
                          <a:latin typeface="Times New Roman" pitchFamily="18" charset="0"/>
                        </a:rPr>
                        <a:t>раунд1</a:t>
                      </a: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BFAE2"/>
                          </a:solidFill>
                          <a:effectLst/>
                          <a:latin typeface="Times New Roman" pitchFamily="18" charset="0"/>
                        </a:rPr>
                        <a:t>раунд2</a:t>
                      </a: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работников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E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E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E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ED3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Зарплата  (1 р. на каждого работника)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4р.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A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Арендная плата (за столы)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E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2р.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E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E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ED3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Капитальные ресурсы (количество ручек)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A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Инвестиции в капитальные ресурсы (0,5р. за каждую ручку)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E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0,5р.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E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E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ED3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Число принятых книг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A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Стоимость материалов (0.25р. на одну принятую книгу)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E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E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E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ED3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Общие затраты на производство принятых книг 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Заработная плата (строка 2)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арендная плата (строка 3) + инвестиции в капитальные ресурсы (строка 5) + стоимость материалов (строка 7)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7,50р.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A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215900" marR="0" lvl="0" indent="-215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Средние затраты на одну принятую книгу  (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Общие затраты (строка 8) /число принятых книг (строка 6)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E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1,88р.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E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E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ED3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215900" marR="0" lvl="0" indent="-215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Производительность: Объем производства в расчете на одного работника за 3 минуты</a:t>
                      </a:r>
                    </a:p>
                    <a:p>
                      <a:pPr marL="215900" marR="0" lvl="0" indent="-215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принятых книг (строка 6) / число работников (строка 1)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810" marR="618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1027"/>
          <p:cNvSpPr>
            <a:spLocks noChangeArrowheads="1"/>
          </p:cNvSpPr>
          <p:nvPr/>
        </p:nvSpPr>
        <p:spPr bwMode="auto">
          <a:xfrm>
            <a:off x="962025" y="325438"/>
            <a:ext cx="7772400" cy="1231900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kumimoji="1" lang="ru-RU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71" name="Text Box 1030"/>
          <p:cNvSpPr txBox="1">
            <a:spLocks noChangeArrowheads="1"/>
          </p:cNvSpPr>
          <p:nvPr/>
        </p:nvSpPr>
        <p:spPr bwMode="auto">
          <a:xfrm>
            <a:off x="1279525" y="1870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/>
          </a:p>
        </p:txBody>
      </p:sp>
      <p:sp>
        <p:nvSpPr>
          <p:cNvPr id="32772" name="Rectangle 10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ВСЕ О ВВП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2773" name="Содержимое 8"/>
          <p:cNvSpPr>
            <a:spLocks noGrp="1"/>
          </p:cNvSpPr>
          <p:nvPr>
            <p:ph idx="1"/>
          </p:nvPr>
        </p:nvSpPr>
        <p:spPr>
          <a:xfrm>
            <a:off x="990600" y="1714500"/>
            <a:ext cx="7772400" cy="42291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ru-RU" sz="1600" b="1" smtClean="0"/>
              <a:t>Часть А. Учитывается ли это как часть ВВП?</a:t>
            </a:r>
            <a:endParaRPr lang="ru-RU" sz="1600" smtClean="0"/>
          </a:p>
          <a:p>
            <a:pPr>
              <a:buFont typeface="Monotype Sorts" pitchFamily="2" charset="2"/>
              <a:buNone/>
            </a:pPr>
            <a:r>
              <a:rPr lang="ru-RU" sz="1600" smtClean="0"/>
              <a:t>Что из перечисленного ниже </a:t>
            </a:r>
            <a:r>
              <a:rPr lang="ru-RU" sz="1600" i="1" smtClean="0"/>
              <a:t>учитывается</a:t>
            </a:r>
            <a:r>
              <a:rPr lang="ru-RU" sz="1600" smtClean="0"/>
              <a:t>, а что </a:t>
            </a:r>
            <a:r>
              <a:rPr lang="ru-RU" sz="1600" i="1" smtClean="0"/>
              <a:t>не учитывается</a:t>
            </a:r>
            <a:r>
              <a:rPr lang="ru-RU" sz="1600" smtClean="0"/>
              <a:t> при подсчете ВВП этого года? Объясните свои решения.</a:t>
            </a:r>
          </a:p>
          <a:p>
            <a:r>
              <a:rPr lang="ru-RU" sz="1600" smtClean="0"/>
              <a:t>Чек за месяц. полученный студентом, изучающим экономику, которому выделена государственная стипендия.</a:t>
            </a:r>
          </a:p>
          <a:p>
            <a:r>
              <a:rPr lang="ru-RU" sz="1600" smtClean="0"/>
              <a:t>Покупка фермером нового трактора.</a:t>
            </a:r>
          </a:p>
          <a:p>
            <a:r>
              <a:rPr lang="ru-RU" sz="1600" smtClean="0"/>
              <a:t>Покупка водопроводчиком подержанного грузовика.</a:t>
            </a:r>
          </a:p>
          <a:p>
            <a:r>
              <a:rPr lang="ru-RU" sz="1600" smtClean="0"/>
              <a:t>Обналичивание государственной облигации.</a:t>
            </a:r>
          </a:p>
          <a:p>
            <a:r>
              <a:rPr lang="ru-RU" sz="1600" smtClean="0"/>
              <a:t>Услуги механика, ремонтирующего радиатор собственного автомобиля.</a:t>
            </a:r>
          </a:p>
          <a:p>
            <a:r>
              <a:rPr lang="ru-RU" sz="1600" smtClean="0"/>
              <a:t>Чек социального обеспечения, выплаченный государством ушедшему на пенсию продавцу магазина.</a:t>
            </a:r>
          </a:p>
          <a:p>
            <a:r>
              <a:rPr lang="ru-RU" sz="1600" smtClean="0"/>
              <a:t>Увеличение запасов бизнес-фирмы.</a:t>
            </a:r>
          </a:p>
          <a:p>
            <a:r>
              <a:rPr lang="ru-RU" sz="1600" smtClean="0"/>
              <a:t>Покупка государством новой подводной лодки для Военно-Морского Флота.</a:t>
            </a:r>
          </a:p>
          <a:p>
            <a:r>
              <a:rPr lang="ru-RU" sz="1600" smtClean="0"/>
              <a:t>Доход парикмахера от стрижки волос.</a:t>
            </a:r>
          </a:p>
          <a:p>
            <a:r>
              <a:rPr lang="ru-RU" sz="1600" smtClean="0"/>
              <a:t>Доход, полученный от продажи акций компании </a:t>
            </a:r>
            <a:r>
              <a:rPr lang="ru-RU" sz="1600" i="1" smtClean="0"/>
              <a:t>МАКС</a:t>
            </a:r>
            <a:endParaRPr lang="ru-RU" sz="1600" smtClean="0"/>
          </a:p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1027"/>
          <p:cNvSpPr>
            <a:spLocks noChangeArrowheads="1"/>
          </p:cNvSpPr>
          <p:nvPr/>
        </p:nvSpPr>
        <p:spPr bwMode="auto">
          <a:xfrm>
            <a:off x="962025" y="325438"/>
            <a:ext cx="7772400" cy="1231900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kumimoji="1" lang="ru-RU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795" name="Text Box 1030"/>
          <p:cNvSpPr txBox="1">
            <a:spLocks noChangeArrowheads="1"/>
          </p:cNvSpPr>
          <p:nvPr/>
        </p:nvSpPr>
        <p:spPr bwMode="auto">
          <a:xfrm>
            <a:off x="1279525" y="1870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/>
          </a:p>
        </p:txBody>
      </p:sp>
      <p:sp>
        <p:nvSpPr>
          <p:cNvPr id="33796" name="Rectangle 10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smtClean="0"/>
              <a:t>Часть В. ВВП: Учитывается ли это, и если да, то где?</a:t>
            </a:r>
          </a:p>
        </p:txBody>
      </p:sp>
      <p:sp>
        <p:nvSpPr>
          <p:cNvPr id="33797" name="Содержимое 5"/>
          <p:cNvSpPr>
            <a:spLocks noGrp="1"/>
          </p:cNvSpPr>
          <p:nvPr>
            <p:ph sz="half" idx="2"/>
          </p:nvPr>
        </p:nvSpPr>
        <p:spPr>
          <a:xfrm>
            <a:off x="1000125" y="1714500"/>
            <a:ext cx="7762875" cy="4229100"/>
          </a:xfrm>
        </p:spPr>
        <p:txBody>
          <a:bodyPr/>
          <a:lstStyle/>
          <a:p>
            <a:r>
              <a:rPr lang="ru-RU" sz="1600" b="1" smtClean="0"/>
              <a:t>Для каждой из перечисленных ниже позиций проставьте соответствующую букву на месте пробела:</a:t>
            </a:r>
            <a:endParaRPr lang="ru-RU" sz="1600" smtClean="0"/>
          </a:p>
          <a:p>
            <a:pPr>
              <a:buFont typeface="Monotype Sorts" pitchFamily="2" charset="2"/>
              <a:buNone/>
            </a:pPr>
            <a:r>
              <a:rPr lang="ru-RU" sz="1600" b="1" smtClean="0"/>
              <a:t>C- Если позиция учитывается как </a:t>
            </a:r>
            <a:r>
              <a:rPr lang="ru-RU" sz="1600" b="1" i="1" smtClean="0"/>
              <a:t>расходы на потребление</a:t>
            </a:r>
            <a:endParaRPr lang="ru-RU" sz="1600" smtClean="0"/>
          </a:p>
          <a:p>
            <a:pPr>
              <a:buFont typeface="Monotype Sorts" pitchFamily="2" charset="2"/>
              <a:buNone/>
            </a:pPr>
            <a:r>
              <a:rPr lang="ru-RU" sz="1600" b="1" smtClean="0"/>
              <a:t>I- Если позиция учитывается как </a:t>
            </a:r>
            <a:r>
              <a:rPr lang="ru-RU" sz="1600" b="1" i="1" smtClean="0"/>
              <a:t>инвестиции</a:t>
            </a:r>
            <a:endParaRPr lang="ru-RU" sz="1600" smtClean="0"/>
          </a:p>
          <a:p>
            <a:pPr>
              <a:buFont typeface="Monotype Sorts" pitchFamily="2" charset="2"/>
              <a:buNone/>
            </a:pPr>
            <a:r>
              <a:rPr lang="ru-RU" sz="1600" b="1" smtClean="0"/>
              <a:t>G- Если позиция учитывается как </a:t>
            </a:r>
            <a:r>
              <a:rPr lang="ru-RU" sz="1600" b="1" i="1" smtClean="0"/>
              <a:t>государственные закупки</a:t>
            </a:r>
            <a:endParaRPr lang="ru-RU" sz="1600" smtClean="0"/>
          </a:p>
          <a:p>
            <a:pPr>
              <a:buFont typeface="Monotype Sorts" pitchFamily="2" charset="2"/>
              <a:buNone/>
            </a:pPr>
            <a:r>
              <a:rPr lang="ru-RU" sz="1600" b="1" smtClean="0"/>
              <a:t>N- Если позиция </a:t>
            </a:r>
            <a:r>
              <a:rPr lang="ru-RU" sz="1600" b="1" i="1" smtClean="0"/>
              <a:t>не учитывается</a:t>
            </a:r>
            <a:r>
              <a:rPr lang="ru-RU" sz="1600" b="1" smtClean="0"/>
              <a:t> в ВВП</a:t>
            </a:r>
            <a:endParaRPr lang="ru-RU" sz="1600" smtClean="0"/>
          </a:p>
          <a:p>
            <a:pPr>
              <a:buFont typeface="Monotype Sorts" pitchFamily="2" charset="2"/>
              <a:buNone/>
            </a:pPr>
            <a:r>
              <a:rPr lang="ru-RU" sz="1600" smtClean="0"/>
              <a:t>- Вы потратили 70р. на поход в кино. </a:t>
            </a:r>
          </a:p>
          <a:p>
            <a:pPr>
              <a:buFont typeface="Monotype Sorts" pitchFamily="2" charset="2"/>
              <a:buNone/>
            </a:pPr>
            <a:r>
              <a:rPr lang="ru-RU" sz="1600" smtClean="0"/>
              <a:t>- Семья заплатила подрядчику 1000000р. за дом, построенный им в этом году. </a:t>
            </a:r>
          </a:p>
          <a:p>
            <a:pPr>
              <a:buFont typeface="Monotype Sorts" pitchFamily="2" charset="2"/>
              <a:buNone/>
            </a:pPr>
            <a:r>
              <a:rPr lang="ru-RU" sz="1600" smtClean="0"/>
              <a:t>- Семья заплатила 75000р. за дом, построенный 3 года назад. </a:t>
            </a:r>
          </a:p>
          <a:p>
            <a:pPr>
              <a:buFont typeface="Monotype Sorts" pitchFamily="2" charset="2"/>
              <a:buNone/>
            </a:pPr>
            <a:r>
              <a:rPr lang="ru-RU" sz="1600" smtClean="0"/>
              <a:t>- Бухгалтер заплатил портному 175р. за пошив нового костюма. </a:t>
            </a:r>
          </a:p>
          <a:p>
            <a:pPr>
              <a:buFont typeface="Monotype Sorts" pitchFamily="2" charset="2"/>
              <a:buNone/>
            </a:pPr>
            <a:r>
              <a:rPr lang="ru-RU" sz="1600" b="1" u="sng" smtClean="0"/>
              <a:t>- </a:t>
            </a:r>
            <a:r>
              <a:rPr lang="ru-RU" sz="1600" smtClean="0"/>
              <a:t>Государство увеличило свои расходы на оборону на 1 млрд. р.  </a:t>
            </a:r>
          </a:p>
          <a:p>
            <a:pPr>
              <a:buFont typeface="Monotype Sorts" pitchFamily="2" charset="2"/>
              <a:buNone/>
            </a:pPr>
            <a:r>
              <a:rPr lang="ru-RU" sz="1600" smtClean="0"/>
              <a:t>- Государство выплатило пенсионеру 9000р. в рамках программы социального обеспечения. </a:t>
            </a:r>
          </a:p>
          <a:p>
            <a:pPr>
              <a:buFont typeface="Monotype Sorts" pitchFamily="2" charset="2"/>
              <a:buNone/>
            </a:pPr>
            <a:r>
              <a:rPr lang="ru-RU" sz="1600" b="1" u="sng" smtClean="0"/>
              <a:t>-</a:t>
            </a:r>
            <a:r>
              <a:rPr lang="ru-RU" sz="1600" smtClean="0"/>
              <a:t>Вы купили на фондовом рынке акции </a:t>
            </a:r>
            <a:r>
              <a:rPr lang="ru-RU" sz="1600" i="1" smtClean="0"/>
              <a:t>General Motors</a:t>
            </a:r>
            <a:r>
              <a:rPr lang="ru-RU" sz="1600" smtClean="0"/>
              <a:t> на 10000р..  </a:t>
            </a:r>
          </a:p>
          <a:p>
            <a:pPr>
              <a:buFont typeface="Monotype Sorts" pitchFamily="2" charset="2"/>
              <a:buNone/>
            </a:pPr>
            <a:r>
              <a:rPr lang="ru-RU" sz="1600" smtClean="0"/>
              <a:t>-</a:t>
            </a: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4000" smtClean="0"/>
              <a:t>Преимущества графических способов представления информации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2205038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- с использованием графических схем можно представить всю тему целиком;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- когда информация представлена графически, легче генерировать новые идеи ( это полезно и для преподавателя, и для учащихся);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- повышается учебная мотивация, ученикам легче воспринимать графические образы;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- с использованием схем можно развивать свое мышление, сделать его более гибким, подвижным,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- на графической схеме хорошо виден путь от общего к частному, и обратно путь "снизу вверх".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1027"/>
          <p:cNvSpPr>
            <a:spLocks noChangeArrowheads="1"/>
          </p:cNvSpPr>
          <p:nvPr/>
        </p:nvSpPr>
        <p:spPr bwMode="auto">
          <a:xfrm>
            <a:off x="962025" y="325438"/>
            <a:ext cx="7772400" cy="1231900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kumimoji="1" lang="ru-RU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819" name="Text Box 1030"/>
          <p:cNvSpPr txBox="1">
            <a:spLocks noChangeArrowheads="1"/>
          </p:cNvSpPr>
          <p:nvPr/>
        </p:nvSpPr>
        <p:spPr bwMode="auto">
          <a:xfrm>
            <a:off x="1279525" y="1870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/>
          </a:p>
        </p:txBody>
      </p:sp>
      <p:sp>
        <p:nvSpPr>
          <p:cNvPr id="34820" name="Rectangle 10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smtClean="0"/>
              <a:t>Часть С. Почему эти позиции учитываются или не учитываются при подсчете ВВП?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34821" name="Содержимое 5"/>
          <p:cNvSpPr>
            <a:spLocks noGrp="1"/>
          </p:cNvSpPr>
          <p:nvPr>
            <p:ph sz="half" idx="2"/>
          </p:nvPr>
        </p:nvSpPr>
        <p:spPr>
          <a:xfrm>
            <a:off x="1214438" y="1828800"/>
            <a:ext cx="7548562" cy="4114800"/>
          </a:xfrm>
        </p:spPr>
        <p:txBody>
          <a:bodyPr/>
          <a:lstStyle/>
          <a:p>
            <a:r>
              <a:rPr lang="ru-RU" sz="2400" smtClean="0"/>
              <a:t>В ВВП мы учитываем только окончательную розничную цену нового товара или услуги. Почему? </a:t>
            </a:r>
            <a:r>
              <a:rPr lang="ru-RU" sz="2400" b="1" smtClean="0"/>
              <a:t>Если бы мы считали все, было бы большое количество двойного счета.</a:t>
            </a:r>
            <a:endParaRPr lang="ru-RU" sz="2400" smtClean="0"/>
          </a:p>
          <a:p>
            <a:r>
              <a:rPr lang="ru-RU" sz="2400" smtClean="0"/>
              <a:t>Чисто финансовая сделка не будет учтена в ВВП. Почему? </a:t>
            </a:r>
            <a:r>
              <a:rPr lang="ru-RU" sz="2400" b="1" smtClean="0"/>
              <a:t>Она не является частью выпуска страной товаров и услуг.</a:t>
            </a:r>
            <a:endParaRPr lang="ru-RU" sz="2400" smtClean="0"/>
          </a:p>
          <a:p>
            <a:r>
              <a:rPr lang="ru-RU" sz="2400" smtClean="0"/>
              <a:t>Когда владелец дома делает работу по улучшению дома, ценность его труда не учитывается в ВВП. Почему? </a:t>
            </a:r>
            <a:r>
              <a:rPr lang="ru-RU" sz="2400" b="1" smtClean="0"/>
              <a:t>В ВВП учитываются только рыночные сделки.</a:t>
            </a:r>
            <a:endParaRPr lang="ru-RU" sz="2400" smtClean="0"/>
          </a:p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1027"/>
          <p:cNvSpPr>
            <a:spLocks noChangeArrowheads="1"/>
          </p:cNvSpPr>
          <p:nvPr/>
        </p:nvSpPr>
        <p:spPr bwMode="auto">
          <a:xfrm>
            <a:off x="1116013" y="549275"/>
            <a:ext cx="7772400" cy="6048375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kumimoji="1" lang="ru-RU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43" name="Text Box 1030"/>
          <p:cNvSpPr txBox="1">
            <a:spLocks noChangeArrowheads="1"/>
          </p:cNvSpPr>
          <p:nvPr/>
        </p:nvSpPr>
        <p:spPr bwMode="auto">
          <a:xfrm>
            <a:off x="1279525" y="1870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28728" y="2143116"/>
            <a:ext cx="7000924" cy="25853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</a:t>
            </a:r>
          </a:p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</a:t>
            </a:r>
          </a:p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smtClean="0"/>
              <a:t>Русская наука в начале </a:t>
            </a:r>
            <a:r>
              <a:rPr lang="en-US" sz="4000" smtClean="0"/>
              <a:t>XX</a:t>
            </a:r>
            <a:r>
              <a:rPr lang="ru-RU" sz="4000" smtClean="0"/>
              <a:t> в.</a:t>
            </a:r>
            <a:br>
              <a:rPr lang="ru-RU" sz="4000" smtClean="0"/>
            </a:br>
            <a:r>
              <a:rPr lang="ru-RU" sz="2400" smtClean="0"/>
              <a:t>Приведите в соответствие таблицу</a:t>
            </a:r>
          </a:p>
        </p:txBody>
      </p:sp>
      <p:graphicFrame>
        <p:nvGraphicFramePr>
          <p:cNvPr id="51224" name="Group 24"/>
          <p:cNvGraphicFramePr>
            <a:graphicFrameLocks noGrp="1"/>
          </p:cNvGraphicFramePr>
          <p:nvPr>
            <p:ph idx="4294967295"/>
          </p:nvPr>
        </p:nvGraphicFramePr>
        <p:xfrm>
          <a:off x="827088" y="1557338"/>
          <a:ext cx="8064500" cy="3986756"/>
        </p:xfrm>
        <a:graphic>
          <a:graphicData uri="http://schemas.openxmlformats.org/drawingml/2006/table">
            <a:tbl>
              <a:tblPr/>
              <a:tblGrid>
                <a:gridCol w="3240087"/>
                <a:gridCol w="4824413"/>
              </a:tblGrid>
              <a:tr h="4571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Фамилия учёного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Разрабатываемая проблема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078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Tx/>
                        <a:buAutoNum type="arabicPeriod"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П.Н. Лебедев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Tx/>
                        <a:buAutoNum type="arabicPeriod"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В.И. Вернадский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Tx/>
                        <a:buAutoNum type="arabicPeriod"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И.П. Павлов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Tx/>
                        <a:buAutoNum type="arabicPeriod"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И.И. Мечников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Tx/>
                        <a:buAutoNum type="arabicPeriod"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Н.Е. Жуковский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Tx/>
                        <a:buAutoNum type="arabicPeriod"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К.Э.Циолковский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Tx/>
                        <a:buAutoNum type="arabicPeriod"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В.О. Ключевский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Физиология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Иммунология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История России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Физика волн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Ракетостроение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Аэродинамика, самолётостроение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Учение о биосфере и ноосфере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2" name="Rectangle 19"/>
          <p:cNvSpPr>
            <a:spLocks noChangeArrowheads="1"/>
          </p:cNvSpPr>
          <p:nvPr/>
        </p:nvSpPr>
        <p:spPr bwMode="auto">
          <a:xfrm>
            <a:off x="1979613" y="5949950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kumimoji="1" lang="ru-RU"/>
              <a:t>Подчеркните лауреатов Нобелевской премии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Group 2"/>
          <p:cNvGraphicFramePr>
            <a:graphicFrameLocks noGrp="1"/>
          </p:cNvGraphicFramePr>
          <p:nvPr>
            <p:ph idx="4294967295"/>
          </p:nvPr>
        </p:nvGraphicFramePr>
        <p:xfrm>
          <a:off x="990600" y="457200"/>
          <a:ext cx="7772400" cy="4306888"/>
        </p:xfrm>
        <a:graphic>
          <a:graphicData uri="http://schemas.openxmlformats.org/drawingml/2006/table">
            <a:tbl>
              <a:tblPr/>
              <a:tblGrid>
                <a:gridCol w="2933700"/>
                <a:gridCol w="4838700"/>
              </a:tblGrid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Фамилия учёного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Разрабатываемая проблема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Tx/>
                        <a:buAutoNum type="arabicPeriod"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П.Н. Лебедев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Tx/>
                        <a:buAutoNum type="arabicPeriod"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В.И. Вернадский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Tx/>
                        <a:buAutoNum type="arabicPeriod"/>
                        <a:tabLst/>
                      </a:pPr>
                      <a:r>
                        <a:rPr kumimoji="1" lang="ru-RU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И.П. Павлов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Tx/>
                        <a:buAutoNum type="arabicPeriod"/>
                        <a:tabLst/>
                      </a:pPr>
                      <a:r>
                        <a:rPr kumimoji="1" lang="ru-RU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И.И. Мечников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Tx/>
                        <a:buAutoNum type="arabicPeriod"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Н.Е. Жуковский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Tx/>
                        <a:buAutoNum type="arabicPeriod"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К.Э.Циолковский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Tx/>
                        <a:buAutoNum type="arabicPeriod"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В.О. Ключевский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Tx/>
                        <a:buNone/>
                        <a:tabLst/>
                      </a:pPr>
                      <a:endParaRPr kumimoji="1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Физика волн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Учение о биосфере и ноосфере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Физиология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Иммунология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Аэродинамика, самолётостроение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Ракетостроение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История России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08400" y="620713"/>
            <a:ext cx="2016125" cy="504825"/>
          </a:xfrm>
        </p:spPr>
        <p:txBody>
          <a:bodyPr/>
          <a:lstStyle/>
          <a:p>
            <a:r>
              <a:rPr lang="ru-RU" sz="4000" smtClean="0"/>
              <a:t>Статус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90600" y="1828800"/>
            <a:ext cx="3814763" cy="38227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800" smtClean="0"/>
          </a:p>
          <a:p>
            <a:pPr>
              <a:lnSpc>
                <a:spcPct val="90000"/>
              </a:lnSpc>
            </a:pPr>
            <a:r>
              <a:rPr lang="ru-RU" sz="2800" smtClean="0"/>
              <a:t>Приписываемый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sz="2800" smtClean="0"/>
              <a:t>(от рождения: пол, раса, национальность, иногда сословное происхождение)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ru-RU" sz="2800" smtClean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sz="2800" smtClean="0"/>
              <a:t>Приведите пример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948238" y="1828800"/>
            <a:ext cx="3814762" cy="3495675"/>
          </a:xfrm>
        </p:spPr>
        <p:txBody>
          <a:bodyPr/>
          <a:lstStyle/>
          <a:p>
            <a:endParaRPr lang="ru-RU" sz="2800" smtClean="0"/>
          </a:p>
          <a:p>
            <a:r>
              <a:rPr lang="ru-RU" sz="2800" smtClean="0"/>
              <a:t>Достигаемый </a:t>
            </a:r>
          </a:p>
          <a:p>
            <a:pPr>
              <a:buFont typeface="Monotype Sorts" pitchFamily="2" charset="2"/>
              <a:buNone/>
            </a:pPr>
            <a:r>
              <a:rPr lang="ru-RU" sz="2800" smtClean="0"/>
              <a:t>( приобретается в результате свободного выбора</a:t>
            </a:r>
          </a:p>
          <a:p>
            <a:pPr>
              <a:buFont typeface="Monotype Sorts" pitchFamily="2" charset="2"/>
              <a:buNone/>
            </a:pPr>
            <a:endParaRPr lang="ru-RU" sz="2800" smtClean="0"/>
          </a:p>
          <a:p>
            <a:pPr>
              <a:buFont typeface="Monotype Sorts" pitchFamily="2" charset="2"/>
              <a:buNone/>
            </a:pPr>
            <a:r>
              <a:rPr lang="ru-RU" sz="2800" smtClean="0"/>
              <a:t>Приведите пример</a:t>
            </a:r>
          </a:p>
          <a:p>
            <a:endParaRPr lang="ru-RU" sz="2800" smtClean="0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932363" y="1125538"/>
            <a:ext cx="6477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3492500" y="1125538"/>
            <a:ext cx="6477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6021388"/>
            <a:ext cx="889317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4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>
                <a:latin typeface="Arial" charset="0"/>
              </a:rPr>
              <a:t>Если нельзя точно определить- смешанные</a:t>
            </a:r>
          </a:p>
          <a:p>
            <a:pPr lvl="4" eaLnBrk="1" hangingPunct="1">
              <a:lnSpc>
                <a:spcPct val="80000"/>
              </a:lnSpc>
              <a:spcBef>
                <a:spcPct val="20000"/>
              </a:spcBef>
            </a:pP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08400" y="457200"/>
            <a:ext cx="1800225" cy="811213"/>
          </a:xfrm>
        </p:spPr>
        <p:txBody>
          <a:bodyPr/>
          <a:lstStyle/>
          <a:p>
            <a:r>
              <a:rPr lang="ru-RU" sz="4000" smtClean="0"/>
              <a:t>Статус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90600" y="1828800"/>
            <a:ext cx="3814763" cy="2644775"/>
          </a:xfrm>
        </p:spPr>
        <p:txBody>
          <a:bodyPr/>
          <a:lstStyle/>
          <a:p>
            <a:r>
              <a:rPr lang="ru-RU" sz="2800" smtClean="0"/>
              <a:t>Основной (приписываемые и достигаемые)</a:t>
            </a:r>
          </a:p>
          <a:p>
            <a:pPr>
              <a:buFont typeface="Monotype Sorts" pitchFamily="2" charset="2"/>
              <a:buNone/>
            </a:pPr>
            <a:endParaRPr lang="ru-RU" sz="2800" smtClean="0"/>
          </a:p>
          <a:p>
            <a:r>
              <a:rPr lang="ru-RU" sz="2800" smtClean="0"/>
              <a:t>Приведите пример</a:t>
            </a:r>
          </a:p>
          <a:p>
            <a:endParaRPr lang="ru-RU" sz="280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948238" y="1828800"/>
            <a:ext cx="3814762" cy="4114800"/>
          </a:xfrm>
        </p:spPr>
        <p:txBody>
          <a:bodyPr/>
          <a:lstStyle/>
          <a:p>
            <a:r>
              <a:rPr lang="ru-RU" sz="2800" smtClean="0"/>
              <a:t>Неосновной </a:t>
            </a:r>
          </a:p>
          <a:p>
            <a:pPr>
              <a:buFont typeface="Monotype Sorts" pitchFamily="2" charset="2"/>
              <a:buNone/>
            </a:pPr>
            <a:r>
              <a:rPr lang="ru-RU" sz="2800" smtClean="0"/>
              <a:t>(права и обязанности часто не определяются)</a:t>
            </a:r>
          </a:p>
          <a:p>
            <a:pPr>
              <a:buFont typeface="Monotype Sorts" pitchFamily="2" charset="2"/>
              <a:buNone/>
            </a:pPr>
            <a:endParaRPr lang="ru-RU" sz="2800" smtClean="0"/>
          </a:p>
          <a:p>
            <a:r>
              <a:rPr lang="ru-RU" sz="2800" smtClean="0"/>
              <a:t>Приведите пример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3708400" y="1196975"/>
            <a:ext cx="3587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5003800" y="1196975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187450" y="5537200"/>
            <a:ext cx="7561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sz="2800">
                <a:latin typeface="Arial" charset="0"/>
              </a:rPr>
              <a:t>Составьте общую схему типологии статусов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457200"/>
            <a:ext cx="7772400" cy="69850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103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sz="2800" smtClean="0"/>
              <a:t> </a:t>
            </a:r>
          </a:p>
        </p:txBody>
      </p:sp>
      <p:sp>
        <p:nvSpPr>
          <p:cNvPr id="1039" name="Rectangle 4"/>
          <p:cNvSpPr>
            <a:spLocks noGrp="1" noChangeArrowheads="1"/>
          </p:cNvSpPr>
          <p:nvPr>
            <p:ph type="body" sz="half" idx="4294967295"/>
          </p:nvPr>
        </p:nvSpPr>
        <p:spPr>
          <a:xfrm flipV="1">
            <a:off x="5105400" y="1520825"/>
            <a:ext cx="4038600" cy="79375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ru-RU" sz="800" smtClean="0"/>
          </a:p>
        </p:txBody>
      </p:sp>
      <p:graphicFrame>
        <p:nvGraphicFramePr>
          <p:cNvPr id="2" name="Схема 1"/>
          <p:cNvGraphicFramePr/>
          <p:nvPr/>
        </p:nvGraphicFramePr>
        <p:xfrm>
          <a:off x="395288" y="188913"/>
          <a:ext cx="8208962" cy="511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2124075" y="53736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5148263" y="53736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1692275" y="5876925"/>
            <a:ext cx="367188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2800">
                <a:latin typeface="Arial" charset="0"/>
              </a:rPr>
              <a:t>смешанные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/>
              <a:t>Гражданская война</a:t>
            </a:r>
          </a:p>
        </p:txBody>
      </p:sp>
      <p:graphicFrame>
        <p:nvGraphicFramePr>
          <p:cNvPr id="38062" name="Group 174"/>
          <p:cNvGraphicFramePr>
            <a:graphicFrameLocks noGrp="1"/>
          </p:cNvGraphicFramePr>
          <p:nvPr>
            <p:ph sz="half" idx="4294967295"/>
          </p:nvPr>
        </p:nvGraphicFramePr>
        <p:xfrm>
          <a:off x="990600" y="1828800"/>
          <a:ext cx="7542213" cy="1736725"/>
        </p:xfrm>
        <a:graphic>
          <a:graphicData uri="http://schemas.openxmlformats.org/drawingml/2006/table">
            <a:tbl>
              <a:tblPr/>
              <a:tblGrid>
                <a:gridCol w="1885950"/>
                <a:gridCol w="1885950"/>
                <a:gridCol w="1884363"/>
                <a:gridCol w="1885950"/>
              </a:tblGrid>
              <a:tr h="11889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Период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Главные события на фронте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Главные события в тылу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Последствия данных событий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4" name="Rectangle 148"/>
          <p:cNvSpPr>
            <a:spLocks noChangeArrowheads="1"/>
          </p:cNvSpPr>
          <p:nvPr/>
        </p:nvSpPr>
        <p:spPr bwMode="auto">
          <a:xfrm>
            <a:off x="6804025" y="3789363"/>
            <a:ext cx="1503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ru-RU"/>
              <a:t>Таблица 1</a:t>
            </a:r>
          </a:p>
        </p:txBody>
      </p:sp>
      <p:sp>
        <p:nvSpPr>
          <p:cNvPr id="11285" name="Rectangle 149"/>
          <p:cNvSpPr>
            <a:spLocks noChangeArrowheads="1"/>
          </p:cNvSpPr>
          <p:nvPr/>
        </p:nvSpPr>
        <p:spPr bwMode="auto">
          <a:xfrm>
            <a:off x="6877050" y="5876925"/>
            <a:ext cx="1503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ru-RU"/>
              <a:t>Таблица 2</a:t>
            </a:r>
          </a:p>
        </p:txBody>
      </p:sp>
      <p:graphicFrame>
        <p:nvGraphicFramePr>
          <p:cNvPr id="38064" name="Group 176"/>
          <p:cNvGraphicFramePr>
            <a:graphicFrameLocks noGrp="1"/>
          </p:cNvGraphicFramePr>
          <p:nvPr>
            <p:ph sz="half" idx="4294967295"/>
          </p:nvPr>
        </p:nvGraphicFramePr>
        <p:xfrm>
          <a:off x="1042988" y="4508500"/>
          <a:ext cx="7646987" cy="1487488"/>
        </p:xfrm>
        <a:graphic>
          <a:graphicData uri="http://schemas.openxmlformats.org/drawingml/2006/table">
            <a:tbl>
              <a:tblPr/>
              <a:tblGrid>
                <a:gridCol w="1911350"/>
                <a:gridCol w="1912937"/>
                <a:gridCol w="1911350"/>
                <a:gridCol w="1911350"/>
              </a:tblGrid>
              <a:tr h="9693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Период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белые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красные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интервенция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презентаций\Тетрадь.pot</Template>
  <TotalTime>928</TotalTime>
  <Words>1334</Words>
  <Application>Microsoft Office PowerPoint</Application>
  <PresentationFormat>Экран (4:3)</PresentationFormat>
  <Paragraphs>303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Times New Roman</vt:lpstr>
      <vt:lpstr>Arial</vt:lpstr>
      <vt:lpstr>Monotype Sorts</vt:lpstr>
      <vt:lpstr>Тетрадь</vt:lpstr>
      <vt:lpstr>Самостоятельная работа на уроках истории и обществознания </vt:lpstr>
      <vt:lpstr>Презентация PowerPoint</vt:lpstr>
      <vt:lpstr>Преимущества графических способов представления информации</vt:lpstr>
      <vt:lpstr>Русская наука в начале XX в. Приведите в соответствие таблицу</vt:lpstr>
      <vt:lpstr>Презентация PowerPoint</vt:lpstr>
      <vt:lpstr>Статус </vt:lpstr>
      <vt:lpstr>Статус </vt:lpstr>
      <vt:lpstr>Презентация PowerPoint</vt:lpstr>
      <vt:lpstr>Гражданская война</vt:lpstr>
      <vt:lpstr>Установите соответствие </vt:lpstr>
      <vt:lpstr> «Военный коммунизм» 1918-1920гг.  истоки </vt:lpstr>
      <vt:lpstr>Заполните графы таблицы            Военный коммунизм</vt:lpstr>
      <vt:lpstr>Проанализируйте практические действия белых правительств.</vt:lpstr>
      <vt:lpstr>Презентация PowerPoint</vt:lpstr>
      <vt:lpstr>Формирование советской государственности</vt:lpstr>
      <vt:lpstr>Презентация PowerPoint</vt:lpstr>
      <vt:lpstr>Презентация PowerPoint</vt:lpstr>
      <vt:lpstr>Международные отношения и внешняя политика В 20-е г.</vt:lpstr>
      <vt:lpstr>Генуэзская конференция. Раппальский договор </vt:lpstr>
      <vt:lpstr>Преодоление дипломатической изоляции</vt:lpstr>
      <vt:lpstr>Презентация PowerPoint</vt:lpstr>
      <vt:lpstr>Кривая производственных возможностей </vt:lpstr>
      <vt:lpstr>Причины изменение спроса</vt:lpstr>
      <vt:lpstr>Презентация PowerPoint</vt:lpstr>
      <vt:lpstr>Причины изменение предложения</vt:lpstr>
      <vt:lpstr>Отнесите каждое изменение предложения из Части I к одной из приведенных ниже категорий </vt:lpstr>
      <vt:lpstr>Производительность труда</vt:lpstr>
      <vt:lpstr> ВСЕ О ВВП </vt:lpstr>
      <vt:lpstr>Часть В. ВВП: Учитывается ли это, и если да, то где?</vt:lpstr>
      <vt:lpstr>Часть С. Почему эти позиции учитываются или не учитываются при подсчете ВВП? </vt:lpstr>
      <vt:lpstr>Презентация PowerPoint</vt:lpstr>
    </vt:vector>
  </TitlesOfParts>
  <Company>Школа 46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война</dc:title>
  <dc:creator>Сурнина Ирина</dc:creator>
  <cp:lastModifiedBy>admin</cp:lastModifiedBy>
  <cp:revision>62</cp:revision>
  <cp:lastPrinted>1999-08-23T07:21:39Z</cp:lastPrinted>
  <dcterms:created xsi:type="dcterms:W3CDTF">1998-11-03T18:41:15Z</dcterms:created>
  <dcterms:modified xsi:type="dcterms:W3CDTF">2016-02-04T15:58:55Z</dcterms:modified>
</cp:coreProperties>
</file>