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7" r:id="rId2"/>
    <p:sldId id="283" r:id="rId3"/>
    <p:sldId id="258" r:id="rId4"/>
    <p:sldId id="272" r:id="rId5"/>
    <p:sldId id="276" r:id="rId6"/>
    <p:sldId id="277" r:id="rId7"/>
    <p:sldId id="279" r:id="rId8"/>
    <p:sldId id="280" r:id="rId9"/>
    <p:sldId id="281" r:id="rId10"/>
    <p:sldId id="282" r:id="rId11"/>
    <p:sldId id="275" r:id="rId12"/>
    <p:sldId id="273" r:id="rId13"/>
    <p:sldId id="274" r:id="rId14"/>
    <p:sldId id="259" r:id="rId15"/>
    <p:sldId id="265" r:id="rId16"/>
    <p:sldId id="263" r:id="rId17"/>
    <p:sldId id="262" r:id="rId18"/>
    <p:sldId id="264" r:id="rId19"/>
    <p:sldId id="278" r:id="rId20"/>
    <p:sldId id="27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A3D76B6-C448-481B-9B8A-C8D220549459}">
          <p14:sldIdLst>
            <p14:sldId id="257"/>
            <p14:sldId id="283"/>
            <p14:sldId id="258"/>
            <p14:sldId id="272"/>
            <p14:sldId id="276"/>
            <p14:sldId id="277"/>
            <p14:sldId id="279"/>
            <p14:sldId id="280"/>
            <p14:sldId id="281"/>
            <p14:sldId id="282"/>
            <p14:sldId id="275"/>
            <p14:sldId id="273"/>
          </p14:sldIdLst>
        </p14:section>
        <p14:section name="Раздел без заголовка" id="{A7A9C801-C734-422F-BE9E-7D65A76B6F7D}">
          <p14:sldIdLst>
            <p14:sldId id="274"/>
            <p14:sldId id="259"/>
            <p14:sldId id="265"/>
            <p14:sldId id="263"/>
            <p14:sldId id="262"/>
            <p14:sldId id="264"/>
            <p14:sldId id="278"/>
            <p14:sldId id="27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FF66"/>
    <a:srgbClr val="A40400"/>
    <a:srgbClr val="FFFF00"/>
    <a:srgbClr val="FF0D0D"/>
    <a:srgbClr val="BC0000"/>
    <a:srgbClr val="649600"/>
    <a:srgbClr val="FFFFCC"/>
    <a:srgbClr val="CCFF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>
        <p:scale>
          <a:sx n="116" d="100"/>
          <a:sy n="116" d="100"/>
        </p:scale>
        <p:origin x="-1500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6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067C9-8A16-491D-8454-14F54337EC8B}" type="datetimeFigureOut">
              <a:rPr lang="ru-RU" smtClean="0"/>
              <a:t>28.01.2016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4A828-225B-4C9B-BF88-4BEE5110A3D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99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9216-5561-472D-BC23-0A4E4D46DAAB}" type="datetimeFigureOut">
              <a:rPr lang="ru-RU" smtClean="0"/>
              <a:t>28.01.2016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4D6F-0263-4EA0-AED9-C40FA59EE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200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9216-5561-472D-BC23-0A4E4D46DAAB}" type="datetimeFigureOut">
              <a:rPr lang="ru-RU" smtClean="0"/>
              <a:t>28.01.2016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4D6F-0263-4EA0-AED9-C40FA59EE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20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9216-5561-472D-BC23-0A4E4D46DAAB}" type="datetimeFigureOut">
              <a:rPr lang="ru-RU" smtClean="0"/>
              <a:t>28.01.2016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4D6F-0263-4EA0-AED9-C40FA59EE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24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9216-5561-472D-BC23-0A4E4D46DAAB}" type="datetimeFigureOut">
              <a:rPr lang="ru-RU" smtClean="0"/>
              <a:t>28.01.2016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4D6F-0263-4EA0-AED9-C40FA59EE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325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9216-5561-472D-BC23-0A4E4D46DAAB}" type="datetimeFigureOut">
              <a:rPr lang="ru-RU" smtClean="0"/>
              <a:t>28.01.2016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4D6F-0263-4EA0-AED9-C40FA59EE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62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9216-5561-472D-BC23-0A4E4D46DAAB}" type="datetimeFigureOut">
              <a:rPr lang="ru-RU" smtClean="0"/>
              <a:t>28.01.2016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4D6F-0263-4EA0-AED9-C40FA59EE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61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9216-5561-472D-BC23-0A4E4D46DAAB}" type="datetimeFigureOut">
              <a:rPr lang="ru-RU" smtClean="0"/>
              <a:t>28.01.2016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4D6F-0263-4EA0-AED9-C40FA59EE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40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9216-5561-472D-BC23-0A4E4D46DAAB}" type="datetimeFigureOut">
              <a:rPr lang="ru-RU" smtClean="0"/>
              <a:t>28.01.2016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4D6F-0263-4EA0-AED9-C40FA59EE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1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9216-5561-472D-BC23-0A4E4D46DAAB}" type="datetimeFigureOut">
              <a:rPr lang="ru-RU" smtClean="0"/>
              <a:t>28.01.2016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4D6F-0263-4EA0-AED9-C40FA59EE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40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9216-5561-472D-BC23-0A4E4D46DAAB}" type="datetimeFigureOut">
              <a:rPr lang="ru-RU" smtClean="0"/>
              <a:t>28.01.2016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4D6F-0263-4EA0-AED9-C40FA59EE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07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E9216-5561-472D-BC23-0A4E4D46DAAB}" type="datetimeFigureOut">
              <a:rPr lang="ru-RU" smtClean="0"/>
              <a:t>28.01.2016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44D6F-0263-4EA0-AED9-C40FA59EE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17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E9216-5561-472D-BC23-0A4E4D46DAAB}" type="datetimeFigureOut">
              <a:rPr lang="ru-RU" smtClean="0"/>
              <a:t>28.01.2016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44D6F-0263-4EA0-AED9-C40FA59EE5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23.wdp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microsoft.com/office/2007/relationships/hdphoto" Target="../media/hdphoto24.wdp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5.png"/><Relationship Id="rId21" Type="http://schemas.openxmlformats.org/officeDocument/2006/relationships/image" Target="../media/image81.png"/><Relationship Id="rId7" Type="http://schemas.openxmlformats.org/officeDocument/2006/relationships/image" Target="../media/image69.png"/><Relationship Id="rId12" Type="http://schemas.microsoft.com/office/2007/relationships/hdphoto" Target="../media/hdphoto24.wdp"/><Relationship Id="rId17" Type="http://schemas.openxmlformats.org/officeDocument/2006/relationships/image" Target="../media/image77.png"/><Relationship Id="rId2" Type="http://schemas.openxmlformats.org/officeDocument/2006/relationships/image" Target="../media/image64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5" Type="http://schemas.openxmlformats.org/officeDocument/2006/relationships/image" Target="../media/image75.png"/><Relationship Id="rId10" Type="http://schemas.microsoft.com/office/2007/relationships/hdphoto" Target="../media/hdphoto25.wdp"/><Relationship Id="rId19" Type="http://schemas.openxmlformats.org/officeDocument/2006/relationships/image" Target="../media/image79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hdphoto" Target="../media/hdphoto27.wdp"/><Relationship Id="rId7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11" Type="http://schemas.microsoft.com/office/2007/relationships/hdphoto" Target="../media/hdphoto29.wdp"/><Relationship Id="rId5" Type="http://schemas.microsoft.com/office/2007/relationships/hdphoto" Target="../media/hdphoto28.wdp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30.wdp"/><Relationship Id="rId7" Type="http://schemas.microsoft.com/office/2007/relationships/hdphoto" Target="../media/hdphoto32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microsoft.com/office/2007/relationships/hdphoto" Target="../media/hdphoto31.wdp"/><Relationship Id="rId4" Type="http://schemas.openxmlformats.org/officeDocument/2006/relationships/image" Target="../media/image91.png"/><Relationship Id="rId9" Type="http://schemas.microsoft.com/office/2007/relationships/hdphoto" Target="../media/hdphoto3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microsoft.com/office/2007/relationships/hdphoto" Target="../media/hdphoto35.wdp"/><Relationship Id="rId10" Type="http://schemas.openxmlformats.org/officeDocument/2006/relationships/image" Target="../media/image99.png"/><Relationship Id="rId4" Type="http://schemas.openxmlformats.org/officeDocument/2006/relationships/image" Target="../media/image95.png"/><Relationship Id="rId9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9.png"/><Relationship Id="rId18" Type="http://schemas.microsoft.com/office/2007/relationships/hdphoto" Target="../media/hdphoto43.wdp"/><Relationship Id="rId3" Type="http://schemas.microsoft.com/office/2007/relationships/hdphoto" Target="../media/hdphoto37.wdp"/><Relationship Id="rId7" Type="http://schemas.microsoft.com/office/2007/relationships/hdphoto" Target="../media/hdphoto39.wdp"/><Relationship Id="rId12" Type="http://schemas.microsoft.com/office/2007/relationships/hdphoto" Target="../media/hdphoto40.wdp"/><Relationship Id="rId17" Type="http://schemas.openxmlformats.org/officeDocument/2006/relationships/image" Target="../media/image121.png"/><Relationship Id="rId2" Type="http://schemas.openxmlformats.org/officeDocument/2006/relationships/image" Target="../media/image112.png"/><Relationship Id="rId16" Type="http://schemas.microsoft.com/office/2007/relationships/hdphoto" Target="../media/hdphoto4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11" Type="http://schemas.openxmlformats.org/officeDocument/2006/relationships/image" Target="../media/image118.png"/><Relationship Id="rId5" Type="http://schemas.microsoft.com/office/2007/relationships/hdphoto" Target="../media/hdphoto38.wdp"/><Relationship Id="rId15" Type="http://schemas.openxmlformats.org/officeDocument/2006/relationships/image" Target="../media/image120.png"/><Relationship Id="rId10" Type="http://schemas.openxmlformats.org/officeDocument/2006/relationships/image" Target="../media/image117.png"/><Relationship Id="rId4" Type="http://schemas.openxmlformats.org/officeDocument/2006/relationships/image" Target="../media/image113.png"/><Relationship Id="rId9" Type="http://schemas.openxmlformats.org/officeDocument/2006/relationships/image" Target="../media/image116.png"/><Relationship Id="rId14" Type="http://schemas.microsoft.com/office/2007/relationships/hdphoto" Target="../media/hdphoto4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png"/><Relationship Id="rId4" Type="http://schemas.microsoft.com/office/2007/relationships/hdphoto" Target="../media/hdphoto4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image" Target="../media/image10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7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12.wdp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microsoft.com/office/2007/relationships/hdphoto" Target="../media/hdphoto14.wdp"/><Relationship Id="rId12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microsoft.com/office/2007/relationships/hdphoto" Target="../media/hdphoto13.wdp"/><Relationship Id="rId9" Type="http://schemas.microsoft.com/office/2007/relationships/hdphoto" Target="../media/hdphoto15.wdp"/><Relationship Id="rId14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microsoft.com/office/2007/relationships/hdphoto" Target="../media/hdphoto18.wdp"/><Relationship Id="rId7" Type="http://schemas.openxmlformats.org/officeDocument/2006/relationships/image" Target="../media/image36.png"/><Relationship Id="rId12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microsoft.com/office/2007/relationships/hdphoto" Target="../media/hdphoto21.wdp"/><Relationship Id="rId5" Type="http://schemas.microsoft.com/office/2007/relationships/hdphoto" Target="../media/hdphoto19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20.wdp"/><Relationship Id="rId14" Type="http://schemas.microsoft.com/office/2007/relationships/hdphoto" Target="../media/hdphoto2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 w="76200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endParaRPr lang="ru-RU" sz="6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Математические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игры по теме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«ОСЕНЬ»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C:\Users\allusers\Pictures\Sc9Vqqj0y6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982">
            <a:off x="137906" y="113618"/>
            <a:ext cx="21717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allusers\Pictures\0_7d335_93b3b312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5021" flipH="1">
            <a:off x="5319611" y="4185451"/>
            <a:ext cx="3601835" cy="255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91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43" y="1563543"/>
            <a:ext cx="29749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291443" y="2739878"/>
            <a:ext cx="2974975" cy="1265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4725144"/>
            <a:ext cx="7931224" cy="1401019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ru-RU" sz="2400" i="1" dirty="0" smtClean="0">
                <a:solidFill>
                  <a:srgbClr val="7030A0"/>
                </a:solidFill>
              </a:rPr>
              <a:t>Кликни мышкой, ответь, как получилось три яблока? </a:t>
            </a:r>
          </a:p>
          <a:p>
            <a:pPr marL="0" indent="0">
              <a:buNone/>
            </a:pPr>
            <a:endParaRPr lang="ru-RU" sz="2400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400" i="1" dirty="0" smtClean="0">
                <a:solidFill>
                  <a:srgbClr val="7030A0"/>
                </a:solidFill>
              </a:rPr>
              <a:t>2.     Как составить число три? (кликни мышкой)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51296"/>
            <a:ext cx="1057919" cy="100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92235"/>
            <a:ext cx="796523" cy="78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133" y="706682"/>
            <a:ext cx="791946" cy="78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523419" y="1631881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6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20072" y="2830429"/>
            <a:ext cx="6004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6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07904" y="281417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6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единительная линия 22"/>
          <p:cNvCxnSpPr>
            <a:stCxn id="21" idx="0"/>
            <a:endCxn id="21" idx="2"/>
          </p:cNvCxnSpPr>
          <p:nvPr/>
        </p:nvCxnSpPr>
        <p:spPr>
          <a:xfrm>
            <a:off x="4778931" y="2739878"/>
            <a:ext cx="0" cy="126518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21" idx="0"/>
            <a:endCxn id="21" idx="2"/>
          </p:cNvCxnSpPr>
          <p:nvPr/>
        </p:nvCxnSpPr>
        <p:spPr>
          <a:xfrm>
            <a:off x="4778931" y="2739878"/>
            <a:ext cx="0" cy="126518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37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>
            <a:off x="3136275" y="1887687"/>
            <a:ext cx="3096344" cy="900112"/>
          </a:xfrm>
          <a:prstGeom prst="triangle">
            <a:avLst>
              <a:gd name="adj" fmla="val 50615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4653136"/>
            <a:ext cx="7931224" cy="1473027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ru-RU" sz="2000" i="1" dirty="0" smtClean="0">
                <a:solidFill>
                  <a:srgbClr val="7030A0"/>
                </a:solidFill>
              </a:rPr>
              <a:t>Кликни мышкой, </a:t>
            </a:r>
            <a:r>
              <a:rPr lang="ru-RU" sz="2000" i="1" dirty="0">
                <a:solidFill>
                  <a:srgbClr val="7030A0"/>
                </a:solidFill>
              </a:rPr>
              <a:t>к</a:t>
            </a:r>
            <a:r>
              <a:rPr lang="ru-RU" sz="2000" i="1" dirty="0" smtClean="0">
                <a:solidFill>
                  <a:srgbClr val="7030A0"/>
                </a:solidFill>
              </a:rPr>
              <a:t>ак по- другому получить три яблока?</a:t>
            </a:r>
          </a:p>
          <a:p>
            <a:pPr marL="0" indent="0">
              <a:buNone/>
            </a:pPr>
            <a:endParaRPr lang="ru-RU" sz="2000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000" i="1" dirty="0" smtClean="0">
                <a:solidFill>
                  <a:srgbClr val="7030A0"/>
                </a:solidFill>
              </a:rPr>
              <a:t>2.    Как еще можно составить число три? (кликни мышкой).</a:t>
            </a:r>
            <a:endParaRPr lang="ru-RU" sz="2000" i="1" dirty="0">
              <a:solidFill>
                <a:srgbClr val="7030A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74698"/>
            <a:ext cx="1036985" cy="98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1016955" cy="96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532" y="1091764"/>
            <a:ext cx="864096" cy="85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67703" y="2780928"/>
            <a:ext cx="3033488" cy="1066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единительная линия 12"/>
          <p:cNvCxnSpPr>
            <a:stCxn id="7" idx="3"/>
          </p:cNvCxnSpPr>
          <p:nvPr/>
        </p:nvCxnSpPr>
        <p:spPr>
          <a:xfrm>
            <a:off x="4703490" y="2787799"/>
            <a:ext cx="0" cy="105932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707904" y="2727037"/>
            <a:ext cx="6004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6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8341" y="2739124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6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99560" y="1794266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6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40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175463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Разложи листья по форме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460" y="1206261"/>
            <a:ext cx="7776864" cy="4154950"/>
          </a:xfrm>
        </p:spPr>
        <p:txBody>
          <a:bodyPr>
            <a:normAutofit/>
          </a:bodyPr>
          <a:lstStyle/>
          <a:p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какую фигуру похож лист дуба? Возьми(кликни) эту фигуру и проверь.</a:t>
            </a:r>
          </a:p>
          <a:p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какую геометрическую фигуру похож лист клена? Проверь.</a:t>
            </a:r>
          </a:p>
          <a:p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какую геометрическую фигуру похож лист тополя? Проверь.</a:t>
            </a:r>
            <a:endParaRPr lang="ru-RU" sz="1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allusers\Pictures\2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5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9034">
            <a:off x="631570" y="2283098"/>
            <a:ext cx="2808313" cy="227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Picture 16" descr="C:\Users\allusers\Pictures\i4WQ58J2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78861"/>
            <a:ext cx="18478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83544"/>
            <a:ext cx="2016224" cy="240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45" y="4483929"/>
            <a:ext cx="1337269" cy="130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47" y="4031117"/>
            <a:ext cx="1538147" cy="176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9032">
            <a:off x="1518507" y="2555338"/>
            <a:ext cx="1034438" cy="178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7900">
            <a:off x="6062336" y="4136074"/>
            <a:ext cx="198755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8219">
            <a:off x="6476396" y="2176850"/>
            <a:ext cx="15367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2631273"/>
            <a:ext cx="1335087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67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73" y="3585601"/>
            <a:ext cx="145097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i="1" dirty="0" smtClean="0">
                <a:solidFill>
                  <a:srgbClr val="FF6600"/>
                </a:solidFill>
              </a:rPr>
              <a:t>Разложи листья</a:t>
            </a:r>
            <a:r>
              <a:rPr lang="ru-RU" dirty="0" smtClean="0">
                <a:solidFill>
                  <a:srgbClr val="FF6600"/>
                </a:solidFill>
              </a:rPr>
              <a:t> </a:t>
            </a:r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5022125" y="116633"/>
            <a:ext cx="3870355" cy="3021224"/>
          </a:xfrm>
        </p:spPr>
        <p:txBody>
          <a:bodyPr>
            <a:noAutofit/>
          </a:bodyPr>
          <a:lstStyle/>
          <a:p>
            <a:r>
              <a:rPr lang="ru-RU" sz="1600" b="0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Я показываю(клик) листик ,</a:t>
            </a:r>
          </a:p>
          <a:p>
            <a:r>
              <a:rPr lang="ru-RU" sz="1600" b="0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ты показываешь окошко, где он будет лежать и объясняешь, почему. </a:t>
            </a:r>
            <a:r>
              <a:rPr lang="ru-RU" sz="1600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Например</a:t>
            </a:r>
            <a:r>
              <a:rPr lang="ru-RU" sz="1600" b="0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, этот кленовый лист положу под красную полоску, потому что он красный. Положу его в верхнее окошко, потому что он круглый.</a:t>
            </a:r>
          </a:p>
          <a:p>
            <a:r>
              <a:rPr lang="ru-RU" sz="1600" b="0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Затем щелкни мышкой и листочек займет свое место.</a:t>
            </a:r>
          </a:p>
          <a:p>
            <a:r>
              <a:rPr lang="ru-RU" sz="1600" b="0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 - </a:t>
            </a:r>
            <a:r>
              <a:rPr lang="ru-RU" sz="1600" b="0" i="1" dirty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К</a:t>
            </a:r>
            <a:r>
              <a:rPr lang="ru-RU" sz="1600" b="0" i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акой листочек следующий? Расскажи, где он будет лежать.</a:t>
            </a:r>
            <a:endParaRPr lang="ru-RU" sz="1600" b="0" i="1" dirty="0">
              <a:solidFill>
                <a:srgbClr val="7030A0"/>
              </a:solidFill>
              <a:latin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090130"/>
              </p:ext>
            </p:extLst>
          </p:nvPr>
        </p:nvGraphicFramePr>
        <p:xfrm>
          <a:off x="611560" y="1340768"/>
          <a:ext cx="4392488" cy="4896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8122"/>
                <a:gridCol w="1098122"/>
                <a:gridCol w="1098122"/>
                <a:gridCol w="1098122"/>
              </a:tblGrid>
              <a:tr h="12241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241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241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241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Овал 3"/>
          <p:cNvSpPr/>
          <p:nvPr/>
        </p:nvSpPr>
        <p:spPr>
          <a:xfrm>
            <a:off x="765921" y="2711455"/>
            <a:ext cx="814333" cy="79208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731168" y="3933056"/>
            <a:ext cx="864096" cy="756084"/>
          </a:xfrm>
          <a:prstGeom prst="triangl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856589" y="5157192"/>
            <a:ext cx="632995" cy="100811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3326">
            <a:off x="2691537" y="5069608"/>
            <a:ext cx="1222525" cy="103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1618">
            <a:off x="3784249" y="5114996"/>
            <a:ext cx="1294533" cy="10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6813">
            <a:off x="1664155" y="5149740"/>
            <a:ext cx="1212194" cy="102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5622">
            <a:off x="3640588" y="3676683"/>
            <a:ext cx="1533435" cy="130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4978">
            <a:off x="1571688" y="3762524"/>
            <a:ext cx="1521764" cy="129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84" y="2492896"/>
            <a:ext cx="1284241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 descr="C:\Users\allusers\Pictures\list12.jpg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3131" b="100000" l="47139" r="78202">
                        <a14:foregroundMark x1="64305" y1="84984" x2="64305" y2="84984"/>
                        <a14:foregroundMark x1="64033" y1="88179" x2="64033" y2="88179"/>
                        <a14:foregroundMark x1="63215" y1="90096" x2="63215" y2="90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34" t="49880" r="24540"/>
          <a:stretch/>
        </p:blipFill>
        <p:spPr bwMode="auto">
          <a:xfrm rot="2638400">
            <a:off x="2932778" y="3690565"/>
            <a:ext cx="885093" cy="1443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C:\Users\allusers\Pictures\i4WQ58J26.jpg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895" l="0" r="994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8"/>
          <a:stretch/>
        </p:blipFill>
        <p:spPr bwMode="auto">
          <a:xfrm rot="8175450">
            <a:off x="2788256" y="2499318"/>
            <a:ext cx="1029085" cy="1216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545" y="2539930"/>
            <a:ext cx="189547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958" y="4830505"/>
            <a:ext cx="15906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277" y="3874840"/>
            <a:ext cx="12858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110538"/>
            <a:ext cx="16891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243" y="5050503"/>
            <a:ext cx="1646237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9660">
            <a:off x="6045515" y="5045318"/>
            <a:ext cx="2085125" cy="215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633" y="4334540"/>
            <a:ext cx="15303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214" y="3339138"/>
            <a:ext cx="150018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1241">
            <a:off x="1629636" y="2494582"/>
            <a:ext cx="1281231" cy="143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64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6" dur="5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56" dur="5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6" dur="5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76" dur="5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86" dur="5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pPr lvl="0" algn="l">
              <a:spcBef>
                <a:spcPct val="20000"/>
              </a:spcBef>
            </a:pPr>
            <a:r>
              <a:rPr lang="ru-RU" sz="1800" i="1" dirty="0" smtClean="0">
                <a:solidFill>
                  <a:srgbClr val="7030A0"/>
                </a:solidFill>
              </a:rPr>
              <a:t> </a:t>
            </a:r>
            <a:br>
              <a:rPr lang="ru-RU" sz="1800" i="1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Какого </a:t>
            </a:r>
            <a:r>
              <a:rPr lang="ru-RU" sz="2000" dirty="0">
                <a:solidFill>
                  <a:srgbClr val="7030A0"/>
                </a:solidFill>
              </a:rPr>
              <a:t>цвета лист находится справа, слева? 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Какой </a:t>
            </a:r>
            <a:r>
              <a:rPr lang="ru-RU" sz="2000" dirty="0">
                <a:solidFill>
                  <a:srgbClr val="7030A0"/>
                </a:solidFill>
              </a:rPr>
              <a:t>лист находится между красным и зеленым</a:t>
            </a:r>
            <a:r>
              <a:rPr lang="ru-RU" sz="2000" dirty="0" smtClean="0">
                <a:solidFill>
                  <a:srgbClr val="7030A0"/>
                </a:solidFill>
              </a:rPr>
              <a:t>?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С </a:t>
            </a:r>
            <a:r>
              <a:rPr lang="ru-RU" sz="2000" dirty="0">
                <a:solidFill>
                  <a:srgbClr val="7030A0"/>
                </a:solidFill>
              </a:rPr>
              <a:t>какой стороны лежит зеленый </a:t>
            </a:r>
            <a:r>
              <a:rPr lang="ru-RU" sz="2000" dirty="0" smtClean="0">
                <a:solidFill>
                  <a:srgbClr val="7030A0"/>
                </a:solidFill>
              </a:rPr>
              <a:t>лист?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С какой </a:t>
            </a:r>
            <a:r>
              <a:rPr lang="ru-RU" sz="2000" dirty="0">
                <a:solidFill>
                  <a:srgbClr val="7030A0"/>
                </a:solidFill>
              </a:rPr>
              <a:t>стороны лежит красный </a:t>
            </a:r>
            <a:r>
              <a:rPr lang="ru-RU" sz="2000" dirty="0" smtClean="0">
                <a:solidFill>
                  <a:srgbClr val="7030A0"/>
                </a:solidFill>
              </a:rPr>
              <a:t>лист?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Г</a:t>
            </a:r>
            <a:r>
              <a:rPr lang="ru-RU" sz="2000" dirty="0" smtClean="0">
                <a:solidFill>
                  <a:srgbClr val="7030A0"/>
                </a:solidFill>
              </a:rPr>
              <a:t>де </a:t>
            </a:r>
            <a:r>
              <a:rPr lang="ru-RU" sz="2000" dirty="0">
                <a:solidFill>
                  <a:srgbClr val="7030A0"/>
                </a:solidFill>
              </a:rPr>
              <a:t>лежит желтый лист?</a:t>
            </a:r>
            <a:br>
              <a:rPr lang="ru-RU" sz="2000" dirty="0">
                <a:solidFill>
                  <a:srgbClr val="7030A0"/>
                </a:solidFill>
              </a:rPr>
            </a:b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" name="Объект 4" descr="C:\Users\allusers\Pictures\63595610_1283594532_list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7784" y="1776915"/>
            <a:ext cx="6668431" cy="41725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45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llusers\Pictures\63_yapfiles_ru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" b="100000" l="3376" r="953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851">
            <a:off x="3801771" y="2175251"/>
            <a:ext cx="1952405" cy="255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llusers\Pictures\518153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8720" flipH="1">
            <a:off x="2277820" y="4397305"/>
            <a:ext cx="2489643" cy="204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89040"/>
            <a:ext cx="2033990" cy="261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allusers\Pictures\952508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42" y="4464088"/>
            <a:ext cx="701996" cy="61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5136" y="260648"/>
            <a:ext cx="7920880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i="1" dirty="0" smtClean="0">
                <a:solidFill>
                  <a:srgbClr val="7030A0"/>
                </a:solidFill>
              </a:rPr>
              <a:t>Что находится перед ёжиком?(кликни) </a:t>
            </a:r>
          </a:p>
          <a:p>
            <a:pPr lvl="0">
              <a:spcBef>
                <a:spcPct val="20000"/>
              </a:spcBef>
            </a:pPr>
            <a:r>
              <a:rPr lang="ru-RU" sz="1600" i="1" dirty="0" smtClean="0">
                <a:solidFill>
                  <a:srgbClr val="7030A0"/>
                </a:solidFill>
              </a:rPr>
              <a:t>Какое дерево растет за ежиком?(кликни) </a:t>
            </a:r>
          </a:p>
          <a:p>
            <a:pPr lvl="0">
              <a:spcBef>
                <a:spcPct val="20000"/>
              </a:spcBef>
            </a:pPr>
            <a:r>
              <a:rPr lang="ru-RU" sz="1600" i="1" dirty="0" smtClean="0">
                <a:solidFill>
                  <a:srgbClr val="7030A0"/>
                </a:solidFill>
              </a:rPr>
              <a:t>Какое </a:t>
            </a:r>
            <a:r>
              <a:rPr lang="ru-RU" sz="1600" i="1" dirty="0">
                <a:solidFill>
                  <a:srgbClr val="7030A0"/>
                </a:solidFill>
              </a:rPr>
              <a:t>дерево </a:t>
            </a:r>
            <a:r>
              <a:rPr lang="ru-RU" sz="1600" i="1" dirty="0" smtClean="0">
                <a:solidFill>
                  <a:srgbClr val="7030A0"/>
                </a:solidFill>
              </a:rPr>
              <a:t>растет справа </a:t>
            </a:r>
            <a:r>
              <a:rPr lang="ru-RU" sz="1600" i="1" dirty="0">
                <a:solidFill>
                  <a:srgbClr val="7030A0"/>
                </a:solidFill>
              </a:rPr>
              <a:t>от </a:t>
            </a:r>
            <a:r>
              <a:rPr lang="ru-RU" sz="1600" i="1" dirty="0" smtClean="0">
                <a:solidFill>
                  <a:srgbClr val="7030A0"/>
                </a:solidFill>
              </a:rPr>
              <a:t>ёжика?(кликни) </a:t>
            </a:r>
          </a:p>
          <a:p>
            <a:pPr lvl="0">
              <a:spcBef>
                <a:spcPct val="20000"/>
              </a:spcBef>
            </a:pPr>
            <a:r>
              <a:rPr lang="ru-RU" sz="1600" i="1" dirty="0" smtClean="0">
                <a:solidFill>
                  <a:srgbClr val="7030A0"/>
                </a:solidFill>
              </a:rPr>
              <a:t>Какое </a:t>
            </a:r>
            <a:r>
              <a:rPr lang="ru-RU" sz="1600" i="1" dirty="0">
                <a:solidFill>
                  <a:srgbClr val="7030A0"/>
                </a:solidFill>
              </a:rPr>
              <a:t>дерево </a:t>
            </a:r>
            <a:r>
              <a:rPr lang="ru-RU" sz="1600" i="1" dirty="0" smtClean="0">
                <a:solidFill>
                  <a:srgbClr val="7030A0"/>
                </a:solidFill>
              </a:rPr>
              <a:t>растет слева от ежика?(кликни)</a:t>
            </a:r>
            <a:endParaRPr lang="ru-RU" sz="1600" i="1" dirty="0">
              <a:solidFill>
                <a:srgbClr val="7030A0"/>
              </a:solidFill>
            </a:endParaRPr>
          </a:p>
          <a:p>
            <a:pPr lvl="0">
              <a:spcBef>
                <a:spcPct val="20000"/>
              </a:spcBef>
            </a:pPr>
            <a:r>
              <a:rPr lang="ru-RU" sz="1600" i="1" dirty="0" smtClean="0">
                <a:solidFill>
                  <a:srgbClr val="7030A0"/>
                </a:solidFill>
              </a:rPr>
              <a:t>                                                                     Покажи и назови ёжику берёзу (рябину, ель, пенек). </a:t>
            </a:r>
            <a:endParaRPr lang="ru-RU" sz="1600" i="1" dirty="0">
              <a:solidFill>
                <a:srgbClr val="7030A0"/>
              </a:solidFill>
            </a:endParaRPr>
          </a:p>
          <a:p>
            <a:pPr lvl="0">
              <a:spcBef>
                <a:spcPct val="20000"/>
              </a:spcBef>
            </a:pPr>
            <a:r>
              <a:rPr lang="ru-RU" sz="1600" i="1" dirty="0" smtClean="0">
                <a:solidFill>
                  <a:srgbClr val="7030A0"/>
                </a:solidFill>
              </a:rPr>
              <a:t>                                                                         Между </a:t>
            </a:r>
            <a:r>
              <a:rPr lang="ru-RU" sz="1600" i="1" dirty="0">
                <a:solidFill>
                  <a:srgbClr val="7030A0"/>
                </a:solidFill>
              </a:rPr>
              <a:t>какими деревьями растет </a:t>
            </a:r>
            <a:r>
              <a:rPr lang="ru-RU" sz="1600" i="1" dirty="0" smtClean="0">
                <a:solidFill>
                  <a:srgbClr val="7030A0"/>
                </a:solidFill>
              </a:rPr>
              <a:t>гриб?(кликни)</a:t>
            </a:r>
            <a:endParaRPr lang="ru-RU" sz="1600" i="1" dirty="0">
              <a:solidFill>
                <a:srgbClr val="7030A0"/>
              </a:solidFill>
            </a:endParaRPr>
          </a:p>
          <a:p>
            <a:pPr lvl="0">
              <a:spcBef>
                <a:spcPct val="20000"/>
              </a:spcBef>
            </a:pPr>
            <a:r>
              <a:rPr lang="ru-RU" sz="1600" i="1" dirty="0" smtClean="0">
                <a:solidFill>
                  <a:srgbClr val="7030A0"/>
                </a:solidFill>
              </a:rPr>
              <a:t>                                                                                     В </a:t>
            </a:r>
            <a:r>
              <a:rPr lang="ru-RU" sz="1600" i="1" dirty="0">
                <a:solidFill>
                  <a:srgbClr val="7030A0"/>
                </a:solidFill>
              </a:rPr>
              <a:t>какой стороне находится домик ёжика?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08920"/>
            <a:ext cx="1922308" cy="28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allusers\Pictures\6163d65e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653">
            <a:off x="4589994" y="4648113"/>
            <a:ext cx="1111023" cy="124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 descr="C:\Users\allusers\Pictures\champignon_veneneux_image_clipart_gratuit_20110312_1749013412.g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00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19"/>
          <a:stretch/>
        </p:blipFill>
        <p:spPr bwMode="auto">
          <a:xfrm rot="20526180">
            <a:off x="4937699" y="5157192"/>
            <a:ext cx="1193772" cy="112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63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135" y="3284984"/>
            <a:ext cx="1793574" cy="332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" b="94410" l="2449" r="91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0" r="9796" b="5590"/>
          <a:stretch/>
        </p:blipFill>
        <p:spPr bwMode="auto">
          <a:xfrm>
            <a:off x="4427984" y="3840573"/>
            <a:ext cx="2000250" cy="2853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" y="2492896"/>
            <a:ext cx="2150910" cy="442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allusers\Pictures\head_pic0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086" l="143" r="36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571" b="3374"/>
          <a:stretch/>
        </p:blipFill>
        <p:spPr bwMode="auto">
          <a:xfrm>
            <a:off x="6305636" y="1845239"/>
            <a:ext cx="2010780" cy="483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85406"/>
            <a:ext cx="8424936" cy="200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</a:rPr>
              <a:t>Сравни деревья по 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высоте</a:t>
            </a:r>
          </a:p>
          <a:p>
            <a:pPr lvl="0">
              <a:spcBef>
                <a:spcPct val="20000"/>
              </a:spcBef>
            </a:pPr>
            <a:r>
              <a:rPr lang="ru-RU" sz="1600" i="1" dirty="0">
                <a:solidFill>
                  <a:srgbClr val="7030A0"/>
                </a:solidFill>
              </a:rPr>
              <a:t>Назови деревья от высокого к </a:t>
            </a:r>
            <a:r>
              <a:rPr lang="ru-RU" sz="1600" i="1" dirty="0" smtClean="0">
                <a:solidFill>
                  <a:srgbClr val="7030A0"/>
                </a:solidFill>
              </a:rPr>
              <a:t>низкому…ель </a:t>
            </a:r>
            <a:r>
              <a:rPr lang="ru-RU" sz="1600" i="1" dirty="0">
                <a:solidFill>
                  <a:srgbClr val="7030A0"/>
                </a:solidFill>
              </a:rPr>
              <a:t>самая высокая, тополь </a:t>
            </a:r>
            <a:r>
              <a:rPr lang="ru-RU" sz="1600" i="1" dirty="0" smtClean="0">
                <a:solidFill>
                  <a:srgbClr val="7030A0"/>
                </a:solidFill>
              </a:rPr>
              <a:t>пониже, берёза </a:t>
            </a:r>
            <a:r>
              <a:rPr lang="ru-RU" sz="1600" i="1" dirty="0">
                <a:solidFill>
                  <a:srgbClr val="7030A0"/>
                </a:solidFill>
              </a:rPr>
              <a:t>ещё ниже, рябина самая низкая</a:t>
            </a:r>
            <a:r>
              <a:rPr lang="ru-RU" sz="1600" i="1" dirty="0" smtClean="0">
                <a:solidFill>
                  <a:srgbClr val="7030A0"/>
                </a:solidFill>
              </a:rPr>
              <a:t>.</a:t>
            </a:r>
            <a:endParaRPr lang="ru-RU" sz="1600" i="1" dirty="0">
              <a:solidFill>
                <a:srgbClr val="7030A0"/>
              </a:solidFill>
            </a:endParaRPr>
          </a:p>
          <a:p>
            <a:pPr lvl="0">
              <a:spcBef>
                <a:spcPct val="20000"/>
              </a:spcBef>
            </a:pPr>
            <a:r>
              <a:rPr lang="ru-RU" sz="1600" i="1" dirty="0">
                <a:solidFill>
                  <a:srgbClr val="7030A0"/>
                </a:solidFill>
              </a:rPr>
              <a:t>Сравни берёзу (тополь) с другими деревьями по </a:t>
            </a:r>
            <a:r>
              <a:rPr lang="ru-RU" sz="1600" i="1" dirty="0" smtClean="0">
                <a:solidFill>
                  <a:srgbClr val="7030A0"/>
                </a:solidFill>
              </a:rPr>
              <a:t>высоте…берёза </a:t>
            </a:r>
            <a:r>
              <a:rPr lang="ru-RU" sz="1600" i="1" dirty="0">
                <a:solidFill>
                  <a:srgbClr val="7030A0"/>
                </a:solidFill>
              </a:rPr>
              <a:t>ниже, чем </a:t>
            </a:r>
            <a:r>
              <a:rPr lang="ru-RU" sz="1600" i="1" dirty="0" smtClean="0">
                <a:solidFill>
                  <a:srgbClr val="7030A0"/>
                </a:solidFill>
              </a:rPr>
              <a:t>ель </a:t>
            </a:r>
            <a:r>
              <a:rPr lang="ru-RU" sz="1600" i="1" dirty="0">
                <a:solidFill>
                  <a:srgbClr val="7030A0"/>
                </a:solidFill>
              </a:rPr>
              <a:t>и тополь, но </a:t>
            </a:r>
            <a:r>
              <a:rPr lang="ru-RU" sz="1600" i="1" dirty="0" smtClean="0">
                <a:solidFill>
                  <a:srgbClr val="7030A0"/>
                </a:solidFill>
              </a:rPr>
              <a:t>выше, чем </a:t>
            </a:r>
            <a:r>
              <a:rPr lang="ru-RU" sz="1600" i="1" dirty="0">
                <a:solidFill>
                  <a:srgbClr val="7030A0"/>
                </a:solidFill>
              </a:rPr>
              <a:t>рябина</a:t>
            </a:r>
            <a:r>
              <a:rPr lang="ru-RU" sz="1600" i="1" dirty="0" smtClean="0">
                <a:solidFill>
                  <a:srgbClr val="7030A0"/>
                </a:solidFill>
              </a:rPr>
              <a:t>.</a:t>
            </a:r>
            <a:endParaRPr lang="ru-RU" sz="1600" i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48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604303"/>
              </p:ext>
            </p:extLst>
          </p:nvPr>
        </p:nvGraphicFramePr>
        <p:xfrm>
          <a:off x="323528" y="2512997"/>
          <a:ext cx="8602072" cy="1296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5259"/>
                <a:gridCol w="1075259"/>
                <a:gridCol w="1075259"/>
                <a:gridCol w="1075259"/>
                <a:gridCol w="1075259"/>
                <a:gridCol w="1075259"/>
                <a:gridCol w="1075259"/>
                <a:gridCol w="1075259"/>
              </a:tblGrid>
              <a:tr h="12961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9" descr="C:\Users\allusers\Pictures\List_ryabiny-e1348399359695-198x30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2028">
            <a:off x="6154706" y="4038304"/>
            <a:ext cx="936625" cy="128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allusers\Pictures\List_ryabiny-e1348399359695-198x30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3203">
            <a:off x="1465988" y="2491202"/>
            <a:ext cx="936625" cy="128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allusers\Pictures\list39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5637">
            <a:off x="7443799" y="4940563"/>
            <a:ext cx="1111251" cy="15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C:\Users\allusers\Pictures\List_ryabiny-e1348399359695-198x30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180">
            <a:off x="1741334" y="5229159"/>
            <a:ext cx="936625" cy="128993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Объект 2"/>
          <p:cNvSpPr txBox="1">
            <a:spLocks/>
          </p:cNvSpPr>
          <p:nvPr/>
        </p:nvSpPr>
        <p:spPr>
          <a:xfrm>
            <a:off x="419867" y="5619900"/>
            <a:ext cx="369139" cy="5084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28" name="Рисунок 27" descr="C:\Users\allusers\Pictures\list39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4393">
            <a:off x="305842" y="2382053"/>
            <a:ext cx="1111251" cy="15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729"/>
          <a:stretch/>
        </p:blipFill>
        <p:spPr bwMode="auto">
          <a:xfrm rot="1906403">
            <a:off x="2542314" y="2358354"/>
            <a:ext cx="983973" cy="1543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C:\Users\allusers\Pictures\list39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4901">
            <a:off x="2638585" y="4087832"/>
            <a:ext cx="1111251" cy="15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39" y="4682968"/>
            <a:ext cx="1658937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83" y="2197161"/>
            <a:ext cx="1762125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58" y="2214956"/>
            <a:ext cx="1762125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25657">
            <a:off x="5064848" y="1959367"/>
            <a:ext cx="2243137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9363">
            <a:off x="4390186" y="2465871"/>
            <a:ext cx="159067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2865">
            <a:off x="7560665" y="2410682"/>
            <a:ext cx="159067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61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Разложи листья по порядку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32278"/>
            <a:ext cx="8612328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i="1" dirty="0">
                <a:solidFill>
                  <a:srgbClr val="7030A0"/>
                </a:solidFill>
              </a:rPr>
              <a:t>Разложи листья так же, как у меня, </a:t>
            </a:r>
            <a:r>
              <a:rPr lang="ru-RU" sz="1600" i="1" dirty="0" smtClean="0">
                <a:solidFill>
                  <a:srgbClr val="7030A0"/>
                </a:solidFill>
              </a:rPr>
              <a:t>проговаривай…жёлтый </a:t>
            </a:r>
            <a:r>
              <a:rPr lang="ru-RU" sz="1600" i="1" dirty="0">
                <a:solidFill>
                  <a:srgbClr val="7030A0"/>
                </a:solidFill>
              </a:rPr>
              <a:t>берёзовый лист, красный </a:t>
            </a:r>
            <a:r>
              <a:rPr lang="ru-RU" sz="1600" i="1" dirty="0" smtClean="0">
                <a:solidFill>
                  <a:srgbClr val="7030A0"/>
                </a:solidFill>
              </a:rPr>
              <a:t> </a:t>
            </a:r>
            <a:r>
              <a:rPr lang="ru-RU" sz="1600" i="1" dirty="0">
                <a:solidFill>
                  <a:srgbClr val="7030A0"/>
                </a:solidFill>
              </a:rPr>
              <a:t>рябиновый лист,  зелёный тополиный </a:t>
            </a:r>
            <a:r>
              <a:rPr lang="ru-RU" sz="1600" i="1" dirty="0" smtClean="0">
                <a:solidFill>
                  <a:srgbClr val="7030A0"/>
                </a:solidFill>
              </a:rPr>
              <a:t> лист.</a:t>
            </a:r>
          </a:p>
          <a:p>
            <a:pPr lvl="0">
              <a:spcBef>
                <a:spcPct val="20000"/>
              </a:spcBef>
            </a:pPr>
            <a:r>
              <a:rPr lang="ru-RU" sz="1600" i="1" dirty="0" smtClean="0">
                <a:solidFill>
                  <a:srgbClr val="7030A0"/>
                </a:solidFill>
              </a:rPr>
              <a:t> Какой  лист следующий, скажи. А теперь проверь(кликни). </a:t>
            </a:r>
          </a:p>
          <a:p>
            <a:pPr lvl="0">
              <a:spcBef>
                <a:spcPct val="20000"/>
              </a:spcBef>
            </a:pPr>
            <a:r>
              <a:rPr lang="ru-RU" sz="1600" i="1" dirty="0" smtClean="0">
                <a:solidFill>
                  <a:srgbClr val="7030A0"/>
                </a:solidFill>
              </a:rPr>
              <a:t>Продолжай дальше, возьми </a:t>
            </a:r>
            <a:r>
              <a:rPr lang="ru-RU" sz="1600" i="1" dirty="0">
                <a:solidFill>
                  <a:srgbClr val="7030A0"/>
                </a:solidFill>
              </a:rPr>
              <a:t>квадраты желтого, красного, зеленого цвета и выложи их в таком же порядке.</a:t>
            </a:r>
          </a:p>
        </p:txBody>
      </p:sp>
    </p:spTree>
    <p:extLst>
      <p:ext uri="{BB962C8B-B14F-4D97-AF65-F5344CB8AC3E}">
        <p14:creationId xmlns:p14="http://schemas.microsoft.com/office/powerpoint/2010/main" val="106114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utoRev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4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animRot by="21600000">
                                      <p:cBhvr>
                                        <p:cTn id="3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4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4333995"/>
            <a:ext cx="9509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449103" y="3429000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3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846" y="0"/>
            <a:ext cx="8563154" cy="138875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ru-RU" sz="32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Посчитай листья и покажи нужную цифру</a:t>
            </a:r>
            <a:br>
              <a:rPr lang="ru-RU" sz="32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ru-RU" sz="1600" i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Здесь пять зеленых листьев, вот цифра пять (наведи курсор на цифру и кликни мышкой).</a:t>
            </a:r>
            <a:br>
              <a:rPr lang="ru-RU" sz="1600" i="1" dirty="0" smtClean="0"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ru-RU" sz="1600" i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Теперь посчитай желтые листья, а затем – красные.</a:t>
            </a:r>
            <a:endParaRPr lang="ru-RU" sz="400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229235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95933">
            <a:off x="6473922" y="2521638"/>
            <a:ext cx="1713124" cy="192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9532">
            <a:off x="3705487" y="4938145"/>
            <a:ext cx="18716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3679">
            <a:off x="490402" y="2741946"/>
            <a:ext cx="229235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01288">
            <a:off x="-61305" y="1564973"/>
            <a:ext cx="229235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0705">
            <a:off x="-157828" y="2298175"/>
            <a:ext cx="229235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51842">
            <a:off x="663653" y="1313101"/>
            <a:ext cx="229235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39899">
            <a:off x="5769017" y="1583228"/>
            <a:ext cx="17192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0401">
            <a:off x="2959486" y="4472403"/>
            <a:ext cx="18716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243">
            <a:off x="4559339" y="4515720"/>
            <a:ext cx="18716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75576"/>
            <a:ext cx="9509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12601"/>
            <a:ext cx="9509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63" y="3739001"/>
            <a:ext cx="9509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381761" y="2121034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4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0847" y="4699259"/>
            <a:ext cx="507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2</a:t>
            </a:r>
            <a:endParaRPr lang="ru-RU" sz="4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79912" y="3567690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dirty="0">
                <a:solidFill>
                  <a:srgbClr val="0070C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2</a:t>
            </a:r>
            <a:endParaRPr lang="ru-RU" sz="4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91064" y="4812151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dirty="0">
                <a:solidFill>
                  <a:srgbClr val="0070C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2</a:t>
            </a:r>
            <a:endParaRPr lang="ru-RU" sz="4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59" y="4768926"/>
            <a:ext cx="9509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117" y="4758153"/>
            <a:ext cx="9509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093710" y="3567690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4 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794" y="4578724"/>
            <a:ext cx="1122363" cy="117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641" y="4569341"/>
            <a:ext cx="112236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676046" y="3658376"/>
            <a:ext cx="526106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ru-RU" sz="4000" b="1" kern="0" dirty="0">
                <a:solidFill>
                  <a:srgbClr val="0070C0"/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5</a:t>
            </a:r>
            <a:endParaRPr lang="ru-RU" sz="4000" b="1" kern="0" dirty="0">
              <a:solidFill>
                <a:srgbClr val="365F91"/>
              </a:solidFill>
              <a:effectLst/>
              <a:latin typeface="Arial Black" panose="020B0A04020102020204" pitchFamily="34" charset="0"/>
              <a:ea typeface="Times New Roman"/>
              <a:cs typeface="Times New Roman"/>
            </a:endParaRPr>
          </a:p>
        </p:txBody>
      </p:sp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314" y="4303247"/>
            <a:ext cx="9509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3599">
            <a:off x="6709457" y="1218615"/>
            <a:ext cx="17192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7032">
            <a:off x="7391821" y="1813259"/>
            <a:ext cx="17192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75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02891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Считай по порядку</a:t>
            </a:r>
            <a:b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allusers\Pictures\264630777_9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57" y="3770334"/>
            <a:ext cx="2048712" cy="130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llusers\Pictures\2479_b_chili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9" r="15065"/>
          <a:stretch/>
        </p:blipFill>
        <p:spPr bwMode="auto">
          <a:xfrm>
            <a:off x="4427984" y="3501008"/>
            <a:ext cx="731151" cy="167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llusers\Pictures\dreamstime_xs_Zucchini-400x29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" t="7245" b="4799"/>
          <a:stretch/>
        </p:blipFill>
        <p:spPr bwMode="auto">
          <a:xfrm rot="18807030">
            <a:off x="868556" y="5210026"/>
            <a:ext cx="1657723" cy="108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9431">
            <a:off x="4842398" y="3584932"/>
            <a:ext cx="1539691" cy="113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22136"/>
            <a:ext cx="1101034" cy="114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5475084" y="3074685"/>
            <a:ext cx="1857198" cy="85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C:\Users\allusers\Pictures\3019870374_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9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11648"/>
            <a:ext cx="1008112" cy="18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allusers\Pictures\Apelsin-8-800x54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889" l="1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23" r="14998"/>
          <a:stretch/>
        </p:blipFill>
        <p:spPr bwMode="auto">
          <a:xfrm>
            <a:off x="7248822" y="2353052"/>
            <a:ext cx="1218023" cy="125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allusers\Pictures\image_67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78877" l="25000" r="72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38" r="27789" b="21974"/>
          <a:stretch/>
        </p:blipFill>
        <p:spPr bwMode="auto">
          <a:xfrm>
            <a:off x="8206546" y="1671036"/>
            <a:ext cx="905339" cy="131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allusers\Pictures\wgdcklh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642" b="93396" l="12012" r="51270">
                        <a14:backgroundMark x1="22852" y1="87358" x2="22852" y2="87358"/>
                        <a14:backgroundMark x1="35059" y1="89434" x2="35059" y2="89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6" t="15283" r="49219" b="8584"/>
          <a:stretch/>
        </p:blipFill>
        <p:spPr bwMode="auto">
          <a:xfrm>
            <a:off x="489061" y="5331009"/>
            <a:ext cx="796279" cy="84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692696"/>
            <a:ext cx="684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7030A0"/>
                </a:solidFill>
              </a:rPr>
              <a:t>Посчитай овощи и фрукты по порядку: первый абрикос, второй кабачок, третий </a:t>
            </a:r>
            <a:r>
              <a:rPr lang="ru-RU" sz="1600" i="1" dirty="0" smtClean="0">
                <a:solidFill>
                  <a:srgbClr val="7030A0"/>
                </a:solidFill>
              </a:rPr>
              <a:t>…</a:t>
            </a:r>
          </a:p>
          <a:p>
            <a:r>
              <a:rPr lang="ru-RU" sz="1600" i="1" dirty="0" smtClean="0">
                <a:solidFill>
                  <a:srgbClr val="7030A0"/>
                </a:solidFill>
              </a:rPr>
              <a:t>Что находится на втором месте, покажи (кликни). </a:t>
            </a:r>
          </a:p>
          <a:p>
            <a:r>
              <a:rPr lang="ru-RU" sz="1600" i="1" dirty="0" smtClean="0">
                <a:solidFill>
                  <a:srgbClr val="7030A0"/>
                </a:solidFill>
              </a:rPr>
              <a:t>Что находится на седьмом месте, покажи (кликни). </a:t>
            </a:r>
          </a:p>
          <a:p>
            <a:r>
              <a:rPr lang="ru-RU" sz="1600" i="1" dirty="0" smtClean="0">
                <a:solidFill>
                  <a:srgbClr val="7030A0"/>
                </a:solidFill>
              </a:rPr>
              <a:t>Назови овощи и фрукты со второго по седьмой.</a:t>
            </a:r>
          </a:p>
          <a:p>
            <a:r>
              <a:rPr lang="ru-RU" sz="1600" i="1" dirty="0" smtClean="0">
                <a:solidFill>
                  <a:srgbClr val="7030A0"/>
                </a:solidFill>
              </a:rPr>
              <a:t>Покажи, что стоит перед лимоном? Кликни мышкой для проверки.</a:t>
            </a:r>
          </a:p>
          <a:p>
            <a:r>
              <a:rPr lang="ru-RU" sz="1600" i="1" dirty="0" smtClean="0">
                <a:solidFill>
                  <a:srgbClr val="7030A0"/>
                </a:solidFill>
              </a:rPr>
              <a:t>Покажи, что находится за помидором? (кликни)</a:t>
            </a:r>
          </a:p>
          <a:p>
            <a:r>
              <a:rPr lang="ru-RU" sz="1600" i="1" dirty="0" smtClean="0">
                <a:solidFill>
                  <a:srgbClr val="7030A0"/>
                </a:solidFill>
              </a:rPr>
              <a:t>Покажи, что находится между красным и желтым перцем?(кликни)</a:t>
            </a:r>
            <a:r>
              <a:rPr lang="ru-RU" sz="1600" b="1" i="1" dirty="0">
                <a:solidFill>
                  <a:srgbClr val="7030A0"/>
                </a:solidFill>
              </a:rPr>
              <a:t/>
            </a:r>
            <a:br>
              <a:rPr lang="ru-RU" sz="1600" b="1" i="1" dirty="0">
                <a:solidFill>
                  <a:srgbClr val="7030A0"/>
                </a:solidFill>
              </a:rPr>
            </a:br>
            <a:endParaRPr lang="ru-RU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8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accel="47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6600"/>
                </a:solidFill>
              </a:rPr>
              <a:t>Методические рекомендации:</a:t>
            </a:r>
            <a:endParaRPr lang="ru-RU" b="1" i="1" dirty="0">
              <a:solidFill>
                <a:srgbClr val="FF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srgbClr val="7030A0"/>
                </a:solidFill>
              </a:rPr>
              <a:t>Мамы и папы, сначала во все игры поиграйте сами.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srgbClr val="7030A0"/>
                </a:solidFill>
              </a:rPr>
              <a:t>Внимательно , не торопясь, читайте задания.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srgbClr val="7030A0"/>
                </a:solidFill>
              </a:rPr>
              <a:t>Нажимайте мышку  именно там, где написано (щелкни, кликни, нажми).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srgbClr val="7030A0"/>
                </a:solidFill>
              </a:rPr>
              <a:t>Не торопите ребенка, дайте ему подумать, высказаться, даже если это неправильно. Помогайте ребенку наводящими вопросами.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srgbClr val="7030A0"/>
                </a:solidFill>
              </a:rPr>
              <a:t>Чаще хвалите ребенка, вместе радуйтесь успеху.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i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7030A0"/>
                </a:solidFill>
              </a:rPr>
              <a:t>Желаем успехов!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292892"/>
            <a:ext cx="8229600" cy="1551931"/>
          </a:xfr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6000" i="1" dirty="0" smtClean="0">
                <a:solidFill>
                  <a:srgbClr val="00B050"/>
                </a:solidFill>
              </a:rPr>
              <a:t/>
            </a:r>
            <a:br>
              <a:rPr lang="ru-RU" sz="6000" i="1" dirty="0" smtClean="0">
                <a:solidFill>
                  <a:srgbClr val="00B050"/>
                </a:solidFill>
              </a:rPr>
            </a:br>
            <a:r>
              <a:rPr lang="ru-RU" sz="6000" i="1" dirty="0" smtClean="0">
                <a:solidFill>
                  <a:srgbClr val="00B050"/>
                </a:solidFill>
              </a:rPr>
              <a:t>       </a:t>
            </a:r>
            <a:br>
              <a:rPr lang="ru-RU" sz="6000" i="1" dirty="0" smtClean="0">
                <a:solidFill>
                  <a:srgbClr val="00B050"/>
                </a:solidFill>
              </a:rPr>
            </a:br>
            <a:r>
              <a:rPr lang="ru-RU" sz="6000" i="1" dirty="0">
                <a:solidFill>
                  <a:srgbClr val="00B050"/>
                </a:solidFill>
              </a:rPr>
              <a:t/>
            </a:r>
            <a:br>
              <a:rPr lang="ru-RU" sz="6000" i="1" dirty="0">
                <a:solidFill>
                  <a:srgbClr val="00B050"/>
                </a:solidFill>
              </a:rPr>
            </a:br>
            <a:r>
              <a:rPr lang="ru-RU" sz="6000" b="1" i="1" dirty="0" smtClean="0">
                <a:solidFill>
                  <a:srgbClr val="FF0000"/>
                </a:solidFill>
              </a:rPr>
              <a:t>МОЛОДЕЦ!</a:t>
            </a:r>
            <a:r>
              <a:rPr lang="ru-RU" sz="6000" i="1" dirty="0" smtClean="0">
                <a:solidFill>
                  <a:srgbClr val="FF0000"/>
                </a:solidFill>
              </a:rPr>
              <a:t/>
            </a:r>
            <a:br>
              <a:rPr lang="ru-RU" sz="6000" i="1" dirty="0" smtClean="0">
                <a:solidFill>
                  <a:srgbClr val="FF0000"/>
                </a:solidFill>
              </a:rPr>
            </a:br>
            <a:r>
              <a:rPr lang="ru-RU" sz="3200" i="1" dirty="0">
                <a:solidFill>
                  <a:srgbClr val="0070C0"/>
                </a:solidFill>
              </a:rPr>
              <a:t>Ты выполнил все </a:t>
            </a:r>
            <a:r>
              <a:rPr lang="ru-RU" sz="3200" i="1" dirty="0" smtClean="0">
                <a:solidFill>
                  <a:srgbClr val="0070C0"/>
                </a:solidFill>
              </a:rPr>
              <a:t>задания</a:t>
            </a:r>
            <a:br>
              <a:rPr lang="ru-RU" sz="3200" i="1" dirty="0" smtClean="0">
                <a:solidFill>
                  <a:srgbClr val="0070C0"/>
                </a:solidFill>
              </a:rPr>
            </a:br>
            <a:r>
              <a:rPr lang="ru-RU" sz="3200" i="1" dirty="0" smtClean="0">
                <a:solidFill>
                  <a:srgbClr val="0070C0"/>
                </a:solidFill>
              </a:rPr>
              <a:t/>
            </a:r>
            <a:br>
              <a:rPr lang="ru-RU" sz="3200" i="1" dirty="0" smtClean="0">
                <a:solidFill>
                  <a:srgbClr val="0070C0"/>
                </a:solidFill>
              </a:rPr>
            </a:br>
            <a: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</a:rPr>
              <a:t>Оцени себя</a:t>
            </a:r>
            <a:br>
              <a:rPr lang="ru-RU" sz="40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6000" i="1" dirty="0" smtClean="0">
                <a:solidFill>
                  <a:srgbClr val="FF0000"/>
                </a:solidFill>
              </a:rPr>
              <a:t/>
            </a:r>
            <a:br>
              <a:rPr lang="ru-RU" sz="6000" i="1" dirty="0" smtClean="0">
                <a:solidFill>
                  <a:srgbClr val="FF0000"/>
                </a:solidFill>
              </a:rPr>
            </a:br>
            <a:r>
              <a:rPr lang="ru-RU" sz="3200" i="1" dirty="0" smtClean="0">
                <a:solidFill>
                  <a:srgbClr val="0070C0"/>
                </a:solidFill>
              </a:rPr>
              <a:t/>
            </a:r>
            <a:br>
              <a:rPr lang="ru-RU" sz="3200" i="1" dirty="0" smtClean="0">
                <a:solidFill>
                  <a:srgbClr val="0070C0"/>
                </a:solidFill>
              </a:rPr>
            </a:br>
            <a:endParaRPr lang="ru-RU" sz="6000" i="1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67544" y="2492896"/>
            <a:ext cx="4028256" cy="38884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31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31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31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31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sz="16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1600" i="1" dirty="0" smtClean="0">
                <a:solidFill>
                  <a:srgbClr val="0070C0"/>
                </a:solidFill>
              </a:rPr>
              <a:t>Если </a:t>
            </a:r>
            <a:r>
              <a:rPr lang="ru-RU" sz="1600" i="1" dirty="0">
                <a:solidFill>
                  <a:srgbClr val="0070C0"/>
                </a:solidFill>
              </a:rPr>
              <a:t>у тебя что-то не получилось, попробуй ещё раз и тогда </a:t>
            </a:r>
            <a:r>
              <a:rPr lang="ru-RU" sz="1600" i="1" dirty="0" smtClean="0">
                <a:solidFill>
                  <a:srgbClr val="0070C0"/>
                </a:solidFill>
              </a:rPr>
              <a:t>всё</a:t>
            </a:r>
            <a:endParaRPr lang="ru-RU" sz="52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FF0000"/>
                </a:solidFill>
              </a:rPr>
              <a:t>ПОЛУЧИТСЯ!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4008" y="2636912"/>
            <a:ext cx="4100264" cy="34892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40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40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40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4000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FF0000"/>
                </a:solidFill>
              </a:rPr>
              <a:t>ПОБЕДИТЕЛЬ</a:t>
            </a:r>
            <a:r>
              <a:rPr lang="ru-RU" sz="4000" b="1" i="1" dirty="0">
                <a:solidFill>
                  <a:srgbClr val="FF0000"/>
                </a:solidFill>
              </a:rPr>
              <a:t>!</a:t>
            </a:r>
            <a:endParaRPr lang="ru-RU" sz="4000" b="1" dirty="0"/>
          </a:p>
        </p:txBody>
      </p:sp>
      <p:pic>
        <p:nvPicPr>
          <p:cNvPr id="5124" name="Picture 4" descr="C:\Users\allusers\Pictures\0_7d335_93b3b312_X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4384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llusers\Pictures\36982_html_m75455f6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4921" y1="29101" x2="34921" y2="29101"/>
                        <a14:foregroundMark x1="37037" y1="27249" x2="37037" y2="27249"/>
                        <a14:foregroundMark x1="39153" y1="31746" x2="39153" y2="31746"/>
                        <a14:foregroundMark x1="58201" y1="29101" x2="58201" y2="29101"/>
                        <a14:foregroundMark x1="36772" y1="35185" x2="36772" y2="35185"/>
                        <a14:foregroundMark x1="55291" y1="31217" x2="55291" y2="31217"/>
                        <a14:foregroundMark x1="58201" y1="36508" x2="58201" y2="3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36912"/>
            <a:ext cx="1872233" cy="18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lusers\Pictures\phot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225">
            <a:off x="5498941" y="2431491"/>
            <a:ext cx="2250574" cy="225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2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615" y="260648"/>
            <a:ext cx="8229600" cy="154153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Собери листья</a:t>
            </a:r>
            <a:b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rgbClr val="7030A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Нажимай на цифры по порядку и считай: Первый лист, второй лист, третий лист…»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67546">
            <a:off x="2395298" y="4895261"/>
            <a:ext cx="1288156" cy="166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7654">
            <a:off x="3853197" y="3556653"/>
            <a:ext cx="1312437" cy="193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197">
            <a:off x="6811197" y="1486423"/>
            <a:ext cx="1658870" cy="139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2872">
            <a:off x="710093" y="3651555"/>
            <a:ext cx="1658870" cy="139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5378">
            <a:off x="4326414" y="1804732"/>
            <a:ext cx="1658870" cy="139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197">
            <a:off x="5156060" y="4692848"/>
            <a:ext cx="1658870" cy="139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5033">
            <a:off x="5766773" y="2568580"/>
            <a:ext cx="1288156" cy="166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37587">
            <a:off x="2709304" y="2065943"/>
            <a:ext cx="1312437" cy="193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77259">
            <a:off x="7131301" y="3736818"/>
            <a:ext cx="1312437" cy="193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4333" flipV="1">
            <a:off x="908273" y="1650671"/>
            <a:ext cx="1288156" cy="1662335"/>
          </a:xfrm>
          <a:prstGeom prst="rect">
            <a:avLst/>
          </a:prstGeom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5799625" y="5129449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2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75326" y="2192297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effectLst/>
                <a:latin typeface="Times New Roman"/>
                <a:ea typeface="Calibri"/>
              </a:rPr>
              <a:t>1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58029" y="4299683"/>
            <a:ext cx="30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/>
              </a:rPr>
              <a:t>3</a:t>
            </a:r>
            <a:endParaRPr lang="ru-RU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23317" y="1911171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effectLst/>
                <a:latin typeface="+mj-lt"/>
                <a:ea typeface="Calibri"/>
              </a:rPr>
              <a:t>4</a:t>
            </a:r>
            <a:endParaRPr lang="ru-RU" sz="32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85495" y="3167391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/>
              </a:rPr>
              <a:t>5</a:t>
            </a:r>
            <a:endParaRPr lang="ru-RU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21397" y="5347457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effectLst/>
                <a:latin typeface="+mj-lt"/>
                <a:ea typeface="Calibri"/>
              </a:rPr>
              <a:t>8</a:t>
            </a:r>
            <a:endParaRPr lang="ru-RU" sz="32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57427" y="400729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/>
                <a:latin typeface="Times New Roman"/>
                <a:ea typeface="Calibri"/>
              </a:rPr>
              <a:t>6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76056" y="218463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/>
                <a:latin typeface="+mj-lt"/>
                <a:ea typeface="Calibri"/>
              </a:rPr>
              <a:t>9</a:t>
            </a:r>
            <a:endParaRPr lang="ru-RU" sz="3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62232" y="414472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/>
              </a:rPr>
              <a:t>7</a:t>
            </a:r>
            <a:endParaRPr lang="ru-RU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82553" y="2392828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/>
                <a:latin typeface="+mj-lt"/>
                <a:ea typeface="Calibri"/>
              </a:rPr>
              <a:t>10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027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llusers\Pictures\38e6da7d-01ea-4b26-bcf7-b17bb86f44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78667" l="18875" r="7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7" t="5459" r="22150" b="21841"/>
          <a:stretch/>
        </p:blipFill>
        <p:spPr bwMode="auto">
          <a:xfrm>
            <a:off x="5678127" y="2575322"/>
            <a:ext cx="1914485" cy="181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allusers\Pictures\armut piЕџ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875" l="6094" r="8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3" t="1599" r="15543" b="4199"/>
          <a:stretch/>
        </p:blipFill>
        <p:spPr bwMode="auto">
          <a:xfrm>
            <a:off x="6896347" y="1958594"/>
            <a:ext cx="1392530" cy="210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енис\Pictures\red-bell-pepper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772" y="3922425"/>
            <a:ext cx="1296144" cy="160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:\Users\allusers\Pictures\depositphotos_19559331-pea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8" y="1997237"/>
            <a:ext cx="1865866" cy="228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8496944" cy="6120680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FF0000"/>
                </a:solidFill>
              </a:rPr>
              <a:t>НАЗОВИ, ПО КАКОМУ ПРИЗНАКУ РАЗЛОЖИЛИ ПРЕДМЕТЫ?</a:t>
            </a:r>
            <a:endParaRPr lang="ru-RU" sz="1800" i="1" dirty="0" smtClean="0">
              <a:solidFill>
                <a:srgbClr val="7030A0"/>
              </a:solidFill>
            </a:endParaRPr>
          </a:p>
          <a:p>
            <a:pPr algn="l"/>
            <a:r>
              <a:rPr lang="ru-RU" sz="1600" i="1" dirty="0" smtClean="0">
                <a:solidFill>
                  <a:srgbClr val="7030A0"/>
                </a:solidFill>
              </a:rPr>
              <a:t>- Нажимай на мышку и рассказывай…эти овощи и фрукты все желтого цвета.</a:t>
            </a:r>
          </a:p>
          <a:p>
            <a:pPr algn="l"/>
            <a:r>
              <a:rPr lang="ru-RU" sz="1600" i="1" dirty="0" smtClean="0">
                <a:solidFill>
                  <a:srgbClr val="7030A0"/>
                </a:solidFill>
              </a:rPr>
              <a:t>- Нажимай на мышку и продолжай…эти овощи и фрукты все зеленого цвета.</a:t>
            </a:r>
          </a:p>
          <a:p>
            <a:pPr algn="l"/>
            <a:r>
              <a:rPr lang="ru-RU" sz="1600" i="1" dirty="0" smtClean="0">
                <a:solidFill>
                  <a:srgbClr val="7030A0"/>
                </a:solidFill>
              </a:rPr>
              <a:t>- Нажимай на мышку и продолжай…эти овощи и фрукты все красного цвета.</a:t>
            </a:r>
            <a:endParaRPr lang="ru-RU" sz="1600" i="1" dirty="0">
              <a:solidFill>
                <a:srgbClr val="7030A0"/>
              </a:solidFill>
            </a:endParaRPr>
          </a:p>
        </p:txBody>
      </p:sp>
      <p:pic>
        <p:nvPicPr>
          <p:cNvPr id="1037" name="Picture 13" descr="C:\Users\allusers\Pictures\mzl_oftzsudx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10185" r="8806" b="11535"/>
          <a:stretch/>
        </p:blipFill>
        <p:spPr bwMode="auto">
          <a:xfrm>
            <a:off x="2884287" y="4007764"/>
            <a:ext cx="1794801" cy="174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allusers\Pictures\tomato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89" y="4759876"/>
            <a:ext cx="1580620" cy="164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71" y="2810654"/>
            <a:ext cx="2160240" cy="159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Денис\Pictures\e8b8a2c38fda7c385a6014a6ce71d6c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125">
                        <a14:backgroundMark x1="60000" y1="87479" x2="60000" y2="87479"/>
                        <a14:backgroundMark x1="43000" y1="84020" x2="43000" y2="84020"/>
                        <a14:backgroundMark x1="32625" y1="89621" x2="32625" y2="89621"/>
                        <a14:backgroundMark x1="40750" y1="93575" x2="40750" y2="93575"/>
                        <a14:backgroundMark x1="70250" y1="79407" x2="70250" y2="79407"/>
                        <a14:backgroundMark x1="78750" y1="85502" x2="78750" y2="85502"/>
                        <a14:backgroundMark x1="57250" y1="77924" x2="57250" y2="77924"/>
                        <a14:backgroundMark x1="37625" y1="75453" x2="37625" y2="75453"/>
                        <a14:backgroundMark x1="30000" y1="76936" x2="30000" y2="76936"/>
                        <a14:backgroundMark x1="45000" y1="76442" x2="46500" y2="77430"/>
                        <a14:backgroundMark x1="52250" y1="79407" x2="52250" y2="80890"/>
                        <a14:backgroundMark x1="61500" y1="78913" x2="61500" y2="78913"/>
                        <a14:backgroundMark x1="51125" y1="76442" x2="51125" y2="76442"/>
                        <a14:backgroundMark x1="64500" y1="76442" x2="64500" y2="76442"/>
                        <a14:backgroundMark x1="67625" y1="76442" x2="67625" y2="76442"/>
                        <a14:backgroundMark x1="71875" y1="75453" x2="71875" y2="75453"/>
                        <a14:backgroundMark x1="76875" y1="80890" x2="74875" y2="82537"/>
                        <a14:backgroundMark x1="68750" y1="89621" x2="68750" y2="89621"/>
                        <a14:backgroundMark x1="64875" y1="83031" x2="67250" y2="83031"/>
                        <a14:backgroundMark x1="57250" y1="83526" x2="57250" y2="83526"/>
                        <a14:backgroundMark x1="63000" y1="84020" x2="63000" y2="84020"/>
                        <a14:backgroundMark x1="59125" y1="76442" x2="59125" y2="76442"/>
                        <a14:backgroundMark x1="61500" y1="74794" x2="61500" y2="74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92" y="3645024"/>
            <a:ext cx="1982503" cy="150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lusers\Pictures\4(2)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179" b="704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32" b="29609"/>
          <a:stretch/>
        </p:blipFill>
        <p:spPr bwMode="auto">
          <a:xfrm>
            <a:off x="5955916" y="3609513"/>
            <a:ext cx="2610647" cy="134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17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0764 C 0.06632 0.00764 0.1224 0.06366 0.1224 0.13264 C 0.1224 0.20162 0.06632 0.25764 -0.0026 0.25764 C -0.07153 0.25764 -0.1276 0.20162 -0.1276 0.13264 C -0.1276 0.06366 -0.07153 0.00764 -0.0026 0.00764 Z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20688"/>
            <a:ext cx="2808312" cy="320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3" y="2060847"/>
            <a:ext cx="1762216" cy="21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9153">
            <a:off x="3689214" y="4144269"/>
            <a:ext cx="1036637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39"/>
            <a:ext cx="8229600" cy="1872207"/>
          </a:xfrm>
        </p:spPr>
        <p:txBody>
          <a:bodyPr>
            <a:noAutofit/>
          </a:bodyPr>
          <a:lstStyle/>
          <a:p>
            <a:pPr algn="l"/>
            <a:r>
              <a:rPr lang="ru-RU" sz="1600" b="1" i="1" dirty="0" smtClean="0">
                <a:solidFill>
                  <a:srgbClr val="FF0000"/>
                </a:solidFill>
              </a:rPr>
              <a:t>НАЗОВИ</a:t>
            </a:r>
            <a:r>
              <a:rPr lang="ru-RU" sz="1600" b="1" i="1" dirty="0">
                <a:solidFill>
                  <a:srgbClr val="FF0000"/>
                </a:solidFill>
              </a:rPr>
              <a:t>, ПО КАКОМУ ПРИЗНАКУ РАЗЛОЖИЛИ ПРЕДМЕТЫ?</a:t>
            </a:r>
            <a:r>
              <a:rPr lang="ru-RU" sz="1600" i="1" dirty="0">
                <a:solidFill>
                  <a:srgbClr val="7030A0"/>
                </a:solidFill>
              </a:rPr>
              <a:t/>
            </a:r>
            <a:br>
              <a:rPr lang="ru-RU" sz="1600" i="1" dirty="0">
                <a:solidFill>
                  <a:srgbClr val="7030A0"/>
                </a:solidFill>
              </a:rPr>
            </a:br>
            <a:r>
              <a:rPr lang="ru-RU" sz="1600" i="1" dirty="0">
                <a:solidFill>
                  <a:srgbClr val="7030A0"/>
                </a:solidFill>
              </a:rPr>
              <a:t>- Нажимай на мышку и </a:t>
            </a:r>
            <a:r>
              <a:rPr lang="ru-RU" sz="1600" i="1" dirty="0" smtClean="0">
                <a:solidFill>
                  <a:srgbClr val="7030A0"/>
                </a:solidFill>
              </a:rPr>
              <a:t>отвечай…эти </a:t>
            </a:r>
            <a:r>
              <a:rPr lang="ru-RU" sz="1600" i="1" dirty="0">
                <a:solidFill>
                  <a:srgbClr val="7030A0"/>
                </a:solidFill>
              </a:rPr>
              <a:t>овощи и фрукты все </a:t>
            </a:r>
            <a:r>
              <a:rPr lang="ru-RU" sz="1600" i="1" dirty="0" smtClean="0">
                <a:solidFill>
                  <a:srgbClr val="7030A0"/>
                </a:solidFill>
              </a:rPr>
              <a:t>большого размера.</a:t>
            </a:r>
            <a:r>
              <a:rPr lang="ru-RU" sz="1600" i="1" dirty="0">
                <a:solidFill>
                  <a:srgbClr val="7030A0"/>
                </a:solidFill>
              </a:rPr>
              <a:t/>
            </a:r>
            <a:br>
              <a:rPr lang="ru-RU" sz="1600" i="1" dirty="0">
                <a:solidFill>
                  <a:srgbClr val="7030A0"/>
                </a:solidFill>
              </a:rPr>
            </a:br>
            <a:r>
              <a:rPr lang="ru-RU" sz="1600" i="1" dirty="0">
                <a:solidFill>
                  <a:srgbClr val="7030A0"/>
                </a:solidFill>
              </a:rPr>
              <a:t>- Нажимай на мышку и </a:t>
            </a:r>
            <a:r>
              <a:rPr lang="ru-RU" sz="1600" i="1" dirty="0" smtClean="0">
                <a:solidFill>
                  <a:srgbClr val="7030A0"/>
                </a:solidFill>
              </a:rPr>
              <a:t>отвечай…эти </a:t>
            </a:r>
            <a:r>
              <a:rPr lang="ru-RU" sz="1600" i="1" dirty="0">
                <a:solidFill>
                  <a:srgbClr val="7030A0"/>
                </a:solidFill>
              </a:rPr>
              <a:t>овощи и фрукты </a:t>
            </a:r>
            <a:r>
              <a:rPr lang="ru-RU" sz="1600" i="1" dirty="0" smtClean="0">
                <a:solidFill>
                  <a:srgbClr val="7030A0"/>
                </a:solidFill>
              </a:rPr>
              <a:t>поменьше.</a:t>
            </a:r>
            <a:r>
              <a:rPr lang="ru-RU" sz="1600" i="1" dirty="0">
                <a:solidFill>
                  <a:srgbClr val="7030A0"/>
                </a:solidFill>
              </a:rPr>
              <a:t/>
            </a:r>
            <a:br>
              <a:rPr lang="ru-RU" sz="1600" i="1" dirty="0">
                <a:solidFill>
                  <a:srgbClr val="7030A0"/>
                </a:solidFill>
              </a:rPr>
            </a:br>
            <a:r>
              <a:rPr lang="ru-RU" sz="1600" i="1" dirty="0">
                <a:solidFill>
                  <a:srgbClr val="7030A0"/>
                </a:solidFill>
              </a:rPr>
              <a:t>- Нажимай на мышку и </a:t>
            </a:r>
            <a:r>
              <a:rPr lang="ru-RU" sz="1600" i="1" dirty="0" smtClean="0">
                <a:solidFill>
                  <a:srgbClr val="7030A0"/>
                </a:solidFill>
              </a:rPr>
              <a:t>отвечай…эти </a:t>
            </a:r>
            <a:r>
              <a:rPr lang="ru-RU" sz="1600" i="1" dirty="0">
                <a:solidFill>
                  <a:srgbClr val="7030A0"/>
                </a:solidFill>
              </a:rPr>
              <a:t>овощи и фрукты </a:t>
            </a:r>
            <a:r>
              <a:rPr lang="ru-RU" sz="1600" i="1" dirty="0" smtClean="0">
                <a:solidFill>
                  <a:srgbClr val="7030A0"/>
                </a:solidFill>
              </a:rPr>
              <a:t>маленькие.</a:t>
            </a:r>
            <a:r>
              <a:rPr lang="ru-RU" sz="1600" i="1" dirty="0">
                <a:solidFill>
                  <a:srgbClr val="7030A0"/>
                </a:solidFill>
              </a:rPr>
              <a:t/>
            </a:r>
            <a:br>
              <a:rPr lang="ru-RU" sz="1600" i="1" dirty="0">
                <a:solidFill>
                  <a:srgbClr val="7030A0"/>
                </a:solidFill>
              </a:rPr>
            </a:br>
            <a:r>
              <a:rPr lang="ru-RU" sz="1600" i="1" dirty="0" smtClean="0">
                <a:solidFill>
                  <a:srgbClr val="7030A0"/>
                </a:solidFill>
              </a:rPr>
              <a:t>- Все овощи и фрукты разложили по…размеру.</a:t>
            </a:r>
            <a:br>
              <a:rPr lang="ru-RU" sz="1600" i="1" dirty="0" smtClean="0">
                <a:solidFill>
                  <a:srgbClr val="7030A0"/>
                </a:solidFill>
              </a:rPr>
            </a:br>
            <a:r>
              <a:rPr lang="ru-RU" sz="1600" i="1" dirty="0" smtClean="0">
                <a:solidFill>
                  <a:srgbClr val="7030A0"/>
                </a:solidFill>
              </a:rPr>
              <a:t/>
            </a:r>
            <a:br>
              <a:rPr lang="ru-RU" sz="1600" i="1" dirty="0" smtClean="0">
                <a:solidFill>
                  <a:srgbClr val="7030A0"/>
                </a:solidFill>
              </a:rPr>
            </a:br>
            <a:endParaRPr lang="ru-RU" sz="1600" i="1" dirty="0">
              <a:solidFill>
                <a:srgbClr val="7030A0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30" y="2510606"/>
            <a:ext cx="952401" cy="99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12" y="1947572"/>
            <a:ext cx="2177715" cy="225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76563"/>
            <a:ext cx="1439607" cy="135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811341"/>
            <a:ext cx="988884" cy="93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392" y="2794115"/>
            <a:ext cx="2818608" cy="266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562" y="4869160"/>
            <a:ext cx="651930" cy="67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84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6" y="3714166"/>
            <a:ext cx="1954314" cy="124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5" r="37980"/>
          <a:stretch/>
        </p:blipFill>
        <p:spPr bwMode="auto">
          <a:xfrm rot="21407724">
            <a:off x="-334381" y="2914479"/>
            <a:ext cx="2642115" cy="222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12168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НАЗОВИ, ПО КАКОМУ ПРИЗНАКУ РАЗЛОЖИЛИ ПРЕДМЕТЫ?</a:t>
            </a:r>
            <a:r>
              <a:rPr lang="ru-RU" sz="2000" i="1" dirty="0">
                <a:solidFill>
                  <a:srgbClr val="7030A0"/>
                </a:solidFill>
              </a:rPr>
              <a:t/>
            </a:r>
            <a:br>
              <a:rPr lang="ru-RU" sz="2000" i="1" dirty="0">
                <a:solidFill>
                  <a:srgbClr val="7030A0"/>
                </a:solidFill>
              </a:rPr>
            </a:br>
            <a:r>
              <a:rPr lang="ru-RU" sz="2000" i="1" dirty="0" smtClean="0">
                <a:solidFill>
                  <a:srgbClr val="7030A0"/>
                </a:solidFill>
              </a:rPr>
              <a:t>- </a:t>
            </a:r>
            <a:r>
              <a:rPr lang="ru-RU" sz="2000" i="1" dirty="0">
                <a:solidFill>
                  <a:srgbClr val="7030A0"/>
                </a:solidFill>
              </a:rPr>
              <a:t>Нажимай на мышку и </a:t>
            </a:r>
            <a:r>
              <a:rPr lang="ru-RU" sz="2000" i="1" dirty="0" smtClean="0">
                <a:solidFill>
                  <a:srgbClr val="7030A0"/>
                </a:solidFill>
              </a:rPr>
              <a:t>отвечай, в этой группе … овощи.</a:t>
            </a:r>
            <a:r>
              <a:rPr lang="ru-RU" sz="2000" i="1" dirty="0">
                <a:solidFill>
                  <a:srgbClr val="7030A0"/>
                </a:solidFill>
              </a:rPr>
              <a:t/>
            </a:r>
            <a:br>
              <a:rPr lang="ru-RU" sz="2000" i="1" dirty="0">
                <a:solidFill>
                  <a:srgbClr val="7030A0"/>
                </a:solidFill>
              </a:rPr>
            </a:br>
            <a:r>
              <a:rPr lang="ru-RU" sz="2000" i="1" dirty="0">
                <a:solidFill>
                  <a:srgbClr val="7030A0"/>
                </a:solidFill>
              </a:rPr>
              <a:t>- Нажимай на мышку и </a:t>
            </a:r>
            <a:r>
              <a:rPr lang="ru-RU" sz="2000" i="1" dirty="0" smtClean="0">
                <a:solidFill>
                  <a:srgbClr val="7030A0"/>
                </a:solidFill>
              </a:rPr>
              <a:t>отвечай, в этой группе … фрукты</a:t>
            </a:r>
            <a:r>
              <a:rPr lang="ru-RU" sz="1600" i="1" dirty="0" smtClean="0">
                <a:solidFill>
                  <a:srgbClr val="7030A0"/>
                </a:solidFill>
              </a:rPr>
              <a:t>.</a:t>
            </a:r>
            <a:r>
              <a:rPr lang="ru-RU" sz="1600" i="1" dirty="0">
                <a:solidFill>
                  <a:srgbClr val="7030A0"/>
                </a:solidFill>
              </a:rPr>
              <a:t/>
            </a:r>
            <a:br>
              <a:rPr lang="ru-RU" sz="1600" i="1" dirty="0">
                <a:solidFill>
                  <a:srgbClr val="7030A0"/>
                </a:solidFill>
              </a:rPr>
            </a:br>
            <a:r>
              <a:rPr lang="ru-RU" sz="1600" i="1" dirty="0" smtClean="0">
                <a:solidFill>
                  <a:srgbClr val="7030A0"/>
                </a:solidFill>
              </a:rPr>
              <a:t/>
            </a:r>
            <a:br>
              <a:rPr lang="ru-RU" sz="1600" i="1" dirty="0" smtClean="0">
                <a:solidFill>
                  <a:srgbClr val="7030A0"/>
                </a:solidFill>
              </a:rPr>
            </a:br>
            <a:endParaRPr lang="ru-RU" sz="1600" i="1" dirty="0">
              <a:solidFill>
                <a:srgbClr val="7030A0"/>
              </a:solidFill>
            </a:endParaRP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9" y="2082186"/>
            <a:ext cx="1487733" cy="154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447" y="1843798"/>
            <a:ext cx="1528961" cy="149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3799"/>
            <a:ext cx="1913185" cy="233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20591">
            <a:off x="1071206" y="2273829"/>
            <a:ext cx="2789047" cy="146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47" y="3002403"/>
            <a:ext cx="1944216" cy="207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76" y="2932532"/>
            <a:ext cx="2156118" cy="159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41" y="3383544"/>
            <a:ext cx="2100812" cy="208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4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62 C 0.06996 -0.00162 0.12604 0.0544 0.12604 0.12338 C 0.12604 0.19236 0.06996 0.24838 0.00104 0.24838 C -0.06788 0.24838 -0.12396 0.19236 -0.12396 0.12338 C -0.12396 0.0544 -0.06788 -0.00162 0.00104 -0.00162 Z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C 0.06892 2.22222E-6 0.125 0.05602 0.125 0.125 C 0.125 0.19398 0.06892 0.25 1.66667E-6 0.25 C -0.06893 0.25 -0.125 0.19398 -0.125 0.125 C -0.125 0.05602 -0.06893 2.22222E-6 1.66667E-6 2.22222E-6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0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439002"/>
              </p:ext>
            </p:extLst>
          </p:nvPr>
        </p:nvGraphicFramePr>
        <p:xfrm>
          <a:off x="585137" y="1537757"/>
          <a:ext cx="7848872" cy="1944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4"/>
                <a:gridCol w="2016224"/>
                <a:gridCol w="1944216"/>
                <a:gridCol w="1872208"/>
              </a:tblGrid>
              <a:tr h="19442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68" y="2020090"/>
            <a:ext cx="1537166" cy="145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32087"/>
            <a:ext cx="1021872" cy="146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96" y="2037937"/>
            <a:ext cx="1296144" cy="135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 descr="C:\Users\Денис\Pictures\ogure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400" b="80400" l="12400" r="9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54" t="26994" r="9722" b="19163"/>
          <a:stretch/>
        </p:blipFill>
        <p:spPr bwMode="auto">
          <a:xfrm rot="20991512">
            <a:off x="2564425" y="2094278"/>
            <a:ext cx="2112279" cy="109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chemeClr val="accent6">
                    <a:lumMod val="75000"/>
                  </a:schemeClr>
                </a:solidFill>
              </a:rPr>
              <a:t>«Четвертый лишний»</a:t>
            </a:r>
            <a:br>
              <a:rPr lang="ru-RU" sz="31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rgbClr val="7030A0"/>
                </a:solidFill>
              </a:rPr>
              <a:t>Найди лишний предмет, щелкни мышкой и объясни,  </a:t>
            </a:r>
            <a:r>
              <a:rPr lang="ru-RU" sz="1800" i="1" dirty="0">
                <a:solidFill>
                  <a:srgbClr val="7030A0"/>
                </a:solidFill>
              </a:rPr>
              <a:t>н</a:t>
            </a:r>
            <a:r>
              <a:rPr lang="ru-RU" sz="1800" i="1" dirty="0" smtClean="0">
                <a:solidFill>
                  <a:srgbClr val="7030A0"/>
                </a:solidFill>
              </a:rPr>
              <a:t>апример:</a:t>
            </a:r>
            <a:br>
              <a:rPr lang="ru-RU" sz="1800" i="1" dirty="0" smtClean="0">
                <a:solidFill>
                  <a:srgbClr val="7030A0"/>
                </a:solidFill>
              </a:rPr>
            </a:br>
            <a:r>
              <a:rPr lang="ru-RU" sz="1800" i="1" dirty="0" smtClean="0">
                <a:solidFill>
                  <a:srgbClr val="7030A0"/>
                </a:solidFill>
              </a:rPr>
              <a:t>«Лишний помидор, потому что все овощи и фрукты зеленые, а он красный».</a:t>
            </a:r>
            <a:br>
              <a:rPr lang="ru-RU" sz="1800" i="1" dirty="0" smtClean="0">
                <a:solidFill>
                  <a:srgbClr val="7030A0"/>
                </a:solidFill>
              </a:rPr>
            </a:br>
            <a:endParaRPr lang="ru-RU" sz="1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573016"/>
            <a:ext cx="7992888" cy="789520"/>
          </a:xfrm>
        </p:spPr>
        <p:txBody>
          <a:bodyPr>
            <a:normAutofit fontScale="92500" lnSpcReduction="10000"/>
          </a:bodyPr>
          <a:lstStyle/>
          <a:p>
            <a:r>
              <a:rPr lang="ru-RU" sz="1600" i="1" dirty="0" smtClean="0">
                <a:solidFill>
                  <a:srgbClr val="7030A0"/>
                </a:solidFill>
              </a:rPr>
              <a:t>Какой предмет здесь лишний? Подсказка: «Называй предмет и говори к чему относится» (картофель – это овощ, растет в огороде)</a:t>
            </a:r>
          </a:p>
          <a:p>
            <a:r>
              <a:rPr lang="ru-RU" sz="1600" i="1" dirty="0" smtClean="0">
                <a:solidFill>
                  <a:srgbClr val="7030A0"/>
                </a:solidFill>
              </a:rPr>
              <a:t>Когда найдешь лишнее, щелкни мышкой и проверь себя.</a:t>
            </a:r>
            <a:endParaRPr lang="ru-RU" sz="1600" i="1" dirty="0">
              <a:solidFill>
                <a:srgbClr val="7030A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322126"/>
              </p:ext>
            </p:extLst>
          </p:nvPr>
        </p:nvGraphicFramePr>
        <p:xfrm>
          <a:off x="683568" y="4437112"/>
          <a:ext cx="7848871" cy="18889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3"/>
                <a:gridCol w="2016224"/>
                <a:gridCol w="1944216"/>
                <a:gridCol w="1872208"/>
              </a:tblGrid>
              <a:tr h="18889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36" y="4451330"/>
            <a:ext cx="1789664" cy="169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76" y="4653137"/>
            <a:ext cx="1548533" cy="148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C:\Users\Денис\Pictures\Kiss-the-mother-fucing-4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17" y="4409677"/>
            <a:ext cx="1785210" cy="190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Денис\Pictures\картофель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74" y="4693704"/>
            <a:ext cx="1902054" cy="122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25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575376"/>
              </p:ext>
            </p:extLst>
          </p:nvPr>
        </p:nvGraphicFramePr>
        <p:xfrm>
          <a:off x="697222" y="1052736"/>
          <a:ext cx="7848872" cy="187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4"/>
                <a:gridCol w="2016224"/>
                <a:gridCol w="1944216"/>
                <a:gridCol w="1872208"/>
              </a:tblGrid>
              <a:tr h="18722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466169"/>
              </p:ext>
            </p:extLst>
          </p:nvPr>
        </p:nvGraphicFramePr>
        <p:xfrm>
          <a:off x="683568" y="4005064"/>
          <a:ext cx="7848872" cy="187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4"/>
                <a:gridCol w="2016224"/>
                <a:gridCol w="1944216"/>
                <a:gridCol w="1872208"/>
              </a:tblGrid>
              <a:tr h="18722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Денис\Pictures\1e33e81118a7e3f2bc9723d6773358d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00" b="7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22" b="21097"/>
          <a:stretch/>
        </p:blipFill>
        <p:spPr bwMode="auto">
          <a:xfrm rot="20292647">
            <a:off x="381045" y="1099582"/>
            <a:ext cx="2625678" cy="154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енис\Pictures\330026694634_02-oct_-23-18_31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3533">
            <a:off x="4530511" y="670148"/>
            <a:ext cx="2007168" cy="280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17881"/>
            <a:ext cx="1993874" cy="220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76995"/>
            <a:ext cx="1152128" cy="108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C:\Users\Денис\Pictures\ai2bf68h4y4oadb6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2667" l="21688" r="80438">
                        <a14:backgroundMark x1="36688" y1="64333" x2="36688" y2="64333"/>
                        <a14:backgroundMark x1="46875" y1="70250" x2="46875" y2="70250"/>
                        <a14:backgroundMark x1="55688" y1="72000" x2="55688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41" r="19142" b="16783"/>
          <a:stretch/>
        </p:blipFill>
        <p:spPr bwMode="auto">
          <a:xfrm>
            <a:off x="1225344" y="4472605"/>
            <a:ext cx="1099438" cy="108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Денис\Pictures\0945136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6" b="100000" l="0" r="99349">
                        <a14:backgroundMark x1="34766" y1="85413" x2="34766" y2="85413"/>
                        <a14:backgroundMark x1="44531" y1="88225" x2="44531" y2="88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81839"/>
            <a:ext cx="1193229" cy="8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324979"/>
            <a:ext cx="1230387" cy="13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llusers\Pictures\stock-vector-turnip-vector-illustration-hand-drawn-painted-watercolor-256849255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000" l="7186" r="83832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7" r="15632" b="7467"/>
          <a:stretch/>
        </p:blipFill>
        <p:spPr bwMode="auto">
          <a:xfrm rot="363425">
            <a:off x="2697481" y="903054"/>
            <a:ext cx="1992086" cy="215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3356992"/>
            <a:ext cx="7824290" cy="576065"/>
          </a:xfrm>
        </p:spPr>
        <p:txBody>
          <a:bodyPr>
            <a:noAutofit/>
          </a:bodyPr>
          <a:lstStyle/>
          <a:p>
            <a:pPr algn="ctr"/>
            <a:r>
              <a:rPr lang="ru-RU" sz="1600" b="0" i="1" cap="none" dirty="0" smtClean="0">
                <a:solidFill>
                  <a:srgbClr val="7030A0"/>
                </a:solidFill>
              </a:rPr>
              <a:t>Что здесь лишнее? (по величине)</a:t>
            </a:r>
            <a:br>
              <a:rPr lang="ru-RU" sz="1600" b="0" i="1" cap="none" dirty="0" smtClean="0">
                <a:solidFill>
                  <a:srgbClr val="7030A0"/>
                </a:solidFill>
              </a:rPr>
            </a:br>
            <a:endParaRPr lang="ru-RU" sz="1600" b="0" i="1" cap="none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83568" y="332656"/>
            <a:ext cx="7848871" cy="471321"/>
          </a:xfrm>
        </p:spPr>
        <p:txBody>
          <a:bodyPr>
            <a:normAutofit/>
          </a:bodyPr>
          <a:lstStyle/>
          <a:p>
            <a:pPr algn="ctr"/>
            <a:r>
              <a:rPr lang="ru-RU" sz="1600" i="1" dirty="0" smtClean="0">
                <a:solidFill>
                  <a:srgbClr val="7030A0"/>
                </a:solidFill>
              </a:rPr>
              <a:t>Что здесь лишнее? ( по месту произрастания)</a:t>
            </a:r>
            <a:endParaRPr lang="ru-RU" sz="1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внобедренный треугольник 5"/>
          <p:cNvSpPr/>
          <p:nvPr/>
        </p:nvSpPr>
        <p:spPr>
          <a:xfrm>
            <a:off x="3226733" y="2132856"/>
            <a:ext cx="2945469" cy="115212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ctr">
              <a:lnSpc>
                <a:spcPct val="115000"/>
              </a:lnSpc>
              <a:spcBef>
                <a:spcPts val="1200"/>
              </a:spcBef>
              <a:spcAft>
                <a:spcPts val="300"/>
              </a:spcAft>
            </a:pPr>
            <a:endParaRPr lang="ru-RU" sz="5400" b="1" kern="1400" dirty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ea typeface="Times New Roman"/>
              <a:cs typeface="Times New Roman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4941168"/>
            <a:ext cx="8291264" cy="1440160"/>
          </a:xfrm>
        </p:spPr>
        <p:txBody>
          <a:bodyPr>
            <a:noAutofit/>
          </a:bodyPr>
          <a:lstStyle/>
          <a:p>
            <a:pPr>
              <a:buAutoNum type="arabicPeriod"/>
            </a:pPr>
            <a:r>
              <a:rPr lang="ru-RU" sz="1600" i="1" dirty="0" smtClean="0">
                <a:solidFill>
                  <a:srgbClr val="7030A0"/>
                </a:solidFill>
              </a:rPr>
              <a:t>Расскажи, как получилось два яблока. Кликни мышкой и рассказывай: «Взяли одно   яблоко, потом добавили еще одно яблоко, получилось два яблока».</a:t>
            </a:r>
          </a:p>
          <a:p>
            <a:pPr marL="0" indent="0">
              <a:buNone/>
            </a:pPr>
            <a:endParaRPr lang="ru-RU" sz="1600" i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1600" i="1" dirty="0" smtClean="0">
                <a:solidFill>
                  <a:srgbClr val="7030A0"/>
                </a:solidFill>
              </a:rPr>
              <a:t>2. Как составить число два, расскажи? «Один и еще один, будет два.» Щелкни мышкой и проверь себя».</a:t>
            </a:r>
          </a:p>
          <a:p>
            <a:pPr marL="0" indent="0">
              <a:buNone/>
            </a:pPr>
            <a:endParaRPr lang="ru-RU" sz="1600" i="1" dirty="0">
              <a:solidFill>
                <a:srgbClr val="7030A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1172607" cy="111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26500"/>
            <a:ext cx="892137" cy="87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4348" y="3284984"/>
            <a:ext cx="2945469" cy="15636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</a:rPr>
              <a:t>1</a:t>
            </a:r>
            <a:endParaRPr lang="ru-RU" dirty="0"/>
          </a:p>
        </p:txBody>
      </p:sp>
      <p:cxnSp>
        <p:nvCxnSpPr>
          <p:cNvPr id="9" name="Прямая соединительная линия 8"/>
          <p:cNvCxnSpPr>
            <a:stCxn id="6" idx="3"/>
            <a:endCxn id="5" idx="2"/>
          </p:cNvCxnSpPr>
          <p:nvPr/>
        </p:nvCxnSpPr>
        <p:spPr>
          <a:xfrm>
            <a:off x="4699468" y="3284984"/>
            <a:ext cx="7615" cy="15636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5" idx="0"/>
          </p:cNvCxnSpPr>
          <p:nvPr/>
        </p:nvCxnSpPr>
        <p:spPr>
          <a:xfrm>
            <a:off x="4707083" y="3284984"/>
            <a:ext cx="17805" cy="156365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22178" y="2176988"/>
            <a:ext cx="6054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6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51982" y="3512811"/>
            <a:ext cx="6054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6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78563" y="3488792"/>
            <a:ext cx="6054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6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09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2744</TotalTime>
  <Words>694</Words>
  <Application>Microsoft Office PowerPoint</Application>
  <PresentationFormat>Экран (4:3)</PresentationFormat>
  <Paragraphs>105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Методические рекомендации:</vt:lpstr>
      <vt:lpstr>Собери листья Нажимай на цифры по порядку и считай: Первый лист, второй лист, третий лист…»</vt:lpstr>
      <vt:lpstr>Презентация PowerPoint</vt:lpstr>
      <vt:lpstr>НАЗОВИ, ПО КАКОМУ ПРИЗНАКУ РАЗЛОЖИЛИ ПРЕДМЕТЫ? - Нажимай на мышку и отвечай…эти овощи и фрукты все большого размера. - Нажимай на мышку и отвечай…эти овощи и фрукты поменьше. - Нажимай на мышку и отвечай…эти овощи и фрукты маленькие. - Все овощи и фрукты разложили по…размеру.  </vt:lpstr>
      <vt:lpstr>НАЗОВИ, ПО КАКОМУ ПРИЗНАКУ РАЗЛОЖИЛИ ПРЕДМЕТЫ? - Нажимай на мышку и отвечай, в этой группе … овощи. - Нажимай на мышку и отвечай, в этой группе … фрукты.  </vt:lpstr>
      <vt:lpstr>«Четвертый лишний» Найди лишний предмет, щелкни мышкой и объясни,  например: «Лишний помидор, потому что все овощи и фрукты зеленые, а он красный». </vt:lpstr>
      <vt:lpstr>Что здесь лишнее? (по величине) </vt:lpstr>
      <vt:lpstr>Презентация PowerPoint</vt:lpstr>
      <vt:lpstr>Презентация PowerPoint</vt:lpstr>
      <vt:lpstr>Презентация PowerPoint</vt:lpstr>
      <vt:lpstr>Разложи листья по форме</vt:lpstr>
      <vt:lpstr>Разложи листья </vt:lpstr>
      <vt:lpstr>  Какого цвета лист находится справа, слева?  Какой лист находится между красным и зеленым? С какой стороны лежит зеленый лист? С какой стороны лежит красный лист? Где лежит желтый лист? </vt:lpstr>
      <vt:lpstr>Презентация PowerPoint</vt:lpstr>
      <vt:lpstr>Презентация PowerPoint</vt:lpstr>
      <vt:lpstr>Презентация PowerPoint</vt:lpstr>
      <vt:lpstr>Посчитай листья и покажи нужную цифру Здесь пять зеленых листьев, вот цифра пять (наведи курсор на цифру и кликни мышкой). Теперь посчитай желтые листья, а затем – красные.</vt:lpstr>
      <vt:lpstr>Считай по порядку </vt:lpstr>
      <vt:lpstr>          МОЛОДЕЦ! Ты выполнил все задания  Оцени себя 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Игры по теме «Осень»</dc:title>
  <dc:creator>allusers</dc:creator>
  <cp:lastModifiedBy>admin</cp:lastModifiedBy>
  <cp:revision>214</cp:revision>
  <dcterms:created xsi:type="dcterms:W3CDTF">2015-09-20T11:47:02Z</dcterms:created>
  <dcterms:modified xsi:type="dcterms:W3CDTF">2016-01-28T12:24:28Z</dcterms:modified>
</cp:coreProperties>
</file>