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7" r:id="rId3"/>
    <p:sldId id="298" r:id="rId4"/>
    <p:sldId id="299" r:id="rId5"/>
    <p:sldId id="303" r:id="rId6"/>
    <p:sldId id="305" r:id="rId7"/>
    <p:sldId id="301" r:id="rId8"/>
    <p:sldId id="300" r:id="rId9"/>
    <p:sldId id="291" r:id="rId10"/>
    <p:sldId id="309" r:id="rId11"/>
    <p:sldId id="306" r:id="rId12"/>
    <p:sldId id="307" r:id="rId13"/>
    <p:sldId id="294" r:id="rId14"/>
    <p:sldId id="277" r:id="rId15"/>
    <p:sldId id="273" r:id="rId16"/>
    <p:sldId id="279" r:id="rId17"/>
    <p:sldId id="310" r:id="rId18"/>
    <p:sldId id="311" r:id="rId19"/>
    <p:sldId id="312" r:id="rId20"/>
    <p:sldId id="313" r:id="rId21"/>
    <p:sldId id="314" r:id="rId22"/>
    <p:sldId id="324" r:id="rId23"/>
    <p:sldId id="274" r:id="rId24"/>
    <p:sldId id="315" r:id="rId25"/>
    <p:sldId id="316" r:id="rId26"/>
    <p:sldId id="325" r:id="rId27"/>
    <p:sldId id="293" r:id="rId28"/>
    <p:sldId id="319" r:id="rId29"/>
    <p:sldId id="322" r:id="rId30"/>
    <p:sldId id="321" r:id="rId31"/>
    <p:sldId id="280" r:id="rId32"/>
    <p:sldId id="323" r:id="rId33"/>
  </p:sldIdLst>
  <p:sldSz cx="9906000" cy="6858000" type="A4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>
        <p:scale>
          <a:sx n="90" d="100"/>
          <a:sy n="90" d="100"/>
        </p:scale>
        <p:origin x="-2004" y="-51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8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468" y="-90"/>
      </p:cViewPr>
      <p:guideLst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речевого  развития  детей 5-6 лет в  сентябре 2009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соответствует возрасту</c:v>
                </c:pt>
                <c:pt idx="2">
                  <c:v>отдельные компоненты не развиты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речевого развития детей 5-6 лет в сентябре 2013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соответствует возрасту</c:v>
                </c:pt>
                <c:pt idx="2">
                  <c:v>отдельные компоненты не развиты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1">
                  <c:v>28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16463238091401"/>
          <c:y val="0.24912877819465837"/>
          <c:w val="0.58660033144465429"/>
          <c:h val="0.3330988658556016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Связный пересказ литературного произведения</c:v>
                </c:pt>
                <c:pt idx="1">
                  <c:v> составление рассказа по сериям сюжетных картин</c:v>
                </c:pt>
                <c:pt idx="2">
                  <c:v> Развитие диалогической и монологической формы речи</c:v>
                </c:pt>
                <c:pt idx="3">
                  <c:v>придумыввание рассказов и сказок об игрушках</c:v>
                </c:pt>
                <c:pt idx="4">
                  <c:v>сочинение рассказов на темы из личного опыта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соответствует возрасту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Связный пересказ литературного произведения</c:v>
                </c:pt>
                <c:pt idx="1">
                  <c:v> составление рассказа по сериям сюжетных картин</c:v>
                </c:pt>
                <c:pt idx="2">
                  <c:v> Развитие диалогической и монологической формы речи</c:v>
                </c:pt>
                <c:pt idx="3">
                  <c:v>придумыввание рассказов и сказок об игрушках</c:v>
                </c:pt>
                <c:pt idx="4">
                  <c:v>сочинение рассказов на темы из личного опыта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16</c:v>
                </c:pt>
                <c:pt idx="2">
                  <c:v>24</c:v>
                </c:pt>
                <c:pt idx="3">
                  <c:v>32</c:v>
                </c:pt>
                <c:pt idx="4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отдельные компонентв не развиты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Связный пересказ литературного произведения</c:v>
                </c:pt>
                <c:pt idx="1">
                  <c:v> составление рассказа по сериям сюжетных картин</c:v>
                </c:pt>
                <c:pt idx="2">
                  <c:v> Развитие диалогической и монологической формы речи</c:v>
                </c:pt>
                <c:pt idx="3">
                  <c:v>придумыввание рассказов и сказок об игрушках</c:v>
                </c:pt>
                <c:pt idx="4">
                  <c:v>сочинение рассказов на темы из личного опыта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64</c:v>
                </c:pt>
                <c:pt idx="1">
                  <c:v>68</c:v>
                </c:pt>
                <c:pt idx="2">
                  <c:v>52</c:v>
                </c:pt>
                <c:pt idx="3">
                  <c:v>52</c:v>
                </c:pt>
                <c:pt idx="4">
                  <c:v>68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большинство компонентов не развиты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Связный пересказ литературного произведения</c:v>
                </c:pt>
                <c:pt idx="1">
                  <c:v> составление рассказа по сериям сюжетных картин</c:v>
                </c:pt>
                <c:pt idx="2">
                  <c:v> Развитие диалогической и монологической формы речи</c:v>
                </c:pt>
                <c:pt idx="3">
                  <c:v>придумыввание рассказов и сказок об игрушках</c:v>
                </c:pt>
                <c:pt idx="4">
                  <c:v>сочинение рассказов на темы из личного опыта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16</c:v>
                </c:pt>
                <c:pt idx="1">
                  <c:v>16</c:v>
                </c:pt>
                <c:pt idx="2">
                  <c:v>24</c:v>
                </c:pt>
                <c:pt idx="3">
                  <c:v>12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91295232"/>
        <c:axId val="80595200"/>
        <c:axId val="0"/>
      </c:bar3DChart>
      <c:catAx>
        <c:axId val="912952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0595200"/>
        <c:crosses val="autoZero"/>
        <c:auto val="1"/>
        <c:lblAlgn val="ctr"/>
        <c:lblOffset val="100"/>
        <c:noMultiLvlLbl val="0"/>
      </c:catAx>
      <c:valAx>
        <c:axId val="80595200"/>
        <c:scaling>
          <c:orientation val="minMax"/>
        </c:scaling>
        <c:delete val="0"/>
        <c:axPos val="l"/>
        <c:majorGridlines/>
        <c:minorGridlines/>
        <c:numFmt formatCode="0%" sourceLinked="1"/>
        <c:majorTickMark val="out"/>
        <c:minorTickMark val="none"/>
        <c:tickLblPos val="nextTo"/>
        <c:crossAx val="9129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73139179821751"/>
          <c:y val="0.45636808825647557"/>
          <c:w val="0.3072434291812694"/>
          <c:h val="0.3460345183303207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859448818897683"/>
          <c:y val="4.4551585771515557E-2"/>
          <c:w val="0.57053523117302662"/>
          <c:h val="0.494023589079125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Понимание темы и структуры текста</c:v>
                </c:pt>
                <c:pt idx="1">
                  <c:v>Последовательность передачиструктурных частей текста</c:v>
                </c:pt>
                <c:pt idx="2">
                  <c:v>Умение сочинять сказку</c:v>
                </c:pt>
                <c:pt idx="3">
                  <c:v>Построение связного рассказа по картинкам</c:v>
                </c:pt>
                <c:pt idx="4">
                  <c:v>Завершать рассказ по серии сюжетных картинок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</c:v>
                </c:pt>
                <c:pt idx="1">
                  <c:v>52</c:v>
                </c:pt>
                <c:pt idx="2">
                  <c:v>42</c:v>
                </c:pt>
                <c:pt idx="3">
                  <c:v>56</c:v>
                </c:pt>
                <c:pt idx="4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Понимание темы и структуры текста</c:v>
                </c:pt>
                <c:pt idx="1">
                  <c:v>Последовательность передачиструктурных частей текста</c:v>
                </c:pt>
                <c:pt idx="2">
                  <c:v>Умение сочинять сказку</c:v>
                </c:pt>
                <c:pt idx="3">
                  <c:v>Построение связного рассказа по картинкам</c:v>
                </c:pt>
                <c:pt idx="4">
                  <c:v>Завершать рассказ по серии сюжетных картинок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28</c:v>
                </c:pt>
                <c:pt idx="1">
                  <c:v>32</c:v>
                </c:pt>
                <c:pt idx="2">
                  <c:v>28</c:v>
                </c:pt>
                <c:pt idx="3">
                  <c:v>28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Понимание темы и структуры текста</c:v>
                </c:pt>
                <c:pt idx="1">
                  <c:v>Последовательность передачиструктурных частей текста</c:v>
                </c:pt>
                <c:pt idx="2">
                  <c:v>Умение сочинять сказку</c:v>
                </c:pt>
                <c:pt idx="3">
                  <c:v>Построение связного рассказа по картинкам</c:v>
                </c:pt>
                <c:pt idx="4">
                  <c:v>Завершать рассказ по серии сюжетных картинок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</c:v>
                </c:pt>
                <c:pt idx="1">
                  <c:v>16</c:v>
                </c:pt>
                <c:pt idx="2">
                  <c:v>30</c:v>
                </c:pt>
                <c:pt idx="3">
                  <c:v>16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208128"/>
        <c:axId val="80597504"/>
        <c:axId val="0"/>
      </c:bar3DChart>
      <c:catAx>
        <c:axId val="84208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0597504"/>
        <c:crosses val="autoZero"/>
        <c:auto val="1"/>
        <c:lblAlgn val="ctr"/>
        <c:lblOffset val="100"/>
        <c:noMultiLvlLbl val="0"/>
      </c:catAx>
      <c:valAx>
        <c:axId val="805975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4208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26277003835956"/>
          <c:y val="0.70465422142637846"/>
          <c:w val="0.18745517867958811"/>
          <c:h val="0.283719129247077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859448818897694"/>
          <c:y val="4.4551585771515557E-2"/>
          <c:w val="0.57053523117302662"/>
          <c:h val="0.4940235890791258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Понимание темы и структуры текста</c:v>
                </c:pt>
                <c:pt idx="1">
                  <c:v>Последовательность передачиструктурных частей текста</c:v>
                </c:pt>
                <c:pt idx="2">
                  <c:v>Умение сочинять сказку</c:v>
                </c:pt>
                <c:pt idx="3">
                  <c:v>Построение связного рассказа по картинкам</c:v>
                </c:pt>
                <c:pt idx="4">
                  <c:v>Завершать рассказ по серии сюжетных картинок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68</c:v>
                </c:pt>
                <c:pt idx="1">
                  <c:v>64</c:v>
                </c:pt>
                <c:pt idx="2">
                  <c:v>72</c:v>
                </c:pt>
                <c:pt idx="3">
                  <c:v>72</c:v>
                </c:pt>
                <c:pt idx="4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Понимание темы и структуры текста</c:v>
                </c:pt>
                <c:pt idx="1">
                  <c:v>Последовательность передачиструктурных частей текста</c:v>
                </c:pt>
                <c:pt idx="2">
                  <c:v>Умение сочинять сказку</c:v>
                </c:pt>
                <c:pt idx="3">
                  <c:v>Построение связного рассказа по картинкам</c:v>
                </c:pt>
                <c:pt idx="4">
                  <c:v>Завершать рассказ по серии сюжетных картинок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32</c:v>
                </c:pt>
                <c:pt idx="1">
                  <c:v>36</c:v>
                </c:pt>
                <c:pt idx="2">
                  <c:v>28</c:v>
                </c:pt>
                <c:pt idx="3">
                  <c:v>28</c:v>
                </c:pt>
                <c:pt idx="4">
                  <c:v>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Понимание темы и структуры текста</c:v>
                </c:pt>
                <c:pt idx="1">
                  <c:v>Последовательность передачиструктурных частей текста</c:v>
                </c:pt>
                <c:pt idx="2">
                  <c:v>Умение сочинять сказку</c:v>
                </c:pt>
                <c:pt idx="3">
                  <c:v>Построение связного рассказа по картинкам</c:v>
                </c:pt>
                <c:pt idx="4">
                  <c:v>Завершать рассказ по серии сюжетных картинок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757248"/>
        <c:axId val="92313792"/>
        <c:axId val="0"/>
      </c:bar3DChart>
      <c:catAx>
        <c:axId val="96757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2313792"/>
        <c:crosses val="autoZero"/>
        <c:auto val="1"/>
        <c:lblAlgn val="ctr"/>
        <c:lblOffset val="100"/>
        <c:noMultiLvlLbl val="0"/>
      </c:catAx>
      <c:valAx>
        <c:axId val="923137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6757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26277003835956"/>
          <c:y val="0.70465422142637879"/>
          <c:w val="0.18745517867958811"/>
          <c:h val="0.283719129247077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16463238091405"/>
          <c:y val="0.24912877819465837"/>
          <c:w val="0.58660033144465429"/>
          <c:h val="0.33309886585560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Связный пересказ литературного произведения</c:v>
                </c:pt>
                <c:pt idx="1">
                  <c:v> составление рассказа по сериям сюжетных картин</c:v>
                </c:pt>
                <c:pt idx="2">
                  <c:v> Развитие диалогической и монологической формы речи</c:v>
                </c:pt>
                <c:pt idx="3">
                  <c:v>придумыввание рассказов и сказок об игрушках</c:v>
                </c:pt>
                <c:pt idx="4">
                  <c:v>сочинение рассказов на темы из личного опыта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76</c:v>
                </c:pt>
                <c:pt idx="1">
                  <c:v>72</c:v>
                </c:pt>
                <c:pt idx="2">
                  <c:v>72</c:v>
                </c:pt>
                <c:pt idx="3">
                  <c:v>60</c:v>
                </c:pt>
                <c:pt idx="4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соответствует возрасту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Связный пересказ литературного произведения</c:v>
                </c:pt>
                <c:pt idx="1">
                  <c:v> составление рассказа по сериям сюжетных картин</c:v>
                </c:pt>
                <c:pt idx="2">
                  <c:v> Развитие диалогической и монологической формы речи</c:v>
                </c:pt>
                <c:pt idx="3">
                  <c:v>придумыввание рассказов и сказок об игрушках</c:v>
                </c:pt>
                <c:pt idx="4">
                  <c:v>сочинение рассказов на темы из личного опыта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</c:v>
                </c:pt>
                <c:pt idx="1">
                  <c:v>16</c:v>
                </c:pt>
                <c:pt idx="2">
                  <c:v>20</c:v>
                </c:pt>
                <c:pt idx="3">
                  <c:v>28</c:v>
                </c:pt>
                <c:pt idx="4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отдельные компонентв не развиты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Связный пересказ литературного произведения</c:v>
                </c:pt>
                <c:pt idx="1">
                  <c:v> составление рассказа по сериям сюжетных картин</c:v>
                </c:pt>
                <c:pt idx="2">
                  <c:v> Развитие диалогической и монологической формы речи</c:v>
                </c:pt>
                <c:pt idx="3">
                  <c:v>придумыввание рассказов и сказок об игрушках</c:v>
                </c:pt>
                <c:pt idx="4">
                  <c:v>сочинение рассказов на темы из личного опыта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</c:v>
                </c:pt>
                <c:pt idx="1">
                  <c:v>12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большинство компонентов не развиты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Связный пересказ литературного произведения</c:v>
                </c:pt>
                <c:pt idx="1">
                  <c:v> составление рассказа по сериям сюжетных картин</c:v>
                </c:pt>
                <c:pt idx="2">
                  <c:v> Развитие диалогической и монологической формы речи</c:v>
                </c:pt>
                <c:pt idx="3">
                  <c:v>придумыввание рассказов и сказок об игрушках</c:v>
                </c:pt>
                <c:pt idx="4">
                  <c:v>сочинение рассказов на темы из личного опыта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96756736"/>
        <c:axId val="94249536"/>
        <c:axId val="0"/>
      </c:bar3DChart>
      <c:catAx>
        <c:axId val="967567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4249536"/>
        <c:crosses val="autoZero"/>
        <c:auto val="1"/>
        <c:lblAlgn val="ctr"/>
        <c:lblOffset val="100"/>
        <c:noMultiLvlLbl val="0"/>
      </c:catAx>
      <c:valAx>
        <c:axId val="94249536"/>
        <c:scaling>
          <c:orientation val="minMax"/>
        </c:scaling>
        <c:delete val="0"/>
        <c:axPos val="l"/>
        <c:majorGridlines/>
        <c:minorGridlines/>
        <c:numFmt formatCode="0%" sourceLinked="1"/>
        <c:majorTickMark val="out"/>
        <c:minorTickMark val="none"/>
        <c:tickLblPos val="nextTo"/>
        <c:crossAx val="96756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73139179821751"/>
          <c:y val="0.45636808825647568"/>
          <c:w val="0.3072434291812694"/>
          <c:h val="0.3460345183303207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начале проекта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большинство компонентов не развиты</c:v>
                </c:pt>
                <c:pt idx="1">
                  <c:v>отдельные компоненты не развиты</c:v>
                </c:pt>
                <c:pt idx="2">
                  <c:v>соответствует возрасту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32374017266059"/>
          <c:y val="0.17201028376663507"/>
          <c:w val="0.35667625982733947"/>
          <c:h val="0.752729198006571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конце проекта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большинство компонентов не развиты</c:v>
                </c:pt>
                <c:pt idx="1">
                  <c:v>отдельные компоненты не развиты</c:v>
                </c:pt>
                <c:pt idx="2">
                  <c:v>соответствует возрасту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14</c:v>
                </c:pt>
                <c:pt idx="2">
                  <c:v>16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32374017266059"/>
          <c:y val="0.17201028376663519"/>
          <c:w val="0.35667625982733947"/>
          <c:h val="0.7527291980065723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628B1-5EA8-4164-8386-8986713464A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A9D7FA-542A-43D6-A372-916A88EBC696}">
      <dgm:prSet phldrT="[Текст]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dirty="0" smtClean="0"/>
            <a:t>Односложная, состоящая лишь из простых предложений речь.</a:t>
          </a:r>
          <a:endParaRPr lang="ru-RU" dirty="0"/>
        </a:p>
      </dgm:t>
    </dgm:pt>
    <dgm:pt modelId="{E8732BE0-E681-4671-B934-0DA4139A9E36}" type="parTrans" cxnId="{1F19F1DF-4864-49F1-B2A8-9221A1BB2A42}">
      <dgm:prSet/>
      <dgm:spPr/>
      <dgm:t>
        <a:bodyPr/>
        <a:lstStyle/>
        <a:p>
          <a:endParaRPr lang="ru-RU"/>
        </a:p>
      </dgm:t>
    </dgm:pt>
    <dgm:pt modelId="{2B4FE3ED-EB1D-472A-99B0-C5683181A25A}" type="sibTrans" cxnId="{1F19F1DF-4864-49F1-B2A8-9221A1BB2A42}">
      <dgm:prSet/>
      <dgm:spPr/>
      <dgm:t>
        <a:bodyPr/>
        <a:lstStyle/>
        <a:p>
          <a:endParaRPr lang="ru-RU"/>
        </a:p>
      </dgm:t>
    </dgm:pt>
    <dgm:pt modelId="{EF6870D6-C163-41F2-B441-3CA96CA1AA38}">
      <dgm:prSet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mtClean="0"/>
            <a:t>Неспособность грамматически правильно построить распространенное предложение. </a:t>
          </a:r>
          <a:endParaRPr lang="ru-RU" dirty="0"/>
        </a:p>
      </dgm:t>
    </dgm:pt>
    <dgm:pt modelId="{AAA27825-68CE-4785-8298-DB0A514D71C1}" type="parTrans" cxnId="{3307DC0B-19ED-4417-A7F2-F8FBC9EB08FB}">
      <dgm:prSet/>
      <dgm:spPr/>
      <dgm:t>
        <a:bodyPr/>
        <a:lstStyle/>
        <a:p>
          <a:endParaRPr lang="ru-RU"/>
        </a:p>
      </dgm:t>
    </dgm:pt>
    <dgm:pt modelId="{0B976CB2-E353-4516-876D-5E49AA861BCB}" type="sibTrans" cxnId="{3307DC0B-19ED-4417-A7F2-F8FBC9EB08FB}">
      <dgm:prSet/>
      <dgm:spPr/>
      <dgm:t>
        <a:bodyPr/>
        <a:lstStyle/>
        <a:p>
          <a:endParaRPr lang="ru-RU"/>
        </a:p>
      </dgm:t>
    </dgm:pt>
    <dgm:pt modelId="{B6FA2AED-1A04-4950-B425-BC11C456EBA3}">
      <dgm:prSet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mtClean="0"/>
            <a:t>Бедность речи. Недостаточный словарный запас. </a:t>
          </a:r>
          <a:endParaRPr lang="ru-RU" dirty="0"/>
        </a:p>
      </dgm:t>
    </dgm:pt>
    <dgm:pt modelId="{F291105B-ABD5-4796-A094-12A62FDE3C24}" type="parTrans" cxnId="{E96051D6-D633-47F9-9C5D-47199C082E8F}">
      <dgm:prSet/>
      <dgm:spPr/>
      <dgm:t>
        <a:bodyPr/>
        <a:lstStyle/>
        <a:p>
          <a:endParaRPr lang="ru-RU"/>
        </a:p>
      </dgm:t>
    </dgm:pt>
    <dgm:pt modelId="{B0F58623-AD48-48DA-9584-449E5665AD24}" type="sibTrans" cxnId="{E96051D6-D633-47F9-9C5D-47199C082E8F}">
      <dgm:prSet/>
      <dgm:spPr/>
      <dgm:t>
        <a:bodyPr/>
        <a:lstStyle/>
        <a:p>
          <a:endParaRPr lang="ru-RU"/>
        </a:p>
      </dgm:t>
    </dgm:pt>
    <dgm:pt modelId="{8152A8F1-7238-4375-ABEA-5EE4568D8C15}">
      <dgm:prSet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mtClean="0"/>
            <a:t>Употребление нелитературных слов и выражений. </a:t>
          </a:r>
          <a:endParaRPr lang="ru-RU" dirty="0"/>
        </a:p>
      </dgm:t>
    </dgm:pt>
    <dgm:pt modelId="{09F77842-EEEE-46E3-A9C1-112C1C1E01CB}" type="parTrans" cxnId="{DD0A0C59-D0D2-4B4E-BE91-8F78BAA99696}">
      <dgm:prSet/>
      <dgm:spPr/>
      <dgm:t>
        <a:bodyPr/>
        <a:lstStyle/>
        <a:p>
          <a:endParaRPr lang="ru-RU"/>
        </a:p>
      </dgm:t>
    </dgm:pt>
    <dgm:pt modelId="{40B37B8D-BFA4-4B28-8864-CDF422E5D76D}" type="sibTrans" cxnId="{DD0A0C59-D0D2-4B4E-BE91-8F78BAA99696}">
      <dgm:prSet/>
      <dgm:spPr/>
      <dgm:t>
        <a:bodyPr/>
        <a:lstStyle/>
        <a:p>
          <a:endParaRPr lang="ru-RU"/>
        </a:p>
      </dgm:t>
    </dgm:pt>
    <dgm:pt modelId="{9B8D8487-85A9-44B1-BAFA-E10C7C213C11}" type="pres">
      <dgm:prSet presAssocID="{F9E628B1-5EA8-4164-8386-8986713464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96D032-48FD-419C-B210-0781B45B74D1}" type="pres">
      <dgm:prSet presAssocID="{CBA9D7FA-542A-43D6-A372-916A88EBC69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0CF21-1FDE-4D15-A391-CD4E9CC6667E}" type="pres">
      <dgm:prSet presAssocID="{2B4FE3ED-EB1D-472A-99B0-C5683181A25A}" presName="space" presStyleCnt="0"/>
      <dgm:spPr/>
    </dgm:pt>
    <dgm:pt modelId="{3C427774-AB67-47AE-B9A6-E61754CB8D4F}" type="pres">
      <dgm:prSet presAssocID="{EF6870D6-C163-41F2-B441-3CA96CA1AA3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B5BE0-617E-4001-B733-23A7B4867C7E}" type="pres">
      <dgm:prSet presAssocID="{0B976CB2-E353-4516-876D-5E49AA861BCB}" presName="space" presStyleCnt="0"/>
      <dgm:spPr/>
    </dgm:pt>
    <dgm:pt modelId="{133831B7-F04E-47B9-B886-3FE5C644D8F8}" type="pres">
      <dgm:prSet presAssocID="{B6FA2AED-1A04-4950-B425-BC11C456EBA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FDA3B-A5AA-4878-8E56-387A5D0CC2C6}" type="pres">
      <dgm:prSet presAssocID="{B0F58623-AD48-48DA-9584-449E5665AD24}" presName="space" presStyleCnt="0"/>
      <dgm:spPr/>
    </dgm:pt>
    <dgm:pt modelId="{041A988C-0B38-47A4-B970-71942B89CC7C}" type="pres">
      <dgm:prSet presAssocID="{8152A8F1-7238-4375-ABEA-5EE4568D8C15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A83F9E-09ED-46B2-A233-11A3336C81D2}" type="presOf" srcId="{B6FA2AED-1A04-4950-B425-BC11C456EBA3}" destId="{133831B7-F04E-47B9-B886-3FE5C644D8F8}" srcOrd="0" destOrd="0" presId="urn:microsoft.com/office/officeart/2005/8/layout/venn3"/>
    <dgm:cxn modelId="{3307DC0B-19ED-4417-A7F2-F8FBC9EB08FB}" srcId="{F9E628B1-5EA8-4164-8386-8986713464A4}" destId="{EF6870D6-C163-41F2-B441-3CA96CA1AA38}" srcOrd="1" destOrd="0" parTransId="{AAA27825-68CE-4785-8298-DB0A514D71C1}" sibTransId="{0B976CB2-E353-4516-876D-5E49AA861BCB}"/>
    <dgm:cxn modelId="{DD0A0C59-D0D2-4B4E-BE91-8F78BAA99696}" srcId="{F9E628B1-5EA8-4164-8386-8986713464A4}" destId="{8152A8F1-7238-4375-ABEA-5EE4568D8C15}" srcOrd="3" destOrd="0" parTransId="{09F77842-EEEE-46E3-A9C1-112C1C1E01CB}" sibTransId="{40B37B8D-BFA4-4B28-8864-CDF422E5D76D}"/>
    <dgm:cxn modelId="{1F19F1DF-4864-49F1-B2A8-9221A1BB2A42}" srcId="{F9E628B1-5EA8-4164-8386-8986713464A4}" destId="{CBA9D7FA-542A-43D6-A372-916A88EBC696}" srcOrd="0" destOrd="0" parTransId="{E8732BE0-E681-4671-B934-0DA4139A9E36}" sibTransId="{2B4FE3ED-EB1D-472A-99B0-C5683181A25A}"/>
    <dgm:cxn modelId="{BF863E9C-99E1-40C2-B455-2DBD13592970}" type="presOf" srcId="{CBA9D7FA-542A-43D6-A372-916A88EBC696}" destId="{7F96D032-48FD-419C-B210-0781B45B74D1}" srcOrd="0" destOrd="0" presId="urn:microsoft.com/office/officeart/2005/8/layout/venn3"/>
    <dgm:cxn modelId="{D721D46C-F5F7-430A-A6FD-6A3BEA6FD561}" type="presOf" srcId="{8152A8F1-7238-4375-ABEA-5EE4568D8C15}" destId="{041A988C-0B38-47A4-B970-71942B89CC7C}" srcOrd="0" destOrd="0" presId="urn:microsoft.com/office/officeart/2005/8/layout/venn3"/>
    <dgm:cxn modelId="{E96051D6-D633-47F9-9C5D-47199C082E8F}" srcId="{F9E628B1-5EA8-4164-8386-8986713464A4}" destId="{B6FA2AED-1A04-4950-B425-BC11C456EBA3}" srcOrd="2" destOrd="0" parTransId="{F291105B-ABD5-4796-A094-12A62FDE3C24}" sibTransId="{B0F58623-AD48-48DA-9584-449E5665AD24}"/>
    <dgm:cxn modelId="{99681EDA-E640-47F4-8738-74554DF23F03}" type="presOf" srcId="{F9E628B1-5EA8-4164-8386-8986713464A4}" destId="{9B8D8487-85A9-44B1-BAFA-E10C7C213C11}" srcOrd="0" destOrd="0" presId="urn:microsoft.com/office/officeart/2005/8/layout/venn3"/>
    <dgm:cxn modelId="{98AA4F2F-65A0-41C8-8671-4391350384CE}" type="presOf" srcId="{EF6870D6-C163-41F2-B441-3CA96CA1AA38}" destId="{3C427774-AB67-47AE-B9A6-E61754CB8D4F}" srcOrd="0" destOrd="0" presId="urn:microsoft.com/office/officeart/2005/8/layout/venn3"/>
    <dgm:cxn modelId="{E9C90E81-BD85-4FC4-A78A-3844D57E773D}" type="presParOf" srcId="{9B8D8487-85A9-44B1-BAFA-E10C7C213C11}" destId="{7F96D032-48FD-419C-B210-0781B45B74D1}" srcOrd="0" destOrd="0" presId="urn:microsoft.com/office/officeart/2005/8/layout/venn3"/>
    <dgm:cxn modelId="{6BCCCFEA-599E-40A8-8827-FD2D39774B53}" type="presParOf" srcId="{9B8D8487-85A9-44B1-BAFA-E10C7C213C11}" destId="{A720CF21-1FDE-4D15-A391-CD4E9CC6667E}" srcOrd="1" destOrd="0" presId="urn:microsoft.com/office/officeart/2005/8/layout/venn3"/>
    <dgm:cxn modelId="{28766BF3-87BF-4CF7-AC6C-9BD7E0E19A4A}" type="presParOf" srcId="{9B8D8487-85A9-44B1-BAFA-E10C7C213C11}" destId="{3C427774-AB67-47AE-B9A6-E61754CB8D4F}" srcOrd="2" destOrd="0" presId="urn:microsoft.com/office/officeart/2005/8/layout/venn3"/>
    <dgm:cxn modelId="{8EE795EA-A5AD-4ACD-A1A9-C24FFC34F9A8}" type="presParOf" srcId="{9B8D8487-85A9-44B1-BAFA-E10C7C213C11}" destId="{B64B5BE0-617E-4001-B733-23A7B4867C7E}" srcOrd="3" destOrd="0" presId="urn:microsoft.com/office/officeart/2005/8/layout/venn3"/>
    <dgm:cxn modelId="{69F2C182-5C83-41F4-86F3-598BA3335636}" type="presParOf" srcId="{9B8D8487-85A9-44B1-BAFA-E10C7C213C11}" destId="{133831B7-F04E-47B9-B886-3FE5C644D8F8}" srcOrd="4" destOrd="0" presId="urn:microsoft.com/office/officeart/2005/8/layout/venn3"/>
    <dgm:cxn modelId="{122013D4-75F1-495B-BC1E-B05642B3E984}" type="presParOf" srcId="{9B8D8487-85A9-44B1-BAFA-E10C7C213C11}" destId="{DCFFDA3B-A5AA-4878-8E56-387A5D0CC2C6}" srcOrd="5" destOrd="0" presId="urn:microsoft.com/office/officeart/2005/8/layout/venn3"/>
    <dgm:cxn modelId="{2B36F100-1C72-4EEE-B985-05F5A77E783C}" type="presParOf" srcId="{9B8D8487-85A9-44B1-BAFA-E10C7C213C11}" destId="{041A988C-0B38-47A4-B970-71942B89CC7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628B1-5EA8-4164-8386-8986713464A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AA959A-A28A-4D30-9E6C-8989710CCEE9}">
      <dgm:prSet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dirty="0" smtClean="0"/>
            <a:t>Бедная диалогическая речь: неспособность грамотно и доступно сформулировать вопрос, построить краткий или развернутый ответ</a:t>
          </a:r>
          <a:endParaRPr lang="ru-RU" dirty="0"/>
        </a:p>
      </dgm:t>
    </dgm:pt>
    <dgm:pt modelId="{1940CB5E-A6D5-4824-A124-0026DD3AB798}" type="parTrans" cxnId="{869D4D01-A6DF-441C-BB8C-437EDEBC696B}">
      <dgm:prSet/>
      <dgm:spPr/>
      <dgm:t>
        <a:bodyPr/>
        <a:lstStyle/>
        <a:p>
          <a:endParaRPr lang="ru-RU"/>
        </a:p>
      </dgm:t>
    </dgm:pt>
    <dgm:pt modelId="{4F6B3A80-7601-484E-90C9-466B756DC658}" type="sibTrans" cxnId="{869D4D01-A6DF-441C-BB8C-437EDEBC696B}">
      <dgm:prSet/>
      <dgm:spPr/>
      <dgm:t>
        <a:bodyPr/>
        <a:lstStyle/>
        <a:p>
          <a:endParaRPr lang="ru-RU"/>
        </a:p>
      </dgm:t>
    </dgm:pt>
    <dgm:pt modelId="{85AD63C7-0AAD-47C1-BEDE-A87F46244F16}">
      <dgm:prSet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mtClean="0"/>
            <a:t>Неспособность построить монолог: например, сюжетный или описательный рассказ на предложенную тему, пересказ текста своими словами. </a:t>
          </a:r>
          <a:endParaRPr lang="ru-RU" dirty="0"/>
        </a:p>
      </dgm:t>
    </dgm:pt>
    <dgm:pt modelId="{891DB609-D189-44A9-89FB-B5921B6996D6}" type="parTrans" cxnId="{3087D171-5B2A-4A51-8308-F3B91E006F7E}">
      <dgm:prSet/>
      <dgm:spPr/>
      <dgm:t>
        <a:bodyPr/>
        <a:lstStyle/>
        <a:p>
          <a:endParaRPr lang="ru-RU"/>
        </a:p>
      </dgm:t>
    </dgm:pt>
    <dgm:pt modelId="{5430D4D9-0973-40DC-A02B-0E3EFB7DB8C8}" type="sibTrans" cxnId="{3087D171-5B2A-4A51-8308-F3B91E006F7E}">
      <dgm:prSet/>
      <dgm:spPr/>
      <dgm:t>
        <a:bodyPr/>
        <a:lstStyle/>
        <a:p>
          <a:endParaRPr lang="ru-RU"/>
        </a:p>
      </dgm:t>
    </dgm:pt>
    <dgm:pt modelId="{9363D91A-A50B-43DE-915D-F874E2E0DCF2}">
      <dgm:prSet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ru-RU" smtClean="0"/>
            <a:t>Отсутствие логического обоснования своих утверждений и выводов. </a:t>
          </a:r>
          <a:endParaRPr lang="ru-RU" dirty="0"/>
        </a:p>
      </dgm:t>
    </dgm:pt>
    <dgm:pt modelId="{CADE1DBF-87C8-4E52-9A80-5D9BBB1BB90A}" type="parTrans" cxnId="{911026DE-AC50-4703-B08D-C7FFE2CCA010}">
      <dgm:prSet/>
      <dgm:spPr/>
      <dgm:t>
        <a:bodyPr/>
        <a:lstStyle/>
        <a:p>
          <a:endParaRPr lang="ru-RU"/>
        </a:p>
      </dgm:t>
    </dgm:pt>
    <dgm:pt modelId="{2FF1D8CD-4314-4D20-B503-8F0718CEBFD0}" type="sibTrans" cxnId="{911026DE-AC50-4703-B08D-C7FFE2CCA010}">
      <dgm:prSet/>
      <dgm:spPr/>
      <dgm:t>
        <a:bodyPr/>
        <a:lstStyle/>
        <a:p>
          <a:endParaRPr lang="ru-RU"/>
        </a:p>
      </dgm:t>
    </dgm:pt>
    <dgm:pt modelId="{CE442CFE-3A72-4B0F-A894-E40002497623}">
      <dgm:prSet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mtClean="0"/>
            <a:t>Отсутствие навыков культуры речи: неумение использовать интонации, регулировать громкость голоса и темп речи и т. д. </a:t>
          </a:r>
          <a:endParaRPr lang="ru-RU" dirty="0"/>
        </a:p>
      </dgm:t>
    </dgm:pt>
    <dgm:pt modelId="{3D1FA544-A8B0-41E7-BF67-7216DD227873}" type="parTrans" cxnId="{9505A8A3-EB49-455D-928F-BEF505058F39}">
      <dgm:prSet/>
      <dgm:spPr/>
      <dgm:t>
        <a:bodyPr/>
        <a:lstStyle/>
        <a:p>
          <a:endParaRPr lang="ru-RU"/>
        </a:p>
      </dgm:t>
    </dgm:pt>
    <dgm:pt modelId="{7F510047-4B36-4CF2-A06F-E30A68A7F646}" type="sibTrans" cxnId="{9505A8A3-EB49-455D-928F-BEF505058F39}">
      <dgm:prSet/>
      <dgm:spPr/>
      <dgm:t>
        <a:bodyPr/>
        <a:lstStyle/>
        <a:p>
          <a:endParaRPr lang="ru-RU"/>
        </a:p>
      </dgm:t>
    </dgm:pt>
    <dgm:pt modelId="{9B8D8487-85A9-44B1-BAFA-E10C7C213C11}" type="pres">
      <dgm:prSet presAssocID="{F9E628B1-5EA8-4164-8386-8986713464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085382-D842-45CF-B357-DE8D7D7B23E4}" type="pres">
      <dgm:prSet presAssocID="{3EAA959A-A28A-4D30-9E6C-8989710CCEE9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90B03-D403-45AE-8515-F02740BD6CF6}" type="pres">
      <dgm:prSet presAssocID="{4F6B3A80-7601-484E-90C9-466B756DC658}" presName="space" presStyleCnt="0"/>
      <dgm:spPr/>
    </dgm:pt>
    <dgm:pt modelId="{4D7A479B-42A3-424F-9D4E-E311D99C11FD}" type="pres">
      <dgm:prSet presAssocID="{85AD63C7-0AAD-47C1-BEDE-A87F46244F16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303B8-F596-4523-8D4C-C2C457A1C28E}" type="pres">
      <dgm:prSet presAssocID="{5430D4D9-0973-40DC-A02B-0E3EFB7DB8C8}" presName="space" presStyleCnt="0"/>
      <dgm:spPr/>
    </dgm:pt>
    <dgm:pt modelId="{27FDC6AD-9162-48E1-B338-DD2F8107D5A8}" type="pres">
      <dgm:prSet presAssocID="{9363D91A-A50B-43DE-915D-F874E2E0DCF2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684FE-6430-4664-91B4-443532A84E35}" type="pres">
      <dgm:prSet presAssocID="{2FF1D8CD-4314-4D20-B503-8F0718CEBFD0}" presName="space" presStyleCnt="0"/>
      <dgm:spPr/>
    </dgm:pt>
    <dgm:pt modelId="{49970DE7-6D54-4CC4-9CF9-A7E8C195207C}" type="pres">
      <dgm:prSet presAssocID="{CE442CFE-3A72-4B0F-A894-E40002497623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452CDD-817D-4CF4-8E9E-06A1180735E4}" type="presOf" srcId="{3EAA959A-A28A-4D30-9E6C-8989710CCEE9}" destId="{F3085382-D842-45CF-B357-DE8D7D7B23E4}" srcOrd="0" destOrd="0" presId="urn:microsoft.com/office/officeart/2005/8/layout/venn3"/>
    <dgm:cxn modelId="{869D4D01-A6DF-441C-BB8C-437EDEBC696B}" srcId="{F9E628B1-5EA8-4164-8386-8986713464A4}" destId="{3EAA959A-A28A-4D30-9E6C-8989710CCEE9}" srcOrd="0" destOrd="0" parTransId="{1940CB5E-A6D5-4824-A124-0026DD3AB798}" sibTransId="{4F6B3A80-7601-484E-90C9-466B756DC658}"/>
    <dgm:cxn modelId="{19D1CDFD-E1B2-4D0C-BD8F-3846A86B546A}" type="presOf" srcId="{85AD63C7-0AAD-47C1-BEDE-A87F46244F16}" destId="{4D7A479B-42A3-424F-9D4E-E311D99C11FD}" srcOrd="0" destOrd="0" presId="urn:microsoft.com/office/officeart/2005/8/layout/venn3"/>
    <dgm:cxn modelId="{51AC5A71-C2F8-4B4C-AC44-7BDC00CD1C06}" type="presOf" srcId="{CE442CFE-3A72-4B0F-A894-E40002497623}" destId="{49970DE7-6D54-4CC4-9CF9-A7E8C195207C}" srcOrd="0" destOrd="0" presId="urn:microsoft.com/office/officeart/2005/8/layout/venn3"/>
    <dgm:cxn modelId="{3087D171-5B2A-4A51-8308-F3B91E006F7E}" srcId="{F9E628B1-5EA8-4164-8386-8986713464A4}" destId="{85AD63C7-0AAD-47C1-BEDE-A87F46244F16}" srcOrd="1" destOrd="0" parTransId="{891DB609-D189-44A9-89FB-B5921B6996D6}" sibTransId="{5430D4D9-0973-40DC-A02B-0E3EFB7DB8C8}"/>
    <dgm:cxn modelId="{09A76B74-1077-4A64-8D72-AF37920C066C}" type="presOf" srcId="{F9E628B1-5EA8-4164-8386-8986713464A4}" destId="{9B8D8487-85A9-44B1-BAFA-E10C7C213C11}" srcOrd="0" destOrd="0" presId="urn:microsoft.com/office/officeart/2005/8/layout/venn3"/>
    <dgm:cxn modelId="{9505A8A3-EB49-455D-928F-BEF505058F39}" srcId="{F9E628B1-5EA8-4164-8386-8986713464A4}" destId="{CE442CFE-3A72-4B0F-A894-E40002497623}" srcOrd="3" destOrd="0" parTransId="{3D1FA544-A8B0-41E7-BF67-7216DD227873}" sibTransId="{7F510047-4B36-4CF2-A06F-E30A68A7F646}"/>
    <dgm:cxn modelId="{16261ECE-2727-4698-8AB8-E8BE8F4C16AF}" type="presOf" srcId="{9363D91A-A50B-43DE-915D-F874E2E0DCF2}" destId="{27FDC6AD-9162-48E1-B338-DD2F8107D5A8}" srcOrd="0" destOrd="0" presId="urn:microsoft.com/office/officeart/2005/8/layout/venn3"/>
    <dgm:cxn modelId="{911026DE-AC50-4703-B08D-C7FFE2CCA010}" srcId="{F9E628B1-5EA8-4164-8386-8986713464A4}" destId="{9363D91A-A50B-43DE-915D-F874E2E0DCF2}" srcOrd="2" destOrd="0" parTransId="{CADE1DBF-87C8-4E52-9A80-5D9BBB1BB90A}" sibTransId="{2FF1D8CD-4314-4D20-B503-8F0718CEBFD0}"/>
    <dgm:cxn modelId="{89F583EC-B2E4-44CD-B1DD-372BB3F90B3E}" type="presParOf" srcId="{9B8D8487-85A9-44B1-BAFA-E10C7C213C11}" destId="{F3085382-D842-45CF-B357-DE8D7D7B23E4}" srcOrd="0" destOrd="0" presId="urn:microsoft.com/office/officeart/2005/8/layout/venn3"/>
    <dgm:cxn modelId="{9AB5ADC7-9850-4F95-90D3-5EA873F22D05}" type="presParOf" srcId="{9B8D8487-85A9-44B1-BAFA-E10C7C213C11}" destId="{90B90B03-D403-45AE-8515-F02740BD6CF6}" srcOrd="1" destOrd="0" presId="urn:microsoft.com/office/officeart/2005/8/layout/venn3"/>
    <dgm:cxn modelId="{C8D8DEC9-892B-4A8F-99F9-ECB9D0CD39B9}" type="presParOf" srcId="{9B8D8487-85A9-44B1-BAFA-E10C7C213C11}" destId="{4D7A479B-42A3-424F-9D4E-E311D99C11FD}" srcOrd="2" destOrd="0" presId="urn:microsoft.com/office/officeart/2005/8/layout/venn3"/>
    <dgm:cxn modelId="{4D89314F-ECC4-4989-8631-608D544F88CD}" type="presParOf" srcId="{9B8D8487-85A9-44B1-BAFA-E10C7C213C11}" destId="{A47303B8-F596-4523-8D4C-C2C457A1C28E}" srcOrd="3" destOrd="0" presId="urn:microsoft.com/office/officeart/2005/8/layout/venn3"/>
    <dgm:cxn modelId="{48DD1FC8-BC96-44C4-9B98-EF2D2D792958}" type="presParOf" srcId="{9B8D8487-85A9-44B1-BAFA-E10C7C213C11}" destId="{27FDC6AD-9162-48E1-B338-DD2F8107D5A8}" srcOrd="4" destOrd="0" presId="urn:microsoft.com/office/officeart/2005/8/layout/venn3"/>
    <dgm:cxn modelId="{21C40B9F-B1EA-40B5-AC3B-4F001B1799B5}" type="presParOf" srcId="{9B8D8487-85A9-44B1-BAFA-E10C7C213C11}" destId="{066684FE-6430-4664-91B4-443532A84E35}" srcOrd="5" destOrd="0" presId="urn:microsoft.com/office/officeart/2005/8/layout/venn3"/>
    <dgm:cxn modelId="{B5E819C4-A363-402A-99EE-B73356801900}" type="presParOf" srcId="{9B8D8487-85A9-44B1-BAFA-E10C7C213C11}" destId="{49970DE7-6D54-4CC4-9CF9-A7E8C195207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9E3B46-719C-468B-AF71-C9EDEDB3FAF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6D00F3-5040-47EF-97E3-D512D6718CA4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/>
            <a:t>Формирование словаря</a:t>
          </a:r>
          <a:endParaRPr lang="ru-RU" b="1" dirty="0"/>
        </a:p>
      </dgm:t>
    </dgm:pt>
    <dgm:pt modelId="{634D3B0E-DDC3-4DE0-A75D-8E16FE82DE33}" type="parTrans" cxnId="{E3EE0BDD-26C4-4D42-A777-C332731DC295}">
      <dgm:prSet/>
      <dgm:spPr/>
      <dgm:t>
        <a:bodyPr/>
        <a:lstStyle/>
        <a:p>
          <a:endParaRPr lang="ru-RU"/>
        </a:p>
      </dgm:t>
    </dgm:pt>
    <dgm:pt modelId="{089918F5-2E50-4C4B-8A8A-4814E9310E5E}" type="sibTrans" cxnId="{E3EE0BDD-26C4-4D42-A777-C332731DC295}">
      <dgm:prSet/>
      <dgm:spPr/>
      <dgm:t>
        <a:bodyPr/>
        <a:lstStyle/>
        <a:p>
          <a:endParaRPr lang="ru-RU"/>
        </a:p>
      </dgm:t>
    </dgm:pt>
    <dgm:pt modelId="{2778E7CE-364A-4DE8-BCA3-E536742A54E0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Грамматический строй речи</a:t>
          </a:r>
          <a:endParaRPr lang="ru-RU" sz="1100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122A53F2-020A-47B2-AA9B-5E91F8E13AC3}" type="parTrans" cxnId="{CFF0F807-80FF-4505-8EEA-A4BC1502AD5A}">
      <dgm:prSet/>
      <dgm:spPr/>
      <dgm:t>
        <a:bodyPr/>
        <a:lstStyle/>
        <a:p>
          <a:endParaRPr lang="ru-RU"/>
        </a:p>
      </dgm:t>
    </dgm:pt>
    <dgm:pt modelId="{3A64E150-DFE2-44C3-BCA5-086ABD901C0D}" type="sibTrans" cxnId="{CFF0F807-80FF-4505-8EEA-A4BC1502AD5A}">
      <dgm:prSet/>
      <dgm:spPr/>
      <dgm:t>
        <a:bodyPr/>
        <a:lstStyle/>
        <a:p>
          <a:endParaRPr lang="ru-RU"/>
        </a:p>
      </dgm:t>
    </dgm:pt>
    <dgm:pt modelId="{ADE7127D-AAE1-493C-9E86-009770C6CBA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accent2">
                  <a:lumMod val="75000"/>
                </a:schemeClr>
              </a:solidFill>
            </a:rPr>
            <a:t>Звуковая культура речи</a:t>
          </a:r>
          <a:endParaRPr lang="ru-RU" sz="1200" b="1" dirty="0">
            <a:solidFill>
              <a:schemeClr val="accent2">
                <a:lumMod val="75000"/>
              </a:schemeClr>
            </a:solidFill>
          </a:endParaRPr>
        </a:p>
      </dgm:t>
    </dgm:pt>
    <dgm:pt modelId="{05D72D71-207E-4B71-900C-9C37D346AAF8}" type="parTrans" cxnId="{4E9F69F8-85B3-4F3A-9A38-A60FCF02EFDF}">
      <dgm:prSet/>
      <dgm:spPr/>
      <dgm:t>
        <a:bodyPr/>
        <a:lstStyle/>
        <a:p>
          <a:endParaRPr lang="ru-RU"/>
        </a:p>
      </dgm:t>
    </dgm:pt>
    <dgm:pt modelId="{35696CC5-6115-47C0-93C2-7221B6D2E998}" type="sibTrans" cxnId="{4E9F69F8-85B3-4F3A-9A38-A60FCF02EFDF}">
      <dgm:prSet/>
      <dgm:spPr/>
      <dgm:t>
        <a:bodyPr/>
        <a:lstStyle/>
        <a:p>
          <a:endParaRPr lang="ru-RU"/>
        </a:p>
      </dgm:t>
    </dgm:pt>
    <dgm:pt modelId="{8F147144-1D23-472C-8896-273F3BD485C6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3">
                  <a:lumMod val="75000"/>
                </a:schemeClr>
              </a:solidFill>
            </a:rPr>
            <a:t>Связная речь</a:t>
          </a:r>
          <a:endParaRPr lang="ru-RU" sz="1400" b="1" dirty="0">
            <a:solidFill>
              <a:schemeClr val="accent3">
                <a:lumMod val="75000"/>
              </a:schemeClr>
            </a:solidFill>
          </a:endParaRPr>
        </a:p>
      </dgm:t>
    </dgm:pt>
    <dgm:pt modelId="{6805954F-3F52-488C-8A09-6BAEB40717CF}" type="parTrans" cxnId="{D3A94BB2-2FBE-4C43-B296-390EB047AE3E}">
      <dgm:prSet/>
      <dgm:spPr/>
      <dgm:t>
        <a:bodyPr/>
        <a:lstStyle/>
        <a:p>
          <a:endParaRPr lang="ru-RU"/>
        </a:p>
      </dgm:t>
    </dgm:pt>
    <dgm:pt modelId="{E9402768-55C4-45E2-AFCE-1B3AC3748071}" type="sibTrans" cxnId="{D3A94BB2-2FBE-4C43-B296-390EB047AE3E}">
      <dgm:prSet/>
      <dgm:spPr/>
      <dgm:t>
        <a:bodyPr/>
        <a:lstStyle/>
        <a:p>
          <a:endParaRPr lang="ru-RU"/>
        </a:p>
      </dgm:t>
    </dgm:pt>
    <dgm:pt modelId="{5CECE8CC-15FB-4AFD-A319-FFF0E5574BB6}" type="pres">
      <dgm:prSet presAssocID="{AE9E3B46-719C-468B-AF71-C9EDEDB3FAF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6869A8-2D9D-4096-95A9-194FFC318700}" type="pres">
      <dgm:prSet presAssocID="{AE9E3B46-719C-468B-AF71-C9EDEDB3FAF4}" presName="comp1" presStyleCnt="0"/>
      <dgm:spPr/>
    </dgm:pt>
    <dgm:pt modelId="{E567252C-C4D2-41E8-8303-EF80810063CC}" type="pres">
      <dgm:prSet presAssocID="{AE9E3B46-719C-468B-AF71-C9EDEDB3FAF4}" presName="circle1" presStyleLbl="node1" presStyleIdx="0" presStyleCnt="4" custScaleX="111350" custScaleY="100000" custLinFactNeighborX="-2944" custLinFactNeighborY="-21321"/>
      <dgm:spPr/>
      <dgm:t>
        <a:bodyPr/>
        <a:lstStyle/>
        <a:p>
          <a:endParaRPr lang="ru-RU"/>
        </a:p>
      </dgm:t>
    </dgm:pt>
    <dgm:pt modelId="{1360CB68-DD1F-4260-9D4B-3043AC8CC194}" type="pres">
      <dgm:prSet presAssocID="{AE9E3B46-719C-468B-AF71-C9EDEDB3FAF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11AB9-7229-43F4-9F55-6710A4CBD689}" type="pres">
      <dgm:prSet presAssocID="{AE9E3B46-719C-468B-AF71-C9EDEDB3FAF4}" presName="comp2" presStyleCnt="0"/>
      <dgm:spPr/>
    </dgm:pt>
    <dgm:pt modelId="{48ED29EA-9BD0-42B4-B1DF-94CC083DA893}" type="pres">
      <dgm:prSet presAssocID="{AE9E3B46-719C-468B-AF71-C9EDEDB3FAF4}" presName="circle2" presStyleLbl="node1" presStyleIdx="1" presStyleCnt="4"/>
      <dgm:spPr/>
      <dgm:t>
        <a:bodyPr/>
        <a:lstStyle/>
        <a:p>
          <a:endParaRPr lang="ru-RU"/>
        </a:p>
      </dgm:t>
    </dgm:pt>
    <dgm:pt modelId="{D6B04A78-6035-453D-AB97-775F42F9508B}" type="pres">
      <dgm:prSet presAssocID="{AE9E3B46-719C-468B-AF71-C9EDEDB3FAF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4F56C-5A65-4004-976E-B9D0285A12CB}" type="pres">
      <dgm:prSet presAssocID="{AE9E3B46-719C-468B-AF71-C9EDEDB3FAF4}" presName="comp3" presStyleCnt="0"/>
      <dgm:spPr/>
    </dgm:pt>
    <dgm:pt modelId="{B9FD0828-52FC-4B3D-B847-E95E27E5CBB1}" type="pres">
      <dgm:prSet presAssocID="{AE9E3B46-719C-468B-AF71-C9EDEDB3FAF4}" presName="circle3" presStyleLbl="node1" presStyleIdx="2" presStyleCnt="4" custLinFactNeighborX="-460" custLinFactNeighborY="0"/>
      <dgm:spPr/>
      <dgm:t>
        <a:bodyPr/>
        <a:lstStyle/>
        <a:p>
          <a:endParaRPr lang="ru-RU"/>
        </a:p>
      </dgm:t>
    </dgm:pt>
    <dgm:pt modelId="{848873E4-C8E9-4679-8F32-E991871F3A16}" type="pres">
      <dgm:prSet presAssocID="{AE9E3B46-719C-468B-AF71-C9EDEDB3FAF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25129-660D-48C5-821B-9D4E76D32A13}" type="pres">
      <dgm:prSet presAssocID="{AE9E3B46-719C-468B-AF71-C9EDEDB3FAF4}" presName="comp4" presStyleCnt="0"/>
      <dgm:spPr/>
    </dgm:pt>
    <dgm:pt modelId="{2B79217D-25F9-453B-8D52-F4E90FA3799A}" type="pres">
      <dgm:prSet presAssocID="{AE9E3B46-719C-468B-AF71-C9EDEDB3FAF4}" presName="circle4" presStyleLbl="node1" presStyleIdx="3" presStyleCnt="4"/>
      <dgm:spPr/>
      <dgm:t>
        <a:bodyPr/>
        <a:lstStyle/>
        <a:p>
          <a:endParaRPr lang="ru-RU"/>
        </a:p>
      </dgm:t>
    </dgm:pt>
    <dgm:pt modelId="{5292343D-9A64-4002-AEEE-63B8CD3EE55C}" type="pres">
      <dgm:prSet presAssocID="{AE9E3B46-719C-468B-AF71-C9EDEDB3FAF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A94BB2-2FBE-4C43-B296-390EB047AE3E}" srcId="{AE9E3B46-719C-468B-AF71-C9EDEDB3FAF4}" destId="{8F147144-1D23-472C-8896-273F3BD485C6}" srcOrd="3" destOrd="0" parTransId="{6805954F-3F52-488C-8A09-6BAEB40717CF}" sibTransId="{E9402768-55C4-45E2-AFCE-1B3AC3748071}"/>
    <dgm:cxn modelId="{B5F1D4B7-C4FD-4502-8F8E-B0C60CD01F08}" type="presOf" srcId="{AE9E3B46-719C-468B-AF71-C9EDEDB3FAF4}" destId="{5CECE8CC-15FB-4AFD-A319-FFF0E5574BB6}" srcOrd="0" destOrd="0" presId="urn:microsoft.com/office/officeart/2005/8/layout/venn2"/>
    <dgm:cxn modelId="{4E9F69F8-85B3-4F3A-9A38-A60FCF02EFDF}" srcId="{AE9E3B46-719C-468B-AF71-C9EDEDB3FAF4}" destId="{ADE7127D-AAE1-493C-9E86-009770C6CBAF}" srcOrd="2" destOrd="0" parTransId="{05D72D71-207E-4B71-900C-9C37D346AAF8}" sibTransId="{35696CC5-6115-47C0-93C2-7221B6D2E998}"/>
    <dgm:cxn modelId="{E1223209-2929-4854-B33E-71A2F4726906}" type="presOf" srcId="{ADE7127D-AAE1-493C-9E86-009770C6CBAF}" destId="{B9FD0828-52FC-4B3D-B847-E95E27E5CBB1}" srcOrd="0" destOrd="0" presId="urn:microsoft.com/office/officeart/2005/8/layout/venn2"/>
    <dgm:cxn modelId="{B643730B-852D-4D30-9A0F-7C7C0494EAED}" type="presOf" srcId="{946D00F3-5040-47EF-97E3-D512D6718CA4}" destId="{E567252C-C4D2-41E8-8303-EF80810063CC}" srcOrd="0" destOrd="0" presId="urn:microsoft.com/office/officeart/2005/8/layout/venn2"/>
    <dgm:cxn modelId="{5A601BE9-9DD0-4ADA-A6B2-7AB2095B57E9}" type="presOf" srcId="{946D00F3-5040-47EF-97E3-D512D6718CA4}" destId="{1360CB68-DD1F-4260-9D4B-3043AC8CC194}" srcOrd="1" destOrd="0" presId="urn:microsoft.com/office/officeart/2005/8/layout/venn2"/>
    <dgm:cxn modelId="{CFF0F807-80FF-4505-8EEA-A4BC1502AD5A}" srcId="{AE9E3B46-719C-468B-AF71-C9EDEDB3FAF4}" destId="{2778E7CE-364A-4DE8-BCA3-E536742A54E0}" srcOrd="1" destOrd="0" parTransId="{122A53F2-020A-47B2-AA9B-5E91F8E13AC3}" sibTransId="{3A64E150-DFE2-44C3-BCA5-086ABD901C0D}"/>
    <dgm:cxn modelId="{BF0B8587-C859-4BF9-BB63-456188D3C5E4}" type="presOf" srcId="{8F147144-1D23-472C-8896-273F3BD485C6}" destId="{5292343D-9A64-4002-AEEE-63B8CD3EE55C}" srcOrd="1" destOrd="0" presId="urn:microsoft.com/office/officeart/2005/8/layout/venn2"/>
    <dgm:cxn modelId="{E3EE0BDD-26C4-4D42-A777-C332731DC295}" srcId="{AE9E3B46-719C-468B-AF71-C9EDEDB3FAF4}" destId="{946D00F3-5040-47EF-97E3-D512D6718CA4}" srcOrd="0" destOrd="0" parTransId="{634D3B0E-DDC3-4DE0-A75D-8E16FE82DE33}" sibTransId="{089918F5-2E50-4C4B-8A8A-4814E9310E5E}"/>
    <dgm:cxn modelId="{E9F226DE-3B2B-480A-8760-852785AAC293}" type="presOf" srcId="{ADE7127D-AAE1-493C-9E86-009770C6CBAF}" destId="{848873E4-C8E9-4679-8F32-E991871F3A16}" srcOrd="1" destOrd="0" presId="urn:microsoft.com/office/officeart/2005/8/layout/venn2"/>
    <dgm:cxn modelId="{E73A95E2-1E34-4B4B-B95F-E0D0803BBD88}" type="presOf" srcId="{2778E7CE-364A-4DE8-BCA3-E536742A54E0}" destId="{D6B04A78-6035-453D-AB97-775F42F9508B}" srcOrd="1" destOrd="0" presId="urn:microsoft.com/office/officeart/2005/8/layout/venn2"/>
    <dgm:cxn modelId="{E3591802-B2D2-4891-B5FC-D44D042729A4}" type="presOf" srcId="{2778E7CE-364A-4DE8-BCA3-E536742A54E0}" destId="{48ED29EA-9BD0-42B4-B1DF-94CC083DA893}" srcOrd="0" destOrd="0" presId="urn:microsoft.com/office/officeart/2005/8/layout/venn2"/>
    <dgm:cxn modelId="{C3EC6250-ECDA-44CB-B131-F54AC6AC4953}" type="presOf" srcId="{8F147144-1D23-472C-8896-273F3BD485C6}" destId="{2B79217D-25F9-453B-8D52-F4E90FA3799A}" srcOrd="0" destOrd="0" presId="urn:microsoft.com/office/officeart/2005/8/layout/venn2"/>
    <dgm:cxn modelId="{9183B6C6-DFF0-4262-B041-1066F3E159FB}" type="presParOf" srcId="{5CECE8CC-15FB-4AFD-A319-FFF0E5574BB6}" destId="{806869A8-2D9D-4096-95A9-194FFC318700}" srcOrd="0" destOrd="0" presId="urn:microsoft.com/office/officeart/2005/8/layout/venn2"/>
    <dgm:cxn modelId="{7B7A8446-A984-4437-889E-0CA4BEEE0D47}" type="presParOf" srcId="{806869A8-2D9D-4096-95A9-194FFC318700}" destId="{E567252C-C4D2-41E8-8303-EF80810063CC}" srcOrd="0" destOrd="0" presId="urn:microsoft.com/office/officeart/2005/8/layout/venn2"/>
    <dgm:cxn modelId="{7A30705E-FFEF-449C-BBE4-ADFEBE43311B}" type="presParOf" srcId="{806869A8-2D9D-4096-95A9-194FFC318700}" destId="{1360CB68-DD1F-4260-9D4B-3043AC8CC194}" srcOrd="1" destOrd="0" presId="urn:microsoft.com/office/officeart/2005/8/layout/venn2"/>
    <dgm:cxn modelId="{B004DC7B-3667-4A27-B27E-52ADC5416A45}" type="presParOf" srcId="{5CECE8CC-15FB-4AFD-A319-FFF0E5574BB6}" destId="{7D011AB9-7229-43F4-9F55-6710A4CBD689}" srcOrd="1" destOrd="0" presId="urn:microsoft.com/office/officeart/2005/8/layout/venn2"/>
    <dgm:cxn modelId="{48BE1271-5F5E-4CE9-9B7E-740CF5B6CA5B}" type="presParOf" srcId="{7D011AB9-7229-43F4-9F55-6710A4CBD689}" destId="{48ED29EA-9BD0-42B4-B1DF-94CC083DA893}" srcOrd="0" destOrd="0" presId="urn:microsoft.com/office/officeart/2005/8/layout/venn2"/>
    <dgm:cxn modelId="{C333BF4F-8F1A-418F-ADEF-71C4F3F03CDE}" type="presParOf" srcId="{7D011AB9-7229-43F4-9F55-6710A4CBD689}" destId="{D6B04A78-6035-453D-AB97-775F42F9508B}" srcOrd="1" destOrd="0" presId="urn:microsoft.com/office/officeart/2005/8/layout/venn2"/>
    <dgm:cxn modelId="{25DD7833-5089-4DC0-ADDB-3F67CD008500}" type="presParOf" srcId="{5CECE8CC-15FB-4AFD-A319-FFF0E5574BB6}" destId="{C5F4F56C-5A65-4004-976E-B9D0285A12CB}" srcOrd="2" destOrd="0" presId="urn:microsoft.com/office/officeart/2005/8/layout/venn2"/>
    <dgm:cxn modelId="{B349B017-9C31-40E9-BD92-53E9815949A1}" type="presParOf" srcId="{C5F4F56C-5A65-4004-976E-B9D0285A12CB}" destId="{B9FD0828-52FC-4B3D-B847-E95E27E5CBB1}" srcOrd="0" destOrd="0" presId="urn:microsoft.com/office/officeart/2005/8/layout/venn2"/>
    <dgm:cxn modelId="{A5EB39B0-CB6E-4ADC-9188-4289B0F9EAE9}" type="presParOf" srcId="{C5F4F56C-5A65-4004-976E-B9D0285A12CB}" destId="{848873E4-C8E9-4679-8F32-E991871F3A16}" srcOrd="1" destOrd="0" presId="urn:microsoft.com/office/officeart/2005/8/layout/venn2"/>
    <dgm:cxn modelId="{8A568895-3F4E-46A1-946B-AAFB63D03623}" type="presParOf" srcId="{5CECE8CC-15FB-4AFD-A319-FFF0E5574BB6}" destId="{49125129-660D-48C5-821B-9D4E76D32A13}" srcOrd="3" destOrd="0" presId="urn:microsoft.com/office/officeart/2005/8/layout/venn2"/>
    <dgm:cxn modelId="{87C4643E-DF47-454B-9A0B-362624C2A307}" type="presParOf" srcId="{49125129-660D-48C5-821B-9D4E76D32A13}" destId="{2B79217D-25F9-453B-8D52-F4E90FA3799A}" srcOrd="0" destOrd="0" presId="urn:microsoft.com/office/officeart/2005/8/layout/venn2"/>
    <dgm:cxn modelId="{1803C3CC-7C19-476B-9348-A3C1A72DF889}" type="presParOf" srcId="{49125129-660D-48C5-821B-9D4E76D32A13}" destId="{5292343D-9A64-4002-AEEE-63B8CD3EE55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D69B9C-0E92-44F1-9CF3-AF3F700EB7A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894AD2-2DE8-4750-BA47-3A509AA5BE0E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Образовательные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896C3815-E29F-4819-A0B8-DE323B06E280}" type="parTrans" cxnId="{A43D80AA-E48E-42EB-8000-38DCD1D0787F}">
      <dgm:prSet/>
      <dgm:spPr/>
      <dgm:t>
        <a:bodyPr/>
        <a:lstStyle/>
        <a:p>
          <a:endParaRPr lang="ru-RU"/>
        </a:p>
      </dgm:t>
    </dgm:pt>
    <dgm:pt modelId="{DD964403-BE75-41E3-8103-C56B52502DEE}" type="sibTrans" cxnId="{A43D80AA-E48E-42EB-8000-38DCD1D0787F}">
      <dgm:prSet/>
      <dgm:spPr/>
      <dgm:t>
        <a:bodyPr/>
        <a:lstStyle/>
        <a:p>
          <a:endParaRPr lang="ru-RU"/>
        </a:p>
      </dgm:t>
    </dgm:pt>
    <dgm:pt modelId="{FF2DFB8E-BF27-484D-99E3-7B2F43898C51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Формировать  умение составлять рассказ на предложенную тему, использовать образные слова.</a:t>
          </a:r>
          <a:endParaRPr lang="ru-RU" sz="900" b="1" dirty="0">
            <a:solidFill>
              <a:schemeClr val="accent6">
                <a:lumMod val="50000"/>
              </a:schemeClr>
            </a:solidFill>
            <a:effectLst/>
            <a:latin typeface="+mn-lt"/>
            <a:cs typeface="Times New Roman" pitchFamily="18" charset="0"/>
          </a:endParaRPr>
        </a:p>
      </dgm:t>
    </dgm:pt>
    <dgm:pt modelId="{4CD353C3-4D2B-4588-A666-D42C4DA4AC27}" type="parTrans" cxnId="{518A96D8-5825-4326-9EFB-E7D3DEF4CB99}">
      <dgm:prSet/>
      <dgm:spPr/>
      <dgm:t>
        <a:bodyPr/>
        <a:lstStyle/>
        <a:p>
          <a:endParaRPr lang="ru-RU"/>
        </a:p>
      </dgm:t>
    </dgm:pt>
    <dgm:pt modelId="{18CCCA30-11AF-4D16-98C6-FCED44E3A474}" type="sibTrans" cxnId="{518A96D8-5825-4326-9EFB-E7D3DEF4CB99}">
      <dgm:prSet/>
      <dgm:spPr/>
      <dgm:t>
        <a:bodyPr/>
        <a:lstStyle/>
        <a:p>
          <a:endParaRPr lang="ru-RU"/>
        </a:p>
      </dgm:t>
    </dgm:pt>
    <dgm:pt modelId="{2D8B485F-9744-41A7-B6D6-6D66D3FA6F06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Развивающие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C93220AB-3D55-4BC4-B712-5355F4DE511C}" type="parTrans" cxnId="{E6C1210F-81B1-4D83-BB1D-F1DE734AC8B1}">
      <dgm:prSet/>
      <dgm:spPr/>
      <dgm:t>
        <a:bodyPr/>
        <a:lstStyle/>
        <a:p>
          <a:endParaRPr lang="ru-RU"/>
        </a:p>
      </dgm:t>
    </dgm:pt>
    <dgm:pt modelId="{3E5885F4-1DED-494F-8271-7127C8654DCB}" type="sibTrans" cxnId="{E6C1210F-81B1-4D83-BB1D-F1DE734AC8B1}">
      <dgm:prSet/>
      <dgm:spPr/>
      <dgm:t>
        <a:bodyPr/>
        <a:lstStyle/>
        <a:p>
          <a:endParaRPr lang="ru-RU"/>
        </a:p>
      </dgm:t>
    </dgm:pt>
    <dgm:pt modelId="{555B527A-F270-443C-9EEC-EB8AB24574EA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5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Продолжать совершенствовать диалогическую речь; учить активно участвовать в играх-драматизациях, понятно для слушателей отвечать на вопросы и задавать их. 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B7DDA9A3-0D96-4535-8C31-97FEA827B717}" type="parTrans" cxnId="{9AEF1778-7E9F-4252-82A3-85FE52A6DF7F}">
      <dgm:prSet/>
      <dgm:spPr/>
      <dgm:t>
        <a:bodyPr/>
        <a:lstStyle/>
        <a:p>
          <a:endParaRPr lang="ru-RU"/>
        </a:p>
      </dgm:t>
    </dgm:pt>
    <dgm:pt modelId="{3006508B-659F-40C9-B41C-78C9DCF0247C}" type="sibTrans" cxnId="{9AEF1778-7E9F-4252-82A3-85FE52A6DF7F}">
      <dgm:prSet/>
      <dgm:spPr/>
      <dgm:t>
        <a:bodyPr/>
        <a:lstStyle/>
        <a:p>
          <a:endParaRPr lang="ru-RU"/>
        </a:p>
      </dgm:t>
    </dgm:pt>
    <dgm:pt modelId="{BAFAE72E-51D3-46A7-9219-30EAAC7C145B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Воспитательные</a:t>
          </a:r>
          <a:endParaRPr lang="ru-RU" dirty="0"/>
        </a:p>
      </dgm:t>
    </dgm:pt>
    <dgm:pt modelId="{5C1DB373-CF47-4DF1-B94C-4126142549D2}" type="parTrans" cxnId="{5C8BC260-1EF7-43AB-B2D2-F284DF4DCBCA}">
      <dgm:prSet/>
      <dgm:spPr/>
      <dgm:t>
        <a:bodyPr/>
        <a:lstStyle/>
        <a:p>
          <a:endParaRPr lang="ru-RU"/>
        </a:p>
      </dgm:t>
    </dgm:pt>
    <dgm:pt modelId="{552B9B4B-E692-4C65-86C0-523062002CBA}" type="sibTrans" cxnId="{5C8BC260-1EF7-43AB-B2D2-F284DF4DCBCA}">
      <dgm:prSet/>
      <dgm:spPr/>
      <dgm:t>
        <a:bodyPr/>
        <a:lstStyle/>
        <a:p>
          <a:endParaRPr lang="ru-RU"/>
        </a:p>
      </dgm:t>
    </dgm:pt>
    <dgm:pt modelId="{B7A2FABE-AF1E-4731-B815-2301F1EE784C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>
              <a:solidFill>
                <a:srgbClr val="002060"/>
              </a:solidFill>
              <a:effectLst/>
              <a:latin typeface="+mn-lt"/>
            </a:rPr>
            <a:t>Воспитывать чувство коллективизма, взаимопомощи.             </a:t>
          </a:r>
          <a:endParaRPr lang="ru-RU" sz="1000" dirty="0">
            <a:latin typeface="+mn-lt"/>
          </a:endParaRPr>
        </a:p>
      </dgm:t>
    </dgm:pt>
    <dgm:pt modelId="{2A45D80B-7723-457F-88BC-489ABFB6B634}" type="parTrans" cxnId="{7D8D46A4-39A6-458E-8D2C-EA5F42A9D89A}">
      <dgm:prSet/>
      <dgm:spPr/>
      <dgm:t>
        <a:bodyPr/>
        <a:lstStyle/>
        <a:p>
          <a:endParaRPr lang="ru-RU"/>
        </a:p>
      </dgm:t>
    </dgm:pt>
    <dgm:pt modelId="{1C27738A-F8A0-4A5B-A7B3-7066A8DD9FF6}" type="sibTrans" cxnId="{7D8D46A4-39A6-458E-8D2C-EA5F42A9D89A}">
      <dgm:prSet/>
      <dgm:spPr/>
      <dgm:t>
        <a:bodyPr/>
        <a:lstStyle/>
        <a:p>
          <a:endParaRPr lang="ru-RU"/>
        </a:p>
      </dgm:t>
    </dgm:pt>
    <dgm:pt modelId="{348CC7C6-3189-4FD5-AA59-7CDC98DC1CA8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Учить детей придумывать сказки на заданную тему по плану; </a:t>
          </a:r>
        </a:p>
      </dgm:t>
    </dgm:pt>
    <dgm:pt modelId="{51076807-94EF-4E03-8903-D095BB2C9CDC}" type="parTrans" cxnId="{2D1217D6-A962-4E87-AE51-D42FDDC52B43}">
      <dgm:prSet/>
      <dgm:spPr/>
      <dgm:t>
        <a:bodyPr/>
        <a:lstStyle/>
        <a:p>
          <a:endParaRPr lang="ru-RU"/>
        </a:p>
      </dgm:t>
    </dgm:pt>
    <dgm:pt modelId="{5B4B49E1-AF45-4E22-B205-F4347B582963}" type="sibTrans" cxnId="{2D1217D6-A962-4E87-AE51-D42FDDC52B43}">
      <dgm:prSet/>
      <dgm:spPr/>
      <dgm:t>
        <a:bodyPr/>
        <a:lstStyle/>
        <a:p>
          <a:endParaRPr lang="ru-RU"/>
        </a:p>
      </dgm:t>
    </dgm:pt>
    <dgm:pt modelId="{71074CB9-698C-41B6-BDE2-27BB0F93D64B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Учить придумывать сказку на самостоятельно выбранную тему, соблюдать последовательность и логичность в рассказах.</a:t>
          </a:r>
        </a:p>
      </dgm:t>
    </dgm:pt>
    <dgm:pt modelId="{79090DA0-1D86-456F-9239-ECE20D75A94F}" type="parTrans" cxnId="{81C23067-359B-4E17-86DF-FF4EA80923C2}">
      <dgm:prSet/>
      <dgm:spPr/>
      <dgm:t>
        <a:bodyPr/>
        <a:lstStyle/>
        <a:p>
          <a:endParaRPr lang="ru-RU"/>
        </a:p>
      </dgm:t>
    </dgm:pt>
    <dgm:pt modelId="{1B0135EC-7DE5-4E75-BE82-4B2352F8DFC4}" type="sibTrans" cxnId="{81C23067-359B-4E17-86DF-FF4EA80923C2}">
      <dgm:prSet/>
      <dgm:spPr/>
      <dgm:t>
        <a:bodyPr/>
        <a:lstStyle/>
        <a:p>
          <a:endParaRPr lang="ru-RU"/>
        </a:p>
      </dgm:t>
    </dgm:pt>
    <dgm:pt modelId="{B70D8ADD-F0F2-4764-9166-0A3789DEE7A7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Учить придумывать сказки, используя модель.</a:t>
          </a:r>
        </a:p>
      </dgm:t>
    </dgm:pt>
    <dgm:pt modelId="{10DCD7CC-C8EF-4410-B085-2C55A46A2A63}" type="parTrans" cxnId="{C10F8910-47C6-4DA3-B9A5-179A680DB7C8}">
      <dgm:prSet/>
      <dgm:spPr/>
      <dgm:t>
        <a:bodyPr/>
        <a:lstStyle/>
        <a:p>
          <a:endParaRPr lang="ru-RU"/>
        </a:p>
      </dgm:t>
    </dgm:pt>
    <dgm:pt modelId="{30F20203-FC7E-4BC1-8260-B897BAED41F4}" type="sibTrans" cxnId="{C10F8910-47C6-4DA3-B9A5-179A680DB7C8}">
      <dgm:prSet/>
      <dgm:spPr/>
      <dgm:t>
        <a:bodyPr/>
        <a:lstStyle/>
        <a:p>
          <a:endParaRPr lang="ru-RU"/>
        </a:p>
      </dgm:t>
    </dgm:pt>
    <dgm:pt modelId="{C6158336-50EC-4191-9263-52C3E7EA28A9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Учить детей моделировать структуру сказки. Сочинять сказки методом комбинирования, компиляции.</a:t>
          </a:r>
        </a:p>
      </dgm:t>
    </dgm:pt>
    <dgm:pt modelId="{6483C5F4-99EA-4CD1-8E85-90285177CC69}" type="parTrans" cxnId="{CE45CC55-5C0E-4CF5-B63A-B83381DD2180}">
      <dgm:prSet/>
      <dgm:spPr/>
      <dgm:t>
        <a:bodyPr/>
        <a:lstStyle/>
        <a:p>
          <a:endParaRPr lang="ru-RU"/>
        </a:p>
      </dgm:t>
    </dgm:pt>
    <dgm:pt modelId="{735A23AA-2427-4A92-ADD0-5F428A626B9D}" type="sibTrans" cxnId="{CE45CC55-5C0E-4CF5-B63A-B83381DD2180}">
      <dgm:prSet/>
      <dgm:spPr/>
      <dgm:t>
        <a:bodyPr/>
        <a:lstStyle/>
        <a:p>
          <a:endParaRPr lang="ru-RU"/>
        </a:p>
      </dgm:t>
    </dgm:pt>
    <dgm:pt modelId="{FFD36A4B-7A09-43CB-B01E-9DB8C517C83D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Упражнять детей в творческом выполнении заданий по созданию и описанию своей сказки;</a:t>
          </a:r>
        </a:p>
      </dgm:t>
    </dgm:pt>
    <dgm:pt modelId="{E84C780D-1EC5-4A59-8689-0F23D4FDF47C}" type="parTrans" cxnId="{4106ACD6-0828-4459-8431-21635DADC8AA}">
      <dgm:prSet/>
      <dgm:spPr/>
      <dgm:t>
        <a:bodyPr/>
        <a:lstStyle/>
        <a:p>
          <a:endParaRPr lang="ru-RU"/>
        </a:p>
      </dgm:t>
    </dgm:pt>
    <dgm:pt modelId="{26BE2611-5271-495B-9306-D6F3679648D1}" type="sibTrans" cxnId="{4106ACD6-0828-4459-8431-21635DADC8AA}">
      <dgm:prSet/>
      <dgm:spPr/>
      <dgm:t>
        <a:bodyPr/>
        <a:lstStyle/>
        <a:p>
          <a:endParaRPr lang="ru-RU"/>
        </a:p>
      </dgm:t>
    </dgm:pt>
    <dgm:pt modelId="{7DE6862B-97F5-4A29-A4FF-C8A478349152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Расширять кругозор детей</a:t>
          </a:r>
          <a:r>
            <a:rPr lang="ru-RU" sz="105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4BD3C2A8-0029-45E9-8807-5CA7A571E2B8}" type="parTrans" cxnId="{85048BBD-5AB5-4B8C-9E23-1FF0D68B4332}">
      <dgm:prSet/>
      <dgm:spPr/>
      <dgm:t>
        <a:bodyPr/>
        <a:lstStyle/>
        <a:p>
          <a:endParaRPr lang="ru-RU"/>
        </a:p>
      </dgm:t>
    </dgm:pt>
    <dgm:pt modelId="{92A50085-C158-44FA-890C-58F1C5BBCF6F}" type="sibTrans" cxnId="{85048BBD-5AB5-4B8C-9E23-1FF0D68B4332}">
      <dgm:prSet/>
      <dgm:spPr/>
      <dgm:t>
        <a:bodyPr/>
        <a:lstStyle/>
        <a:p>
          <a:endParaRPr lang="ru-RU"/>
        </a:p>
      </dgm:t>
    </dgm:pt>
    <dgm:pt modelId="{D58BFB0E-5741-4EE7-9C9E-0A8C5AEE920E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Развивать восприятие, мышление, внимание.</a:t>
          </a:r>
        </a:p>
      </dgm:t>
    </dgm:pt>
    <dgm:pt modelId="{C623D5B1-6B78-4E3C-87D6-F49E53675F0E}" type="parTrans" cxnId="{91F4FD30-E573-4137-9BC6-550D241C0C3B}">
      <dgm:prSet/>
      <dgm:spPr/>
      <dgm:t>
        <a:bodyPr/>
        <a:lstStyle/>
        <a:p>
          <a:endParaRPr lang="ru-RU"/>
        </a:p>
      </dgm:t>
    </dgm:pt>
    <dgm:pt modelId="{52CB8BD3-809C-4025-97AF-532EBACAE0FC}" type="sibTrans" cxnId="{91F4FD30-E573-4137-9BC6-550D241C0C3B}">
      <dgm:prSet/>
      <dgm:spPr/>
      <dgm:t>
        <a:bodyPr/>
        <a:lstStyle/>
        <a:p>
          <a:endParaRPr lang="ru-RU"/>
        </a:p>
      </dgm:t>
    </dgm:pt>
    <dgm:pt modelId="{C2DF8991-9792-46FD-BE96-602A96A4A225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Способствовать развитию чувства коллективизма, воображения, инициативы, целеустремленности, сообразительности, организованности.</a:t>
          </a:r>
        </a:p>
      </dgm:t>
    </dgm:pt>
    <dgm:pt modelId="{3912F762-8C85-4CF9-8A54-5467728579F2}" type="parTrans" cxnId="{45837292-DAF8-4BD1-8CA4-8322ED045227}">
      <dgm:prSet/>
      <dgm:spPr/>
      <dgm:t>
        <a:bodyPr/>
        <a:lstStyle/>
        <a:p>
          <a:endParaRPr lang="ru-RU"/>
        </a:p>
      </dgm:t>
    </dgm:pt>
    <dgm:pt modelId="{D8691E5E-A6FB-47F2-8507-9A0A639452E0}" type="sibTrans" cxnId="{45837292-DAF8-4BD1-8CA4-8322ED045227}">
      <dgm:prSet/>
      <dgm:spPr/>
      <dgm:t>
        <a:bodyPr/>
        <a:lstStyle/>
        <a:p>
          <a:endParaRPr lang="ru-RU"/>
        </a:p>
      </dgm:t>
    </dgm:pt>
    <dgm:pt modelId="{0FABE69F-2120-4DF3-A444-0A5D9DA09B9C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>
              <a:solidFill>
                <a:srgbClr val="002060"/>
              </a:solidFill>
              <a:effectLst/>
              <a:latin typeface="+mn-lt"/>
            </a:rPr>
            <a:t>Воспитывать интерес к сказкам, к родному языку, его богатству и красоте.</a:t>
          </a:r>
          <a:endParaRPr lang="ru-RU" sz="1000" dirty="0">
            <a:solidFill>
              <a:srgbClr val="002060"/>
            </a:solidFill>
            <a:effectLst/>
            <a:latin typeface="+mn-lt"/>
          </a:endParaRPr>
        </a:p>
      </dgm:t>
    </dgm:pt>
    <dgm:pt modelId="{68A50372-5702-4380-964B-A347FA4D372B}" type="parTrans" cxnId="{81C1AAF5-0C56-48C7-AF84-085FD4E1C99F}">
      <dgm:prSet/>
      <dgm:spPr/>
      <dgm:t>
        <a:bodyPr/>
        <a:lstStyle/>
        <a:p>
          <a:endParaRPr lang="ru-RU"/>
        </a:p>
      </dgm:t>
    </dgm:pt>
    <dgm:pt modelId="{AE84D32E-3BFF-4684-9DFD-D0D3233C8B9D}" type="sibTrans" cxnId="{81C1AAF5-0C56-48C7-AF84-085FD4E1C99F}">
      <dgm:prSet/>
      <dgm:spPr/>
      <dgm:t>
        <a:bodyPr/>
        <a:lstStyle/>
        <a:p>
          <a:endParaRPr lang="ru-RU"/>
        </a:p>
      </dgm:t>
    </dgm:pt>
    <dgm:pt modelId="{A444232D-218B-408B-8830-08E2313E211A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>
              <a:solidFill>
                <a:srgbClr val="002060"/>
              </a:solidFill>
              <a:effectLst/>
              <a:latin typeface="+mn-lt"/>
            </a:rPr>
            <a:t>  Прививать нравственные качества положительных героев сказки, желание подражать добрым, честным персонажам.</a:t>
          </a:r>
        </a:p>
      </dgm:t>
    </dgm:pt>
    <dgm:pt modelId="{68B426ED-E43D-4E43-A8FF-B2B2BED271E1}" type="parTrans" cxnId="{6255CE33-621E-4A8A-8325-D5CB8D4E8233}">
      <dgm:prSet/>
      <dgm:spPr/>
      <dgm:t>
        <a:bodyPr/>
        <a:lstStyle/>
        <a:p>
          <a:endParaRPr lang="ru-RU"/>
        </a:p>
      </dgm:t>
    </dgm:pt>
    <dgm:pt modelId="{D05ABBE0-9205-4B5D-A006-289A359E3A5B}" type="sibTrans" cxnId="{6255CE33-621E-4A8A-8325-D5CB8D4E8233}">
      <dgm:prSet/>
      <dgm:spPr/>
      <dgm:t>
        <a:bodyPr/>
        <a:lstStyle/>
        <a:p>
          <a:endParaRPr lang="ru-RU"/>
        </a:p>
      </dgm:t>
    </dgm:pt>
    <dgm:pt modelId="{A1AEAA13-242E-4351-880E-9758EEE32E61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5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Упражнять детей в умении драматизировать небольшие сказки или наиболее динамичные отрывки из сказок.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33734541-C920-4CCD-8ECB-BE4FF656071B}" type="parTrans" cxnId="{57C96093-44AF-4691-8865-860FFF6806C9}">
      <dgm:prSet/>
      <dgm:spPr/>
    </dgm:pt>
    <dgm:pt modelId="{44BAC419-B493-4EBD-9B0A-69D94D314F84}" type="sibTrans" cxnId="{57C96093-44AF-4691-8865-860FFF6806C9}">
      <dgm:prSet/>
      <dgm:spPr/>
    </dgm:pt>
    <dgm:pt modelId="{8621543B-E298-4912-9E50-524E36DE6738}" type="pres">
      <dgm:prSet presAssocID="{5ED69B9C-0E92-44F1-9CF3-AF3F700EB7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3D4A25-D307-4752-8F72-453D453BFBB7}" type="pres">
      <dgm:prSet presAssocID="{80894AD2-2DE8-4750-BA47-3A509AA5BE0E}" presName="composite" presStyleCnt="0"/>
      <dgm:spPr/>
    </dgm:pt>
    <dgm:pt modelId="{183E40F6-F4B9-4F02-9C09-117E4A1C3FDE}" type="pres">
      <dgm:prSet presAssocID="{80894AD2-2DE8-4750-BA47-3A509AA5BE0E}" presName="parentText" presStyleLbl="alignNode1" presStyleIdx="0" presStyleCnt="3" custLinFactNeighborY="-1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85486-9E61-4CD3-839B-F4259548D792}" type="pres">
      <dgm:prSet presAssocID="{80894AD2-2DE8-4750-BA47-3A509AA5BE0E}" presName="descendantText" presStyleLbl="alignAcc1" presStyleIdx="0" presStyleCnt="3" custScaleY="107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E9447-343D-4A3A-BB16-F66033C96162}" type="pres">
      <dgm:prSet presAssocID="{DD964403-BE75-41E3-8103-C56B52502DEE}" presName="sp" presStyleCnt="0"/>
      <dgm:spPr/>
    </dgm:pt>
    <dgm:pt modelId="{8196EAC4-514C-4E18-A57C-D80F4806B744}" type="pres">
      <dgm:prSet presAssocID="{2D8B485F-9744-41A7-B6D6-6D66D3FA6F06}" presName="composite" presStyleCnt="0"/>
      <dgm:spPr/>
    </dgm:pt>
    <dgm:pt modelId="{635E9F03-CA36-450F-882D-179023AFA77F}" type="pres">
      <dgm:prSet presAssocID="{2D8B485F-9744-41A7-B6D6-6D66D3FA6F0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3E658-25E9-4337-A365-C0BFCD800054}" type="pres">
      <dgm:prSet presAssocID="{2D8B485F-9744-41A7-B6D6-6D66D3FA6F06}" presName="descendantText" presStyleLbl="alignAcc1" presStyleIdx="1" presStyleCnt="3" custLinFactNeighborX="-446" custLinFactNeighborY="3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F14B3-7D8C-49D2-8A53-9A4A28A16C39}" type="pres">
      <dgm:prSet presAssocID="{3E5885F4-1DED-494F-8271-7127C8654DCB}" presName="sp" presStyleCnt="0"/>
      <dgm:spPr/>
    </dgm:pt>
    <dgm:pt modelId="{1F000E1F-0909-4CAE-9C9B-4D0823A781DA}" type="pres">
      <dgm:prSet presAssocID="{BAFAE72E-51D3-46A7-9219-30EAAC7C145B}" presName="composite" presStyleCnt="0"/>
      <dgm:spPr/>
    </dgm:pt>
    <dgm:pt modelId="{ABE55E22-4E7E-4532-8E02-8AEBF02CE554}" type="pres">
      <dgm:prSet presAssocID="{BAFAE72E-51D3-46A7-9219-30EAAC7C145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55ACC-1FD3-4F89-8967-6C6DF3800007}" type="pres">
      <dgm:prSet presAssocID="{BAFAE72E-51D3-46A7-9219-30EAAC7C145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1EC5E0-C0BE-47AD-92D9-DA747FFCC3E2}" type="presOf" srcId="{BAFAE72E-51D3-46A7-9219-30EAAC7C145B}" destId="{ABE55E22-4E7E-4532-8E02-8AEBF02CE554}" srcOrd="0" destOrd="0" presId="urn:microsoft.com/office/officeart/2005/8/layout/chevron2"/>
    <dgm:cxn modelId="{5C8BC260-1EF7-43AB-B2D2-F284DF4DCBCA}" srcId="{5ED69B9C-0E92-44F1-9CF3-AF3F700EB7A0}" destId="{BAFAE72E-51D3-46A7-9219-30EAAC7C145B}" srcOrd="2" destOrd="0" parTransId="{5C1DB373-CF47-4DF1-B94C-4126142549D2}" sibTransId="{552B9B4B-E692-4C65-86C0-523062002CBA}"/>
    <dgm:cxn modelId="{39183425-CA94-44A6-A353-6A24C0E0563E}" type="presOf" srcId="{0FABE69F-2120-4DF3-A444-0A5D9DA09B9C}" destId="{B7B55ACC-1FD3-4F89-8967-6C6DF3800007}" srcOrd="0" destOrd="2" presId="urn:microsoft.com/office/officeart/2005/8/layout/chevron2"/>
    <dgm:cxn modelId="{91F4FD30-E573-4137-9BC6-550D241C0C3B}" srcId="{2D8B485F-9744-41A7-B6D6-6D66D3FA6F06}" destId="{D58BFB0E-5741-4EE7-9C9E-0A8C5AEE920E}" srcOrd="3" destOrd="0" parTransId="{C623D5B1-6B78-4E3C-87D6-F49E53675F0E}" sibTransId="{52CB8BD3-809C-4025-97AF-532EBACAE0FC}"/>
    <dgm:cxn modelId="{A43D80AA-E48E-42EB-8000-38DCD1D0787F}" srcId="{5ED69B9C-0E92-44F1-9CF3-AF3F700EB7A0}" destId="{80894AD2-2DE8-4750-BA47-3A509AA5BE0E}" srcOrd="0" destOrd="0" parTransId="{896C3815-E29F-4819-A0B8-DE323B06E280}" sibTransId="{DD964403-BE75-41E3-8103-C56B52502DEE}"/>
    <dgm:cxn modelId="{2D1217D6-A962-4E87-AE51-D42FDDC52B43}" srcId="{80894AD2-2DE8-4750-BA47-3A509AA5BE0E}" destId="{348CC7C6-3189-4FD5-AA59-7CDC98DC1CA8}" srcOrd="1" destOrd="0" parTransId="{51076807-94EF-4E03-8903-D095BB2C9CDC}" sibTransId="{5B4B49E1-AF45-4E22-B205-F4347B582963}"/>
    <dgm:cxn modelId="{81C23067-359B-4E17-86DF-FF4EA80923C2}" srcId="{80894AD2-2DE8-4750-BA47-3A509AA5BE0E}" destId="{71074CB9-698C-41B6-BDE2-27BB0F93D64B}" srcOrd="2" destOrd="0" parTransId="{79090DA0-1D86-456F-9239-ECE20D75A94F}" sibTransId="{1B0135EC-7DE5-4E75-BE82-4B2352F8DFC4}"/>
    <dgm:cxn modelId="{A952FD22-2A0A-47A3-8F65-F14453FC7DAD}" type="presOf" srcId="{555B527A-F270-443C-9EEC-EB8AB24574EA}" destId="{A9A3E658-25E9-4337-A365-C0BFCD800054}" srcOrd="0" destOrd="0" presId="urn:microsoft.com/office/officeart/2005/8/layout/chevron2"/>
    <dgm:cxn modelId="{D734D084-FEE1-4AB1-966F-15C7086BF986}" type="presOf" srcId="{80894AD2-2DE8-4750-BA47-3A509AA5BE0E}" destId="{183E40F6-F4B9-4F02-9C09-117E4A1C3FDE}" srcOrd="0" destOrd="0" presId="urn:microsoft.com/office/officeart/2005/8/layout/chevron2"/>
    <dgm:cxn modelId="{CBA25883-A917-4908-B32C-BF30EF7C5552}" type="presOf" srcId="{7DE6862B-97F5-4A29-A4FF-C8A478349152}" destId="{A9A3E658-25E9-4337-A365-C0BFCD800054}" srcOrd="0" destOrd="2" presId="urn:microsoft.com/office/officeart/2005/8/layout/chevron2"/>
    <dgm:cxn modelId="{6255CE33-621E-4A8A-8325-D5CB8D4E8233}" srcId="{BAFAE72E-51D3-46A7-9219-30EAAC7C145B}" destId="{A444232D-218B-408B-8830-08E2313E211A}" srcOrd="1" destOrd="0" parTransId="{68B426ED-E43D-4E43-A8FF-B2B2BED271E1}" sibTransId="{D05ABBE0-9205-4B5D-A006-289A359E3A5B}"/>
    <dgm:cxn modelId="{9AEF1778-7E9F-4252-82A3-85FE52A6DF7F}" srcId="{2D8B485F-9744-41A7-B6D6-6D66D3FA6F06}" destId="{555B527A-F270-443C-9EEC-EB8AB24574EA}" srcOrd="0" destOrd="0" parTransId="{B7DDA9A3-0D96-4535-8C31-97FEA827B717}" sibTransId="{3006508B-659F-40C9-B41C-78C9DCF0247C}"/>
    <dgm:cxn modelId="{B5545633-8D5F-4CCB-8CE2-2F5FBA31C91E}" type="presOf" srcId="{71074CB9-698C-41B6-BDE2-27BB0F93D64B}" destId="{68C85486-9E61-4CD3-839B-F4259548D792}" srcOrd="0" destOrd="2" presId="urn:microsoft.com/office/officeart/2005/8/layout/chevron2"/>
    <dgm:cxn modelId="{64B28923-2581-402B-B364-C9801F0560C8}" type="presOf" srcId="{C6158336-50EC-4191-9263-52C3E7EA28A9}" destId="{68C85486-9E61-4CD3-839B-F4259548D792}" srcOrd="0" destOrd="4" presId="urn:microsoft.com/office/officeart/2005/8/layout/chevron2"/>
    <dgm:cxn modelId="{7D8D46A4-39A6-458E-8D2C-EA5F42A9D89A}" srcId="{BAFAE72E-51D3-46A7-9219-30EAAC7C145B}" destId="{B7A2FABE-AF1E-4731-B815-2301F1EE784C}" srcOrd="0" destOrd="0" parTransId="{2A45D80B-7723-457F-88BC-489ABFB6B634}" sibTransId="{1C27738A-F8A0-4A5B-A7B3-7066A8DD9FF6}"/>
    <dgm:cxn modelId="{A9EB743C-A7BF-413A-9F01-527BCC121F6D}" type="presOf" srcId="{C2DF8991-9792-46FD-BE96-602A96A4A225}" destId="{A9A3E658-25E9-4337-A365-C0BFCD800054}" srcOrd="0" destOrd="4" presId="urn:microsoft.com/office/officeart/2005/8/layout/chevron2"/>
    <dgm:cxn modelId="{4106ACD6-0828-4459-8431-21635DADC8AA}" srcId="{80894AD2-2DE8-4750-BA47-3A509AA5BE0E}" destId="{FFD36A4B-7A09-43CB-B01E-9DB8C517C83D}" srcOrd="5" destOrd="0" parTransId="{E84C780D-1EC5-4A59-8689-0F23D4FDF47C}" sibTransId="{26BE2611-5271-495B-9306-D6F3679648D1}"/>
    <dgm:cxn modelId="{45837292-DAF8-4BD1-8CA4-8322ED045227}" srcId="{2D8B485F-9744-41A7-B6D6-6D66D3FA6F06}" destId="{C2DF8991-9792-46FD-BE96-602A96A4A225}" srcOrd="4" destOrd="0" parTransId="{3912F762-8C85-4CF9-8A54-5467728579F2}" sibTransId="{D8691E5E-A6FB-47F2-8507-9A0A639452E0}"/>
    <dgm:cxn modelId="{57C96093-44AF-4691-8865-860FFF6806C9}" srcId="{2D8B485F-9744-41A7-B6D6-6D66D3FA6F06}" destId="{A1AEAA13-242E-4351-880E-9758EEE32E61}" srcOrd="1" destOrd="0" parTransId="{33734541-C920-4CCD-8ECB-BE4FF656071B}" sibTransId="{44BAC419-B493-4EBD-9B0A-69D94D314F84}"/>
    <dgm:cxn modelId="{718B21DB-3323-4B39-8657-BB261AA4DB03}" type="presOf" srcId="{A444232D-218B-408B-8830-08E2313E211A}" destId="{B7B55ACC-1FD3-4F89-8967-6C6DF3800007}" srcOrd="0" destOrd="1" presId="urn:microsoft.com/office/officeart/2005/8/layout/chevron2"/>
    <dgm:cxn modelId="{C10F8910-47C6-4DA3-B9A5-179A680DB7C8}" srcId="{80894AD2-2DE8-4750-BA47-3A509AA5BE0E}" destId="{B70D8ADD-F0F2-4764-9166-0A3789DEE7A7}" srcOrd="3" destOrd="0" parTransId="{10DCD7CC-C8EF-4410-B085-2C55A46A2A63}" sibTransId="{30F20203-FC7E-4BC1-8260-B897BAED41F4}"/>
    <dgm:cxn modelId="{58555B34-302C-4219-83BE-D5691A8A9D66}" type="presOf" srcId="{A1AEAA13-242E-4351-880E-9758EEE32E61}" destId="{A9A3E658-25E9-4337-A365-C0BFCD800054}" srcOrd="0" destOrd="1" presId="urn:microsoft.com/office/officeart/2005/8/layout/chevron2"/>
    <dgm:cxn modelId="{85048BBD-5AB5-4B8C-9E23-1FF0D68B4332}" srcId="{2D8B485F-9744-41A7-B6D6-6D66D3FA6F06}" destId="{7DE6862B-97F5-4A29-A4FF-C8A478349152}" srcOrd="2" destOrd="0" parTransId="{4BD3C2A8-0029-45E9-8807-5CA7A571E2B8}" sibTransId="{92A50085-C158-44FA-890C-58F1C5BBCF6F}"/>
    <dgm:cxn modelId="{CE45CC55-5C0E-4CF5-B63A-B83381DD2180}" srcId="{80894AD2-2DE8-4750-BA47-3A509AA5BE0E}" destId="{C6158336-50EC-4191-9263-52C3E7EA28A9}" srcOrd="4" destOrd="0" parTransId="{6483C5F4-99EA-4CD1-8E85-90285177CC69}" sibTransId="{735A23AA-2427-4A92-ADD0-5F428A626B9D}"/>
    <dgm:cxn modelId="{EAA56211-CB00-40E1-943A-5DD4D81DB2E9}" type="presOf" srcId="{5ED69B9C-0E92-44F1-9CF3-AF3F700EB7A0}" destId="{8621543B-E298-4912-9E50-524E36DE6738}" srcOrd="0" destOrd="0" presId="urn:microsoft.com/office/officeart/2005/8/layout/chevron2"/>
    <dgm:cxn modelId="{08C52DFF-62D2-4F7B-B88E-D5F9F907C210}" type="presOf" srcId="{348CC7C6-3189-4FD5-AA59-7CDC98DC1CA8}" destId="{68C85486-9E61-4CD3-839B-F4259548D792}" srcOrd="0" destOrd="1" presId="urn:microsoft.com/office/officeart/2005/8/layout/chevron2"/>
    <dgm:cxn modelId="{81C1AAF5-0C56-48C7-AF84-085FD4E1C99F}" srcId="{BAFAE72E-51D3-46A7-9219-30EAAC7C145B}" destId="{0FABE69F-2120-4DF3-A444-0A5D9DA09B9C}" srcOrd="2" destOrd="0" parTransId="{68A50372-5702-4380-964B-A347FA4D372B}" sibTransId="{AE84D32E-3BFF-4684-9DFD-D0D3233C8B9D}"/>
    <dgm:cxn modelId="{E3843533-F2C6-4841-A4EC-0EAAF5EB5FC8}" type="presOf" srcId="{FFD36A4B-7A09-43CB-B01E-9DB8C517C83D}" destId="{68C85486-9E61-4CD3-839B-F4259548D792}" srcOrd="0" destOrd="5" presId="urn:microsoft.com/office/officeart/2005/8/layout/chevron2"/>
    <dgm:cxn modelId="{518A96D8-5825-4326-9EFB-E7D3DEF4CB99}" srcId="{80894AD2-2DE8-4750-BA47-3A509AA5BE0E}" destId="{FF2DFB8E-BF27-484D-99E3-7B2F43898C51}" srcOrd="0" destOrd="0" parTransId="{4CD353C3-4D2B-4588-A666-D42C4DA4AC27}" sibTransId="{18CCCA30-11AF-4D16-98C6-FCED44E3A474}"/>
    <dgm:cxn modelId="{EE9F6D10-4B38-4715-BC65-C5EE766B950B}" type="presOf" srcId="{2D8B485F-9744-41A7-B6D6-6D66D3FA6F06}" destId="{635E9F03-CA36-450F-882D-179023AFA77F}" srcOrd="0" destOrd="0" presId="urn:microsoft.com/office/officeart/2005/8/layout/chevron2"/>
    <dgm:cxn modelId="{E8685CC5-0C02-494F-B623-1D714C4D8930}" type="presOf" srcId="{D58BFB0E-5741-4EE7-9C9E-0A8C5AEE920E}" destId="{A9A3E658-25E9-4337-A365-C0BFCD800054}" srcOrd="0" destOrd="3" presId="urn:microsoft.com/office/officeart/2005/8/layout/chevron2"/>
    <dgm:cxn modelId="{95E07201-0BF8-495A-94D6-7D13B686AE86}" type="presOf" srcId="{B70D8ADD-F0F2-4764-9166-0A3789DEE7A7}" destId="{68C85486-9E61-4CD3-839B-F4259548D792}" srcOrd="0" destOrd="3" presId="urn:microsoft.com/office/officeart/2005/8/layout/chevron2"/>
    <dgm:cxn modelId="{FA823449-9191-4C19-94B9-666608990706}" type="presOf" srcId="{FF2DFB8E-BF27-484D-99E3-7B2F43898C51}" destId="{68C85486-9E61-4CD3-839B-F4259548D792}" srcOrd="0" destOrd="0" presId="urn:microsoft.com/office/officeart/2005/8/layout/chevron2"/>
    <dgm:cxn modelId="{03CFDA90-0AB2-4E7C-B628-39578D4F33F8}" type="presOf" srcId="{B7A2FABE-AF1E-4731-B815-2301F1EE784C}" destId="{B7B55ACC-1FD3-4F89-8967-6C6DF3800007}" srcOrd="0" destOrd="0" presId="urn:microsoft.com/office/officeart/2005/8/layout/chevron2"/>
    <dgm:cxn modelId="{E6C1210F-81B1-4D83-BB1D-F1DE734AC8B1}" srcId="{5ED69B9C-0E92-44F1-9CF3-AF3F700EB7A0}" destId="{2D8B485F-9744-41A7-B6D6-6D66D3FA6F06}" srcOrd="1" destOrd="0" parTransId="{C93220AB-3D55-4BC4-B712-5355F4DE511C}" sibTransId="{3E5885F4-1DED-494F-8271-7127C8654DCB}"/>
    <dgm:cxn modelId="{CC921932-73C5-4A4E-9B0B-D1875E5430A4}" type="presParOf" srcId="{8621543B-E298-4912-9E50-524E36DE6738}" destId="{FD3D4A25-D307-4752-8F72-453D453BFBB7}" srcOrd="0" destOrd="0" presId="urn:microsoft.com/office/officeart/2005/8/layout/chevron2"/>
    <dgm:cxn modelId="{B20E9350-E768-4C46-9A73-BF478022D456}" type="presParOf" srcId="{FD3D4A25-D307-4752-8F72-453D453BFBB7}" destId="{183E40F6-F4B9-4F02-9C09-117E4A1C3FDE}" srcOrd="0" destOrd="0" presId="urn:microsoft.com/office/officeart/2005/8/layout/chevron2"/>
    <dgm:cxn modelId="{4B585B0D-F2C3-463F-8A73-4C3BADF23900}" type="presParOf" srcId="{FD3D4A25-D307-4752-8F72-453D453BFBB7}" destId="{68C85486-9E61-4CD3-839B-F4259548D792}" srcOrd="1" destOrd="0" presId="urn:microsoft.com/office/officeart/2005/8/layout/chevron2"/>
    <dgm:cxn modelId="{E73D591B-D3E7-42CA-8E0F-AE6219CD8A58}" type="presParOf" srcId="{8621543B-E298-4912-9E50-524E36DE6738}" destId="{DEDE9447-343D-4A3A-BB16-F66033C96162}" srcOrd="1" destOrd="0" presId="urn:microsoft.com/office/officeart/2005/8/layout/chevron2"/>
    <dgm:cxn modelId="{484AF67D-A500-4DA3-8ADC-13240E66C79E}" type="presParOf" srcId="{8621543B-E298-4912-9E50-524E36DE6738}" destId="{8196EAC4-514C-4E18-A57C-D80F4806B744}" srcOrd="2" destOrd="0" presId="urn:microsoft.com/office/officeart/2005/8/layout/chevron2"/>
    <dgm:cxn modelId="{451EB6E0-F7AB-4F04-9C87-E910C9C50478}" type="presParOf" srcId="{8196EAC4-514C-4E18-A57C-D80F4806B744}" destId="{635E9F03-CA36-450F-882D-179023AFA77F}" srcOrd="0" destOrd="0" presId="urn:microsoft.com/office/officeart/2005/8/layout/chevron2"/>
    <dgm:cxn modelId="{F8697630-3A92-4226-A24A-78B08BB6252B}" type="presParOf" srcId="{8196EAC4-514C-4E18-A57C-D80F4806B744}" destId="{A9A3E658-25E9-4337-A365-C0BFCD800054}" srcOrd="1" destOrd="0" presId="urn:microsoft.com/office/officeart/2005/8/layout/chevron2"/>
    <dgm:cxn modelId="{B4564445-DD5B-4581-BD50-DFDE79FCE5A5}" type="presParOf" srcId="{8621543B-E298-4912-9E50-524E36DE6738}" destId="{0F6F14B3-7D8C-49D2-8A53-9A4A28A16C39}" srcOrd="3" destOrd="0" presId="urn:microsoft.com/office/officeart/2005/8/layout/chevron2"/>
    <dgm:cxn modelId="{3DEE2CEF-A5F3-4278-BC04-46CF1E86D409}" type="presParOf" srcId="{8621543B-E298-4912-9E50-524E36DE6738}" destId="{1F000E1F-0909-4CAE-9C9B-4D0823A781DA}" srcOrd="4" destOrd="0" presId="urn:microsoft.com/office/officeart/2005/8/layout/chevron2"/>
    <dgm:cxn modelId="{F08FDC2A-72D7-4AC2-86F6-A3EF3ABD1D8A}" type="presParOf" srcId="{1F000E1F-0909-4CAE-9C9B-4D0823A781DA}" destId="{ABE55E22-4E7E-4532-8E02-8AEBF02CE554}" srcOrd="0" destOrd="0" presId="urn:microsoft.com/office/officeart/2005/8/layout/chevron2"/>
    <dgm:cxn modelId="{F1868CE6-48BD-4D46-8CD1-8980A518EF8E}" type="presParOf" srcId="{1F000E1F-0909-4CAE-9C9B-4D0823A781DA}" destId="{B7B55ACC-1FD3-4F89-8967-6C6DF38000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ED39D8-8F9A-4E47-AAE9-8C7245979BA1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4BC158-1F2A-4788-AE54-D3B22FCAA9AC}">
      <dgm:prSet phldrT="[Текст]" custT="1"/>
      <dgm:spPr/>
      <dgm:t>
        <a:bodyPr/>
        <a:lstStyle/>
        <a:p>
          <a:r>
            <a:rPr lang="ru-RU" sz="1400" b="0" i="1" dirty="0" smtClean="0">
              <a:solidFill>
                <a:schemeClr val="accent1">
                  <a:lumMod val="75000"/>
                </a:schemeClr>
              </a:solidFill>
            </a:rPr>
            <a:t>Социально-коммуникативное</a:t>
          </a:r>
        </a:p>
        <a:p>
          <a:r>
            <a:rPr lang="ru-RU" sz="1400" b="0" i="1" dirty="0" smtClean="0">
              <a:solidFill>
                <a:schemeClr val="accent1">
                  <a:lumMod val="75000"/>
                </a:schemeClr>
              </a:solidFill>
            </a:rPr>
            <a:t>развитие-развитие общения и взаимодействия ребенка со сверстниками и  взрослыми, развитие эмоциональной отзывчивости, сопереживания.</a:t>
          </a:r>
          <a:endParaRPr lang="ru-RU" sz="1400" b="0" i="1" dirty="0">
            <a:solidFill>
              <a:schemeClr val="accent1">
                <a:lumMod val="75000"/>
              </a:schemeClr>
            </a:solidFill>
          </a:endParaRPr>
        </a:p>
      </dgm:t>
    </dgm:pt>
    <dgm:pt modelId="{93F8F874-ED0D-4862-9A51-6B493EC294B4}" type="parTrans" cxnId="{E5C0A8BB-B1CE-4A89-88F6-1003615F8EA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</a:endParaRPr>
        </a:p>
      </dgm:t>
    </dgm:pt>
    <dgm:pt modelId="{575A54A3-2B05-4C23-9740-053B3314E8B9}" type="sibTrans" cxnId="{E5C0A8BB-B1CE-4A89-88F6-1003615F8EA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</a:endParaRPr>
        </a:p>
      </dgm:t>
    </dgm:pt>
    <dgm:pt modelId="{9982B56E-B563-4DC7-8C9D-DE62EF779167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accent1">
                  <a:lumMod val="75000"/>
                </a:schemeClr>
              </a:solidFill>
            </a:rPr>
            <a:t>Познавательное развитие-</a:t>
          </a:r>
        </a:p>
        <a:p>
          <a:r>
            <a:rPr lang="ru-RU" sz="1400" b="1" i="1" dirty="0" smtClean="0">
              <a:solidFill>
                <a:schemeClr val="accent1">
                  <a:lumMod val="75000"/>
                </a:schemeClr>
              </a:solidFill>
            </a:rPr>
            <a:t>Дети знакомятся с явлениями реальной и нереальной  жизни, с предметами ближайшего окружения, природными явлениями.</a:t>
          </a:r>
          <a:endParaRPr lang="ru-RU" sz="1400" b="1" i="1" dirty="0">
            <a:solidFill>
              <a:schemeClr val="accent1">
                <a:lumMod val="75000"/>
              </a:schemeClr>
            </a:solidFill>
          </a:endParaRPr>
        </a:p>
      </dgm:t>
    </dgm:pt>
    <dgm:pt modelId="{D62B005C-F771-4539-9021-AD4A0B2568BA}" type="parTrans" cxnId="{19EB0FD2-A0CF-4E5B-96A7-CC7C92ABE9F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</a:endParaRPr>
        </a:p>
      </dgm:t>
    </dgm:pt>
    <dgm:pt modelId="{4D0CCFFE-97B8-415F-8F9E-B62BF5430DF8}" type="sibTrans" cxnId="{19EB0FD2-A0CF-4E5B-96A7-CC7C92ABE9F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</a:endParaRPr>
        </a:p>
      </dgm:t>
    </dgm:pt>
    <dgm:pt modelId="{05127C41-7545-4EB3-8E65-43C67A454505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accent1">
                  <a:lumMod val="75000"/>
                </a:schemeClr>
              </a:solidFill>
            </a:rPr>
            <a:t>Речевое развитие-развитие связной, грамматически правильной диалогической и монологической речи; развитие речевого творчества.</a:t>
          </a:r>
          <a:endParaRPr lang="ru-RU" sz="1400" b="1" i="1" dirty="0">
            <a:solidFill>
              <a:schemeClr val="accent1">
                <a:lumMod val="75000"/>
              </a:schemeClr>
            </a:solidFill>
          </a:endParaRPr>
        </a:p>
      </dgm:t>
    </dgm:pt>
    <dgm:pt modelId="{68948692-27D0-4C99-895C-0E641E3EC229}" type="parTrans" cxnId="{0C9FDC26-EACC-4289-8FB9-3D0D1D347A78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</a:endParaRPr>
        </a:p>
      </dgm:t>
    </dgm:pt>
    <dgm:pt modelId="{84825A92-4A74-4192-B784-3D8507D907ED}" type="sibTrans" cxnId="{0C9FDC26-EACC-4289-8FB9-3D0D1D347A78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</a:endParaRPr>
        </a:p>
      </dgm:t>
    </dgm:pt>
    <dgm:pt modelId="{D1C34CC8-DE1D-4AA0-97F4-A3982E6DFAC0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accent1">
                  <a:lumMod val="75000"/>
                </a:schemeClr>
              </a:solidFill>
            </a:rPr>
            <a:t>Художественно-</a:t>
          </a:r>
        </a:p>
        <a:p>
          <a:r>
            <a:rPr lang="ru-RU" sz="1400" b="1" i="1" dirty="0" smtClean="0">
              <a:solidFill>
                <a:schemeClr val="accent1">
                  <a:lumMod val="75000"/>
                </a:schemeClr>
              </a:solidFill>
            </a:rPr>
            <a:t>эстетическое </a:t>
          </a:r>
        </a:p>
        <a:p>
          <a:r>
            <a:rPr lang="ru-RU" sz="1400" b="1" i="1" dirty="0" smtClean="0">
              <a:solidFill>
                <a:schemeClr val="accent1">
                  <a:lumMod val="75000"/>
                </a:schemeClr>
              </a:solidFill>
            </a:rPr>
            <a:t>развитие-восприятие музыки, художественной литературы, реализация продуктивной  творческой деятельности.</a:t>
          </a:r>
          <a:endParaRPr lang="ru-RU" sz="1400" b="1" i="1" dirty="0">
            <a:solidFill>
              <a:schemeClr val="accent1">
                <a:lumMod val="75000"/>
              </a:schemeClr>
            </a:solidFill>
          </a:endParaRPr>
        </a:p>
      </dgm:t>
    </dgm:pt>
    <dgm:pt modelId="{F894666F-4E26-45F1-A36D-7978246456D7}" type="parTrans" cxnId="{4B560EE7-1B04-41EB-B3C6-B71D5FA3BF4B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</a:endParaRPr>
        </a:p>
      </dgm:t>
    </dgm:pt>
    <dgm:pt modelId="{B36808FF-E681-4268-85FB-3DCAC6FE0CBD}" type="sibTrans" cxnId="{4B560EE7-1B04-41EB-B3C6-B71D5FA3BF4B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</a:endParaRPr>
        </a:p>
      </dgm:t>
    </dgm:pt>
    <dgm:pt modelId="{CE478CEF-6370-42B5-8182-6ED67FD41A2C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accent1">
                  <a:lumMod val="75000"/>
                </a:schemeClr>
              </a:solidFill>
            </a:rPr>
            <a:t>Физическое развитие- совершенствование физических качеств: гибкости,  координации; развитие мелкой моторики рук, потребность в двигательной активности.</a:t>
          </a:r>
          <a:endParaRPr lang="ru-RU" sz="1400" b="1" i="1" dirty="0">
            <a:solidFill>
              <a:schemeClr val="accent1">
                <a:lumMod val="75000"/>
              </a:schemeClr>
            </a:solidFill>
          </a:endParaRPr>
        </a:p>
      </dgm:t>
    </dgm:pt>
    <dgm:pt modelId="{60826EDB-2AA3-4448-ACB6-F1BD1585302E}" type="parTrans" cxnId="{582484C0-A32B-4EDA-8C4F-38B4A3FF25AE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</a:endParaRPr>
        </a:p>
      </dgm:t>
    </dgm:pt>
    <dgm:pt modelId="{BD392B93-62F1-4466-AB7B-B7FD9AD0F81E}" type="sibTrans" cxnId="{582484C0-A32B-4EDA-8C4F-38B4A3FF25AE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</a:endParaRPr>
        </a:p>
      </dgm:t>
    </dgm:pt>
    <dgm:pt modelId="{47181879-B507-4D7F-9D72-C73A74915981}" type="pres">
      <dgm:prSet presAssocID="{25ED39D8-8F9A-4E47-AAE9-8C7245979B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9416F4-CB89-47A5-8DCC-B206C94D9B52}" type="pres">
      <dgm:prSet presAssocID="{25ED39D8-8F9A-4E47-AAE9-8C7245979BA1}" presName="cycle" presStyleCnt="0"/>
      <dgm:spPr/>
    </dgm:pt>
    <dgm:pt modelId="{531FFCE7-9F64-4AD4-B557-67E4712F2F2B}" type="pres">
      <dgm:prSet presAssocID="{7F4BC158-1F2A-4788-AE54-D3B22FCAA9A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AD00F-2061-4D23-A1DA-8F96279659F6}" type="pres">
      <dgm:prSet presAssocID="{575A54A3-2B05-4C23-9740-053B3314E8B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4DDD63A-9EC0-4C0C-987D-C4D486121B4D}" type="pres">
      <dgm:prSet presAssocID="{9982B56E-B563-4DC7-8C9D-DE62EF779167}" presName="nodeFollowingNodes" presStyleLbl="node1" presStyleIdx="1" presStyleCnt="5" custScaleX="102560" custScaleY="140490" custRadScaleRad="121434" custRadScaleInc="1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00820-5F85-4F5F-9929-566B363073D6}" type="pres">
      <dgm:prSet presAssocID="{05127C41-7545-4EB3-8E65-43C67A454505}" presName="nodeFollowingNodes" presStyleLbl="node1" presStyleIdx="2" presStyleCnt="5" custScaleX="117651" custRadScaleRad="117284" custRadScaleInc="-1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743E0-7097-4279-A6FD-878F3C67FF3F}" type="pres">
      <dgm:prSet presAssocID="{D1C34CC8-DE1D-4AA0-97F4-A3982E6DFAC0}" presName="nodeFollowingNodes" presStyleLbl="node1" presStyleIdx="3" presStyleCnt="5" custScaleX="111497" custRadScaleRad="114259" custRadScaleInc="15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25459-AC2C-4FCE-A6D5-8AB0206E7BD8}" type="pres">
      <dgm:prSet presAssocID="{CE478CEF-6370-42B5-8182-6ED67FD41A2C}" presName="nodeFollowingNodes" presStyleLbl="node1" presStyleIdx="4" presStyleCnt="5" custScaleX="103757" custScaleY="132822" custRadScaleRad="116486" custRadScaleInc="-10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DAC92F-60A0-4E4C-8FC4-40BFFFFFC909}" type="presOf" srcId="{575A54A3-2B05-4C23-9740-053B3314E8B9}" destId="{411AD00F-2061-4D23-A1DA-8F96279659F6}" srcOrd="0" destOrd="0" presId="urn:microsoft.com/office/officeart/2005/8/layout/cycle3"/>
    <dgm:cxn modelId="{4734AAEA-6C03-4105-8593-0317D26CB0BD}" type="presOf" srcId="{25ED39D8-8F9A-4E47-AAE9-8C7245979BA1}" destId="{47181879-B507-4D7F-9D72-C73A74915981}" srcOrd="0" destOrd="0" presId="urn:microsoft.com/office/officeart/2005/8/layout/cycle3"/>
    <dgm:cxn modelId="{A4A09373-E862-4537-ADA2-60A6BAAFA2B1}" type="presOf" srcId="{9982B56E-B563-4DC7-8C9D-DE62EF779167}" destId="{E4DDD63A-9EC0-4C0C-987D-C4D486121B4D}" srcOrd="0" destOrd="0" presId="urn:microsoft.com/office/officeart/2005/8/layout/cycle3"/>
    <dgm:cxn modelId="{0C9FDC26-EACC-4289-8FB9-3D0D1D347A78}" srcId="{25ED39D8-8F9A-4E47-AAE9-8C7245979BA1}" destId="{05127C41-7545-4EB3-8E65-43C67A454505}" srcOrd="2" destOrd="0" parTransId="{68948692-27D0-4C99-895C-0E641E3EC229}" sibTransId="{84825A92-4A74-4192-B784-3D8507D907ED}"/>
    <dgm:cxn modelId="{582484C0-A32B-4EDA-8C4F-38B4A3FF25AE}" srcId="{25ED39D8-8F9A-4E47-AAE9-8C7245979BA1}" destId="{CE478CEF-6370-42B5-8182-6ED67FD41A2C}" srcOrd="4" destOrd="0" parTransId="{60826EDB-2AA3-4448-ACB6-F1BD1585302E}" sibTransId="{BD392B93-62F1-4466-AB7B-B7FD9AD0F81E}"/>
    <dgm:cxn modelId="{19EB0FD2-A0CF-4E5B-96A7-CC7C92ABE9FF}" srcId="{25ED39D8-8F9A-4E47-AAE9-8C7245979BA1}" destId="{9982B56E-B563-4DC7-8C9D-DE62EF779167}" srcOrd="1" destOrd="0" parTransId="{D62B005C-F771-4539-9021-AD4A0B2568BA}" sibTransId="{4D0CCFFE-97B8-415F-8F9E-B62BF5430DF8}"/>
    <dgm:cxn modelId="{39CBAFC0-665F-4703-B4DE-6609A156B6FF}" type="presOf" srcId="{CE478CEF-6370-42B5-8182-6ED67FD41A2C}" destId="{5BE25459-AC2C-4FCE-A6D5-8AB0206E7BD8}" srcOrd="0" destOrd="0" presId="urn:microsoft.com/office/officeart/2005/8/layout/cycle3"/>
    <dgm:cxn modelId="{87A8D04F-C92E-4CEC-B363-0CA6E7B13561}" type="presOf" srcId="{05127C41-7545-4EB3-8E65-43C67A454505}" destId="{65D00820-5F85-4F5F-9929-566B363073D6}" srcOrd="0" destOrd="0" presId="urn:microsoft.com/office/officeart/2005/8/layout/cycle3"/>
    <dgm:cxn modelId="{A9F867FF-D3F9-43F0-B939-38DA32B31E07}" type="presOf" srcId="{D1C34CC8-DE1D-4AA0-97F4-A3982E6DFAC0}" destId="{AC3743E0-7097-4279-A6FD-878F3C67FF3F}" srcOrd="0" destOrd="0" presId="urn:microsoft.com/office/officeart/2005/8/layout/cycle3"/>
    <dgm:cxn modelId="{4B560EE7-1B04-41EB-B3C6-B71D5FA3BF4B}" srcId="{25ED39D8-8F9A-4E47-AAE9-8C7245979BA1}" destId="{D1C34CC8-DE1D-4AA0-97F4-A3982E6DFAC0}" srcOrd="3" destOrd="0" parTransId="{F894666F-4E26-45F1-A36D-7978246456D7}" sibTransId="{B36808FF-E681-4268-85FB-3DCAC6FE0CBD}"/>
    <dgm:cxn modelId="{E5C0A8BB-B1CE-4A89-88F6-1003615F8EA4}" srcId="{25ED39D8-8F9A-4E47-AAE9-8C7245979BA1}" destId="{7F4BC158-1F2A-4788-AE54-D3B22FCAA9AC}" srcOrd="0" destOrd="0" parTransId="{93F8F874-ED0D-4862-9A51-6B493EC294B4}" sibTransId="{575A54A3-2B05-4C23-9740-053B3314E8B9}"/>
    <dgm:cxn modelId="{F59A9FEC-09B9-44F1-B7FF-4E4D50B327D7}" type="presOf" srcId="{7F4BC158-1F2A-4788-AE54-D3B22FCAA9AC}" destId="{531FFCE7-9F64-4AD4-B557-67E4712F2F2B}" srcOrd="0" destOrd="0" presId="urn:microsoft.com/office/officeart/2005/8/layout/cycle3"/>
    <dgm:cxn modelId="{F003F668-C3A4-4BB2-9788-6473CE1E8FC2}" type="presParOf" srcId="{47181879-B507-4D7F-9D72-C73A74915981}" destId="{409416F4-CB89-47A5-8DCC-B206C94D9B52}" srcOrd="0" destOrd="0" presId="urn:microsoft.com/office/officeart/2005/8/layout/cycle3"/>
    <dgm:cxn modelId="{5269228C-AA12-47B8-B7EF-5793D08EABE1}" type="presParOf" srcId="{409416F4-CB89-47A5-8DCC-B206C94D9B52}" destId="{531FFCE7-9F64-4AD4-B557-67E4712F2F2B}" srcOrd="0" destOrd="0" presId="urn:microsoft.com/office/officeart/2005/8/layout/cycle3"/>
    <dgm:cxn modelId="{AC7AFA2B-BF06-42FD-AB06-EEDD09A09456}" type="presParOf" srcId="{409416F4-CB89-47A5-8DCC-B206C94D9B52}" destId="{411AD00F-2061-4D23-A1DA-8F96279659F6}" srcOrd="1" destOrd="0" presId="urn:microsoft.com/office/officeart/2005/8/layout/cycle3"/>
    <dgm:cxn modelId="{D8B25EED-C558-4317-BC58-5268E77232B6}" type="presParOf" srcId="{409416F4-CB89-47A5-8DCC-B206C94D9B52}" destId="{E4DDD63A-9EC0-4C0C-987D-C4D486121B4D}" srcOrd="2" destOrd="0" presId="urn:microsoft.com/office/officeart/2005/8/layout/cycle3"/>
    <dgm:cxn modelId="{0EE67B35-853D-4AE2-8896-E63F63A6A444}" type="presParOf" srcId="{409416F4-CB89-47A5-8DCC-B206C94D9B52}" destId="{65D00820-5F85-4F5F-9929-566B363073D6}" srcOrd="3" destOrd="0" presId="urn:microsoft.com/office/officeart/2005/8/layout/cycle3"/>
    <dgm:cxn modelId="{8C0C7304-8420-4BE3-891E-2A258A3A379C}" type="presParOf" srcId="{409416F4-CB89-47A5-8DCC-B206C94D9B52}" destId="{AC3743E0-7097-4279-A6FD-878F3C67FF3F}" srcOrd="4" destOrd="0" presId="urn:microsoft.com/office/officeart/2005/8/layout/cycle3"/>
    <dgm:cxn modelId="{F04B6425-9BB2-4DE8-917C-9C12F9C9126A}" type="presParOf" srcId="{409416F4-CB89-47A5-8DCC-B206C94D9B52}" destId="{5BE25459-AC2C-4FCE-A6D5-8AB0206E7BD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6D032-48FD-419C-B210-0781B45B74D1}">
      <dsp:nvSpPr>
        <dsp:cNvPr id="0" name=""/>
        <dsp:cNvSpPr/>
      </dsp:nvSpPr>
      <dsp:spPr>
        <a:xfrm>
          <a:off x="2742" y="120893"/>
          <a:ext cx="2751633" cy="2751633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1432" tIns="19050" rIns="151432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Односложная, состоящая лишь из простых предложений речь.</a:t>
          </a:r>
          <a:endParaRPr lang="ru-RU" sz="1500" kern="1200" dirty="0"/>
        </a:p>
      </dsp:txBody>
      <dsp:txXfrm>
        <a:off x="405709" y="523860"/>
        <a:ext cx="1945699" cy="1945699"/>
      </dsp:txXfrm>
    </dsp:sp>
    <dsp:sp modelId="{3C427774-AB67-47AE-B9A6-E61754CB8D4F}">
      <dsp:nvSpPr>
        <dsp:cNvPr id="0" name=""/>
        <dsp:cNvSpPr/>
      </dsp:nvSpPr>
      <dsp:spPr>
        <a:xfrm>
          <a:off x="2204049" y="120893"/>
          <a:ext cx="2751633" cy="2751633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1432" tIns="19050" rIns="151432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Неспособность грамматически правильно построить распространенное предложение. </a:t>
          </a:r>
          <a:endParaRPr lang="ru-RU" sz="1500" kern="1200" dirty="0"/>
        </a:p>
      </dsp:txBody>
      <dsp:txXfrm>
        <a:off x="2607016" y="523860"/>
        <a:ext cx="1945699" cy="1945699"/>
      </dsp:txXfrm>
    </dsp:sp>
    <dsp:sp modelId="{133831B7-F04E-47B9-B886-3FE5C644D8F8}">
      <dsp:nvSpPr>
        <dsp:cNvPr id="0" name=""/>
        <dsp:cNvSpPr/>
      </dsp:nvSpPr>
      <dsp:spPr>
        <a:xfrm>
          <a:off x="4405356" y="120893"/>
          <a:ext cx="2751633" cy="2751633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1432" tIns="19050" rIns="151432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Бедность речи. Недостаточный словарный запас. </a:t>
          </a:r>
          <a:endParaRPr lang="ru-RU" sz="1500" kern="1200" dirty="0"/>
        </a:p>
      </dsp:txBody>
      <dsp:txXfrm>
        <a:off x="4808323" y="523860"/>
        <a:ext cx="1945699" cy="1945699"/>
      </dsp:txXfrm>
    </dsp:sp>
    <dsp:sp modelId="{041A988C-0B38-47A4-B970-71942B89CC7C}">
      <dsp:nvSpPr>
        <dsp:cNvPr id="0" name=""/>
        <dsp:cNvSpPr/>
      </dsp:nvSpPr>
      <dsp:spPr>
        <a:xfrm>
          <a:off x="6606663" y="120893"/>
          <a:ext cx="2751633" cy="2751633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1432" tIns="19050" rIns="151432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Употребление нелитературных слов и выражений. </a:t>
          </a:r>
          <a:endParaRPr lang="ru-RU" sz="1500" kern="1200" dirty="0"/>
        </a:p>
      </dsp:txBody>
      <dsp:txXfrm>
        <a:off x="7009630" y="523860"/>
        <a:ext cx="1945699" cy="1945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85382-D842-45CF-B357-DE8D7D7B23E4}">
      <dsp:nvSpPr>
        <dsp:cNvPr id="0" name=""/>
        <dsp:cNvSpPr/>
      </dsp:nvSpPr>
      <dsp:spPr>
        <a:xfrm>
          <a:off x="2763" y="580127"/>
          <a:ext cx="2772800" cy="2772800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596" tIns="17780" rIns="15259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Бедная диалогическая речь: неспособность грамотно и доступно сформулировать вопрос, построить краткий или развернутый ответ</a:t>
          </a:r>
          <a:endParaRPr lang="ru-RU" sz="1400" kern="1200" dirty="0"/>
        </a:p>
      </dsp:txBody>
      <dsp:txXfrm>
        <a:off x="408830" y="986194"/>
        <a:ext cx="1960666" cy="1960666"/>
      </dsp:txXfrm>
    </dsp:sp>
    <dsp:sp modelId="{4D7A479B-42A3-424F-9D4E-E311D99C11FD}">
      <dsp:nvSpPr>
        <dsp:cNvPr id="0" name=""/>
        <dsp:cNvSpPr/>
      </dsp:nvSpPr>
      <dsp:spPr>
        <a:xfrm>
          <a:off x="2221003" y="580127"/>
          <a:ext cx="2772800" cy="2772800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596" tIns="17780" rIns="15259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Неспособность построить монолог: например, сюжетный или описательный рассказ на предложенную тему, пересказ текста своими словами. </a:t>
          </a:r>
          <a:endParaRPr lang="ru-RU" sz="1400" kern="1200" dirty="0"/>
        </a:p>
      </dsp:txBody>
      <dsp:txXfrm>
        <a:off x="2627070" y="986194"/>
        <a:ext cx="1960666" cy="1960666"/>
      </dsp:txXfrm>
    </dsp:sp>
    <dsp:sp modelId="{27FDC6AD-9162-48E1-B338-DD2F8107D5A8}">
      <dsp:nvSpPr>
        <dsp:cNvPr id="0" name=""/>
        <dsp:cNvSpPr/>
      </dsp:nvSpPr>
      <dsp:spPr>
        <a:xfrm>
          <a:off x="4439243" y="580127"/>
          <a:ext cx="2772800" cy="2772800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596" tIns="17780" rIns="15259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Отсутствие логического обоснования своих утверждений и выводов. </a:t>
          </a:r>
          <a:endParaRPr lang="ru-RU" sz="1400" kern="1200" dirty="0"/>
        </a:p>
      </dsp:txBody>
      <dsp:txXfrm>
        <a:off x="4845310" y="986194"/>
        <a:ext cx="1960666" cy="1960666"/>
      </dsp:txXfrm>
    </dsp:sp>
    <dsp:sp modelId="{49970DE7-6D54-4CC4-9CF9-A7E8C195207C}">
      <dsp:nvSpPr>
        <dsp:cNvPr id="0" name=""/>
        <dsp:cNvSpPr/>
      </dsp:nvSpPr>
      <dsp:spPr>
        <a:xfrm>
          <a:off x="6657484" y="580127"/>
          <a:ext cx="2772800" cy="2772800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596" tIns="17780" rIns="15259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Отсутствие навыков культуры речи: неумение использовать интонации, регулировать громкость голоса и темп речи и т. д. </a:t>
          </a:r>
          <a:endParaRPr lang="ru-RU" sz="1400" kern="1200" dirty="0"/>
        </a:p>
      </dsp:txBody>
      <dsp:txXfrm>
        <a:off x="7063551" y="986194"/>
        <a:ext cx="1960666" cy="1960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7252C-C4D2-41E8-8303-EF80810063CC}">
      <dsp:nvSpPr>
        <dsp:cNvPr id="0" name=""/>
        <dsp:cNvSpPr/>
      </dsp:nvSpPr>
      <dsp:spPr>
        <a:xfrm>
          <a:off x="1440167" y="0"/>
          <a:ext cx="6223618" cy="5589240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Формирование словаря</a:t>
          </a:r>
          <a:endParaRPr lang="ru-RU" sz="1400" b="1" kern="1200" dirty="0"/>
        </a:p>
      </dsp:txBody>
      <dsp:txXfrm>
        <a:off x="3681914" y="279461"/>
        <a:ext cx="1740123" cy="838386"/>
      </dsp:txXfrm>
    </dsp:sp>
    <dsp:sp modelId="{48ED29EA-9BD0-42B4-B1DF-94CC083DA893}">
      <dsp:nvSpPr>
        <dsp:cNvPr id="0" name=""/>
        <dsp:cNvSpPr/>
      </dsp:nvSpPr>
      <dsp:spPr>
        <a:xfrm>
          <a:off x="2480827" y="1117848"/>
          <a:ext cx="4471392" cy="447139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Грамматический строй речи</a:t>
          </a:r>
          <a:endParaRPr lang="ru-RU" sz="1100" b="1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3935148" y="1386131"/>
        <a:ext cx="1562751" cy="804850"/>
      </dsp:txXfrm>
    </dsp:sp>
    <dsp:sp modelId="{B9FD0828-52FC-4B3D-B847-E95E27E5CBB1}">
      <dsp:nvSpPr>
        <dsp:cNvPr id="0" name=""/>
        <dsp:cNvSpPr/>
      </dsp:nvSpPr>
      <dsp:spPr>
        <a:xfrm>
          <a:off x="3024325" y="2235695"/>
          <a:ext cx="3353544" cy="335354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>
                  <a:lumMod val="75000"/>
                </a:schemeClr>
              </a:solidFill>
            </a:rPr>
            <a:t>Звуковая культура речи</a:t>
          </a:r>
          <a:endParaRPr lang="ru-RU" sz="1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919721" y="2487211"/>
        <a:ext cx="1562751" cy="754547"/>
      </dsp:txXfrm>
    </dsp:sp>
    <dsp:sp modelId="{2B79217D-25F9-453B-8D52-F4E90FA3799A}">
      <dsp:nvSpPr>
        <dsp:cNvPr id="0" name=""/>
        <dsp:cNvSpPr/>
      </dsp:nvSpPr>
      <dsp:spPr>
        <a:xfrm>
          <a:off x="3598676" y="3353544"/>
          <a:ext cx="2235696" cy="2235696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75000"/>
                </a:schemeClr>
              </a:solidFill>
            </a:rPr>
            <a:t>Связная речь</a:t>
          </a:r>
          <a:endParaRPr lang="ru-RU" sz="14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3926086" y="3912468"/>
        <a:ext cx="1580875" cy="1117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E40F6-F4B9-4F02-9C09-117E4A1C3FDE}">
      <dsp:nvSpPr>
        <dsp:cNvPr id="0" name=""/>
        <dsp:cNvSpPr/>
      </dsp:nvSpPr>
      <dsp:spPr>
        <a:xfrm rot="5400000">
          <a:off x="-237099" y="275552"/>
          <a:ext cx="1580663" cy="1106464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1">
                  <a:lumMod val="75000"/>
                </a:schemeClr>
              </a:solidFill>
            </a:rPr>
            <a:t>Образовательные</a:t>
          </a:r>
          <a:endParaRPr lang="ru-RU" sz="10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" y="591684"/>
        <a:ext cx="1106464" cy="474199"/>
      </dsp:txXfrm>
    </dsp:sp>
    <dsp:sp modelId="{68C85486-9E61-4CD3-839B-F4259548D792}">
      <dsp:nvSpPr>
        <dsp:cNvPr id="0" name=""/>
        <dsp:cNvSpPr/>
      </dsp:nvSpPr>
      <dsp:spPr>
        <a:xfrm rot="5400000">
          <a:off x="4394950" y="-3284352"/>
          <a:ext cx="1101539" cy="767851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Формировать  умение составлять рассказ на предложенную тему, использовать образные слова.</a:t>
          </a:r>
          <a:endParaRPr lang="ru-RU" sz="900" b="1" kern="1200" dirty="0">
            <a:solidFill>
              <a:schemeClr val="accent6">
                <a:lumMod val="50000"/>
              </a:schemeClr>
            </a:solidFill>
            <a:effectLst/>
            <a:latin typeface="+mn-lt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Учить детей придумывать сказки на заданную тему по плану;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Учить придумывать сказку на самостоятельно выбранную тему, соблюдать последовательность и логичность в рассказах.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Учить придумывать сказки, используя модель.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Учить детей моделировать структуру сказки. Сочинять сказки методом комбинирования, компиляции.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Упражнять детей в творческом выполнении заданий по созданию и описанию своей сказки;</a:t>
          </a:r>
        </a:p>
      </dsp:txBody>
      <dsp:txXfrm rot="-5400000">
        <a:off x="1106465" y="57906"/>
        <a:ext cx="7624738" cy="993993"/>
      </dsp:txXfrm>
    </dsp:sp>
    <dsp:sp modelId="{635E9F03-CA36-450F-882D-179023AFA77F}">
      <dsp:nvSpPr>
        <dsp:cNvPr id="0" name=""/>
        <dsp:cNvSpPr/>
      </dsp:nvSpPr>
      <dsp:spPr>
        <a:xfrm rot="5400000">
          <a:off x="-237099" y="1666628"/>
          <a:ext cx="1580663" cy="1106464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1">
                  <a:lumMod val="75000"/>
                </a:schemeClr>
              </a:solidFill>
            </a:rPr>
            <a:t>Развивающие</a:t>
          </a:r>
          <a:endParaRPr lang="ru-RU" sz="10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" y="1982760"/>
        <a:ext cx="1106464" cy="474199"/>
      </dsp:txXfrm>
    </dsp:sp>
    <dsp:sp modelId="{A9A3E658-25E9-4337-A365-C0BFCD800054}">
      <dsp:nvSpPr>
        <dsp:cNvPr id="0" name=""/>
        <dsp:cNvSpPr/>
      </dsp:nvSpPr>
      <dsp:spPr>
        <a:xfrm rot="5400000">
          <a:off x="4397758" y="-1859958"/>
          <a:ext cx="1027431" cy="7678511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Продолжать совершенствовать диалогическую речь; учить активно участвовать в играх-драматизациях, понятно для слушателей отвечать на вопросы и задавать их. 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Упражнять детей в умении драматизировать небольшие сказки или наиболее динамичные отрывки из сказок.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Расширять кругозор детей</a:t>
          </a:r>
          <a:r>
            <a:rPr lang="ru-RU" sz="1050" u="sng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;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Развивать восприятие, мышление, внимание.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Способствовать развитию чувства коллективизма, воображения, инициативы, целеустремленности, сообразительности, организованности.</a:t>
          </a:r>
        </a:p>
      </dsp:txBody>
      <dsp:txXfrm rot="-5400000">
        <a:off x="1072219" y="1515736"/>
        <a:ext cx="7628356" cy="927121"/>
      </dsp:txXfrm>
    </dsp:sp>
    <dsp:sp modelId="{ABE55E22-4E7E-4532-8E02-8AEBF02CE554}">
      <dsp:nvSpPr>
        <dsp:cNvPr id="0" name=""/>
        <dsp:cNvSpPr/>
      </dsp:nvSpPr>
      <dsp:spPr>
        <a:xfrm rot="5400000">
          <a:off x="-237099" y="3054969"/>
          <a:ext cx="1580663" cy="1106464"/>
        </a:xfrm>
        <a:prstGeom prst="chevron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Воспитательные</a:t>
          </a:r>
          <a:endParaRPr lang="ru-RU" sz="1000" kern="1200" dirty="0"/>
        </a:p>
      </dsp:txBody>
      <dsp:txXfrm rot="-5400000">
        <a:off x="1" y="3371101"/>
        <a:ext cx="1106464" cy="474199"/>
      </dsp:txXfrm>
    </dsp:sp>
    <dsp:sp modelId="{B7B55ACC-1FD3-4F89-8967-6C6DF3800007}">
      <dsp:nvSpPr>
        <dsp:cNvPr id="0" name=""/>
        <dsp:cNvSpPr/>
      </dsp:nvSpPr>
      <dsp:spPr>
        <a:xfrm rot="5400000">
          <a:off x="4432004" y="-507669"/>
          <a:ext cx="1027431" cy="7678511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2060"/>
              </a:solidFill>
              <a:effectLst/>
              <a:latin typeface="+mn-lt"/>
            </a:rPr>
            <a:t>Воспитывать чувство коллективизма, взаимопомощи.             </a:t>
          </a:r>
          <a:endParaRPr lang="ru-RU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2060"/>
              </a:solidFill>
              <a:effectLst/>
              <a:latin typeface="+mn-lt"/>
            </a:rPr>
            <a:t>  Прививать нравственные качества положительных героев сказки, желание подражать добрым, честным персонажам.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2060"/>
              </a:solidFill>
              <a:effectLst/>
              <a:latin typeface="+mn-lt"/>
            </a:rPr>
            <a:t>Воспитывать интерес к сказкам, к родному языку, его богатству и красоте.</a:t>
          </a:r>
          <a:endParaRPr lang="ru-RU" sz="1000" kern="1200" dirty="0">
            <a:solidFill>
              <a:srgbClr val="002060"/>
            </a:solidFill>
            <a:effectLst/>
            <a:latin typeface="+mn-lt"/>
          </a:endParaRPr>
        </a:p>
      </dsp:txBody>
      <dsp:txXfrm rot="-5400000">
        <a:off x="1106465" y="2868025"/>
        <a:ext cx="7628356" cy="927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AD00F-2061-4D23-A1DA-8F96279659F6}">
      <dsp:nvSpPr>
        <dsp:cNvPr id="0" name=""/>
        <dsp:cNvSpPr/>
      </dsp:nvSpPr>
      <dsp:spPr>
        <a:xfrm>
          <a:off x="1900542" y="-38903"/>
          <a:ext cx="5993480" cy="5993480"/>
        </a:xfrm>
        <a:prstGeom prst="circularArrow">
          <a:avLst>
            <a:gd name="adj1" fmla="val 5544"/>
            <a:gd name="adj2" fmla="val 330680"/>
            <a:gd name="adj3" fmla="val 13743720"/>
            <a:gd name="adj4" fmla="val 1740559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1FFCE7-9F64-4AD4-B557-67E4712F2F2B}">
      <dsp:nvSpPr>
        <dsp:cNvPr id="0" name=""/>
        <dsp:cNvSpPr/>
      </dsp:nvSpPr>
      <dsp:spPr>
        <a:xfrm>
          <a:off x="3474575" y="1189"/>
          <a:ext cx="2845415" cy="14227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chemeClr val="accent1">
                  <a:lumMod val="75000"/>
                </a:schemeClr>
              </a:solidFill>
            </a:rPr>
            <a:t>Социально-коммуникативное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chemeClr val="accent1">
                  <a:lumMod val="75000"/>
                </a:schemeClr>
              </a:solidFill>
            </a:rPr>
            <a:t>развитие-развитие общения и взаимодействия ребенка со сверстниками и  взрослыми, развитие эмоциональной отзывчивости, сопереживания.</a:t>
          </a:r>
          <a:endParaRPr lang="ru-RU" sz="1400" b="0" i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544026" y="70640"/>
        <a:ext cx="2706513" cy="1283805"/>
      </dsp:txXfrm>
    </dsp:sp>
    <dsp:sp modelId="{E4DDD63A-9EC0-4C0C-987D-C4D486121B4D}">
      <dsp:nvSpPr>
        <dsp:cNvPr id="0" name=""/>
        <dsp:cNvSpPr/>
      </dsp:nvSpPr>
      <dsp:spPr>
        <a:xfrm>
          <a:off x="6480727" y="1656189"/>
          <a:ext cx="2918258" cy="19987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1">
                  <a:lumMod val="75000"/>
                </a:schemeClr>
              </a:solidFill>
            </a:rPr>
            <a:t>Познавательное развитие-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1">
                  <a:lumMod val="75000"/>
                </a:schemeClr>
              </a:solidFill>
            </a:rPr>
            <a:t>Дети знакомятся с явлениями реальной и нереальной  жизни, с предметами ближайшего окружения, природными явлениями.</a:t>
          </a:r>
          <a:endParaRPr lang="ru-RU" sz="1400" b="1" i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578299" y="1753761"/>
        <a:ext cx="2723114" cy="1803618"/>
      </dsp:txXfrm>
    </dsp:sp>
    <dsp:sp modelId="{65D00820-5F85-4F5F-9929-566B363073D6}">
      <dsp:nvSpPr>
        <dsp:cNvPr id="0" name=""/>
        <dsp:cNvSpPr/>
      </dsp:nvSpPr>
      <dsp:spPr>
        <a:xfrm>
          <a:off x="5409109" y="4608522"/>
          <a:ext cx="3347660" cy="14227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1">
                  <a:lumMod val="75000"/>
                </a:schemeClr>
              </a:solidFill>
            </a:rPr>
            <a:t>Речевое развитие-развитие связной, грамматически правильной диалогической и монологической речи; развитие речевого творчества.</a:t>
          </a:r>
          <a:endParaRPr lang="ru-RU" sz="1400" b="1" i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478560" y="4677973"/>
        <a:ext cx="3208758" cy="1283805"/>
      </dsp:txXfrm>
    </dsp:sp>
    <dsp:sp modelId="{AC3743E0-7097-4279-A6FD-878F3C67FF3F}">
      <dsp:nvSpPr>
        <dsp:cNvPr id="0" name=""/>
        <dsp:cNvSpPr/>
      </dsp:nvSpPr>
      <dsp:spPr>
        <a:xfrm>
          <a:off x="1232639" y="4608510"/>
          <a:ext cx="3172553" cy="14227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1">
                  <a:lumMod val="75000"/>
                </a:schemeClr>
              </a:solidFill>
            </a:rPr>
            <a:t>Художественно-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1">
                  <a:lumMod val="75000"/>
                </a:schemeClr>
              </a:solidFill>
            </a:rPr>
            <a:t>эстетическое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1">
                  <a:lumMod val="75000"/>
                </a:schemeClr>
              </a:solidFill>
            </a:rPr>
            <a:t>развитие-восприятие музыки, художественной литературы, реализация продуктивной  творческой деятельности.</a:t>
          </a:r>
          <a:endParaRPr lang="ru-RU" sz="1400" b="1" i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302090" y="4677961"/>
        <a:ext cx="3033651" cy="1283805"/>
      </dsp:txXfrm>
    </dsp:sp>
    <dsp:sp modelId="{5BE25459-AC2C-4FCE-A6D5-8AB0206E7BD8}">
      <dsp:nvSpPr>
        <dsp:cNvPr id="0" name=""/>
        <dsp:cNvSpPr/>
      </dsp:nvSpPr>
      <dsp:spPr>
        <a:xfrm>
          <a:off x="504048" y="1728190"/>
          <a:ext cx="2952318" cy="18896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1">
                  <a:lumMod val="75000"/>
                </a:schemeClr>
              </a:solidFill>
            </a:rPr>
            <a:t>Физическое развитие- совершенствование физических качеств: гибкости,  координации; развитие мелкой моторики рук, потребность в двигательной активности.</a:t>
          </a:r>
          <a:endParaRPr lang="ru-RU" sz="1400" b="1" i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6294" y="1820436"/>
        <a:ext cx="2767826" cy="1705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0.12201</cdr:x>
      <cdr:y>0.12941</cdr:y>
    </cdr:from>
    <cdr:to>
      <cdr:x>0.21431</cdr:x>
      <cdr:y>0.27881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08584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0.04204</cdr:x>
      <cdr:y>0.03529</cdr:y>
    </cdr:from>
    <cdr:to>
      <cdr:x>0.30373</cdr:x>
      <cdr:y>0.3494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6496" y="216024"/>
          <a:ext cx="2592288" cy="1922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0.02024</cdr:x>
      <cdr:y>0.12941</cdr:y>
    </cdr:from>
    <cdr:to>
      <cdr:x>0.36916</cdr:x>
      <cdr:y>0.72941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0472" y="792088"/>
          <a:ext cx="3456384" cy="3672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Развитие связной речи</a:t>
          </a:r>
        </a:p>
        <a:p xmlns:a="http://schemas.openxmlformats.org/drawingml/2006/main">
          <a:r>
            <a: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 </a:t>
          </a:r>
        </a:p>
        <a:p xmlns:a="http://schemas.openxmlformats.org/drawingml/2006/main">
          <a:r>
            <a: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детей 5-6 лет</a:t>
          </a:r>
        </a:p>
        <a:p xmlns:a="http://schemas.openxmlformats.org/drawingml/2006/main">
          <a:endParaRPr lang="ru-RU" sz="2000" b="1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</a:endParaRPr>
        </a:p>
        <a:p xmlns:a="http://schemas.openxmlformats.org/drawingml/2006/main">
          <a:r>
            <a: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в</a:t>
          </a:r>
          <a:r>
            <a: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 начале проекта</a:t>
          </a:r>
        </a:p>
        <a:p xmlns:a="http://schemas.openxmlformats.org/drawingml/2006/main">
          <a:endParaRPr lang="ru-RU" sz="2000" b="1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</a:endParaRPr>
        </a:p>
        <a:p xmlns:a="http://schemas.openxmlformats.org/drawingml/2006/main">
          <a:r>
            <a:rPr lang="ru-RU" sz="1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( по методике Н.Смольниковой</a:t>
          </a:r>
        </a:p>
        <a:p xmlns:a="http://schemas.openxmlformats.org/drawingml/2006/main">
          <a:r>
            <a:rPr lang="ru-RU" sz="1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и  Е.Смирновой</a:t>
          </a:r>
          <a:r>
            <a: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)</a:t>
          </a:r>
          <a:endParaRPr lang="ru-RU" sz="2000" b="1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0.12201</cdr:x>
      <cdr:y>0.12941</cdr:y>
    </cdr:from>
    <cdr:to>
      <cdr:x>0.21431</cdr:x>
      <cdr:y>0.27881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08584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0.42731</cdr:x>
      <cdr:y>0.09412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4232920" cy="576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accent2">
                  <a:lumMod val="75000"/>
                </a:schemeClr>
              </a:solidFill>
            </a:rPr>
            <a:t>Достигнутые результаты:</a:t>
          </a:r>
          <a:endParaRPr lang="ru-RU" sz="2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0.02024</cdr:x>
      <cdr:y>0.12941</cdr:y>
    </cdr:from>
    <cdr:to>
      <cdr:x>0.36916</cdr:x>
      <cdr:y>0.72941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0472" y="792088"/>
          <a:ext cx="3456384" cy="3672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Развитие связной речи</a:t>
          </a:r>
        </a:p>
        <a:p xmlns:a="http://schemas.openxmlformats.org/drawingml/2006/main">
          <a:r>
            <a: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 </a:t>
          </a:r>
        </a:p>
        <a:p xmlns:a="http://schemas.openxmlformats.org/drawingml/2006/main">
          <a:r>
            <a: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детей 5-6 лет</a:t>
          </a:r>
        </a:p>
        <a:p xmlns:a="http://schemas.openxmlformats.org/drawingml/2006/main">
          <a:endParaRPr lang="ru-RU" sz="2000" b="1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</a:endParaRPr>
        </a:p>
        <a:p xmlns:a="http://schemas.openxmlformats.org/drawingml/2006/main">
          <a:r>
            <a: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в</a:t>
          </a:r>
          <a:r>
            <a: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 конце проекта</a:t>
          </a:r>
        </a:p>
        <a:p xmlns:a="http://schemas.openxmlformats.org/drawingml/2006/main">
          <a:endParaRPr lang="ru-RU" sz="2000" b="1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</a:endParaRPr>
        </a:p>
        <a:p xmlns:a="http://schemas.openxmlformats.org/drawingml/2006/main">
          <a:r>
            <a:rPr lang="ru-RU" sz="1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( по методике Н.Смольниковой</a:t>
          </a:r>
        </a:p>
        <a:p xmlns:a="http://schemas.openxmlformats.org/drawingml/2006/main">
          <a:r>
            <a:rPr lang="ru-RU" sz="1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и  Е.Смирновой</a:t>
          </a:r>
          <a:r>
            <a: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)</a:t>
          </a:r>
          <a:endParaRPr lang="ru-RU" sz="2000" b="1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81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4675" y="514350"/>
            <a:ext cx="3716338" cy="25717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lIns="96010" tIns="48005" rIns="96010" bIns="48005"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3589" y="6513910"/>
            <a:ext cx="4309799" cy="342900"/>
          </a:xfrm>
          <a:prstGeom prst="rect">
            <a:avLst/>
          </a:prstGeom>
        </p:spPr>
        <p:txBody>
          <a:bodyPr lIns="96010" tIns="48005" rIns="96010" bIns="48005"/>
          <a:lstStyle/>
          <a:p>
            <a:fld id="{00B100ED-4EFD-4F44-B85D-5AA2C917F6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4675" y="514350"/>
            <a:ext cx="371633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4675" y="514350"/>
            <a:ext cx="3716338" cy="25717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lIns="96010" tIns="48005" rIns="96010" bIns="48005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3589" y="6513910"/>
            <a:ext cx="4309799" cy="342900"/>
          </a:xfrm>
          <a:prstGeom prst="rect">
            <a:avLst/>
          </a:prstGeom>
        </p:spPr>
        <p:txBody>
          <a:bodyPr lIns="96010" tIns="48005" rIns="96010" bIns="48005"/>
          <a:lstStyle/>
          <a:p>
            <a:fld id="{00B100ED-4EFD-4F44-B85D-5AA2C917F61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4675" y="514350"/>
            <a:ext cx="3716338" cy="25717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lIns="96010" tIns="48005" rIns="96010" bIns="48005"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3589" y="6513910"/>
            <a:ext cx="4309799" cy="342900"/>
          </a:xfrm>
          <a:prstGeom prst="rect">
            <a:avLst/>
          </a:prstGeom>
        </p:spPr>
        <p:txBody>
          <a:bodyPr lIns="96010" tIns="48005" rIns="96010" bIns="48005"/>
          <a:lstStyle/>
          <a:p>
            <a:fld id="{00B100ED-4EFD-4F44-B85D-5AA2C917F61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4675" y="514350"/>
            <a:ext cx="3716338" cy="25717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lIns="96010" tIns="48005" rIns="96010" bIns="48005"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3589" y="6513910"/>
            <a:ext cx="4309799" cy="342900"/>
          </a:xfrm>
          <a:prstGeom prst="rect">
            <a:avLst/>
          </a:prstGeom>
        </p:spPr>
        <p:txBody>
          <a:bodyPr lIns="96010" tIns="48005" rIns="96010" bIns="48005"/>
          <a:lstStyle/>
          <a:p>
            <a:fld id="{00B100ED-4EFD-4F44-B85D-5AA2C917F61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861031" y="3810001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861051" y="3897010"/>
            <a:ext cx="404495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861051" y="4115167"/>
            <a:ext cx="404495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861050" y="4164403"/>
            <a:ext cx="212979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861050" y="4199572"/>
            <a:ext cx="212979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861050" y="3962400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991216" y="406098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906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9906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948555" y="3643090"/>
            <a:ext cx="2957446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906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95300" y="2401888"/>
            <a:ext cx="916305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95300" y="3899938"/>
            <a:ext cx="536575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264400" y="4206240"/>
            <a:ext cx="1040130" cy="457200"/>
          </a:xfrm>
        </p:spPr>
        <p:txBody>
          <a:bodyPr/>
          <a:lstStyle/>
          <a:p>
            <a:fld id="{F24A6F78-8257-40F5-B124-1534EC3467F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861050" y="4205288"/>
            <a:ext cx="140335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013429" y="1136"/>
            <a:ext cx="810021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A53F20D-4416-4AE2-8CE7-1A4495D3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6F78-8257-40F5-B124-1534EC3467F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0D-4416-4AE2-8CE7-1A4495D3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46950" y="1143000"/>
            <a:ext cx="206375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143000"/>
            <a:ext cx="67691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6F78-8257-40F5-B124-1534EC3467F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0D-4416-4AE2-8CE7-1A4495D3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6F78-8257-40F5-B124-1534EC3467F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0D-4416-4AE2-8CE7-1A4495D3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1981201"/>
            <a:ext cx="84201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3367088"/>
            <a:ext cx="84201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6F78-8257-40F5-B124-1534EC3467F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0D-4416-4AE2-8CE7-1A4495D3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2249425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2249425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6F78-8257-40F5-B124-1534EC3467F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0D-4416-4AE2-8CE7-1A4495D3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1143000"/>
            <a:ext cx="90805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0" y="2244970"/>
            <a:ext cx="437845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14661" y="2244970"/>
            <a:ext cx="4378590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12750" y="2708519"/>
            <a:ext cx="437845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1496" y="2708519"/>
            <a:ext cx="4378590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4A6F78-8257-40F5-B124-1534EC3467F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53F20D-4416-4AE2-8CE7-1A4495D3A3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132320" y="612648"/>
            <a:ext cx="1037036" cy="457200"/>
          </a:xfrm>
        </p:spPr>
        <p:txBody>
          <a:bodyPr/>
          <a:lstStyle/>
          <a:p>
            <a:fld id="{F24A6F78-8257-40F5-B124-1534EC3467F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55964" y="2272"/>
            <a:ext cx="825500" cy="365760"/>
          </a:xfrm>
        </p:spPr>
        <p:txBody>
          <a:bodyPr/>
          <a:lstStyle/>
          <a:p>
            <a:fld id="{1A53F20D-4416-4AE2-8CE7-1A4495D3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6F78-8257-40F5-B124-1534EC3467F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0D-4416-4AE2-8CE7-1A4495D3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9621" y="1101970"/>
            <a:ext cx="366522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99621" y="2010727"/>
            <a:ext cx="366522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100" y="776287"/>
            <a:ext cx="5527548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6F78-8257-40F5-B124-1534EC3467F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0D-4416-4AE2-8CE7-1A4495D3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3804" y="1109161"/>
            <a:ext cx="6357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37310" y="1143000"/>
            <a:ext cx="4953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95813" y="3274309"/>
            <a:ext cx="28067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6F78-8257-40F5-B124-1534EC3467F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0D-4416-4AE2-8CE7-1A4495D3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9906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906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9906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861031" y="360247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861051" y="440113"/>
            <a:ext cx="404495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857951" y="497504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988117" y="58894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842047" y="-2001"/>
            <a:ext cx="624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798188" y="-2001"/>
            <a:ext cx="2971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777547" y="-2001"/>
            <a:ext cx="9906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9723375" y="-2001"/>
            <a:ext cx="2971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9658650" y="380"/>
            <a:ext cx="59436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9612931" y="380"/>
            <a:ext cx="9906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2249424"/>
            <a:ext cx="89154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135414" y="612648"/>
            <a:ext cx="1037036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24A6F78-8257-40F5-B124-1534EC3467F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55964" y="2272"/>
            <a:ext cx="8255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A53F20D-4416-4AE2-8CE7-1A4495D3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879" r:id="rId12"/>
    <p:sldLayoutId id="2147483840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40;%20&#1095;&#1090;&#1086;%20&#1077;&#1089;&#1083;&#1080;%20&#1050;&#1086;&#1083;&#1086;&#1073;&#1086;&#1082;%20&#1085;&#1077;%20&#1074;&#1089;&#1090;&#1088;&#1077;&#1090;&#1080;&#1083;%20&#1051;&#1080;&#1089;&#1091;.ppt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52;&#1077;&#1076;&#1074;&#1077;&#1076;&#1100;%20&#1076;&#1086;&#1073;&#1088;&#1099;&#1081;%20&#1080;&#1083;&#1080;%20&#1079;&#1083;&#1086;&#1081;.pptx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&#1082;&#1085;&#1080;&#1078;&#1082;&#1072;-&#1084;&#1072;&#1083;&#1099;&#1096;&#1082;&#1072;.pptx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valex.vistcom.ru/index.htm" TargetMode="External"/><Relationship Id="rId13" Type="http://schemas.openxmlformats.org/officeDocument/2006/relationships/hyperlink" Target="http://chudesenka.ru/" TargetMode="External"/><Relationship Id="rId18" Type="http://schemas.openxmlformats.org/officeDocument/2006/relationships/image" Target="../media/image16.png"/><Relationship Id="rId3" Type="http://schemas.openxmlformats.org/officeDocument/2006/relationships/hyperlink" Target="http://doshvozrast.ru/index.htm" TargetMode="External"/><Relationship Id="rId7" Type="http://schemas.openxmlformats.org/officeDocument/2006/relationships/hyperlink" Target="http://www.maam.ru/" TargetMode="External"/><Relationship Id="rId12" Type="http://schemas.openxmlformats.org/officeDocument/2006/relationships/hyperlink" Target="http://www.timet.ru/diafilms/skazkal/" TargetMode="External"/><Relationship Id="rId17" Type="http://schemas.openxmlformats.org/officeDocument/2006/relationships/hyperlink" Target="http://www.dvoeknet.ru/" TargetMode="External"/><Relationship Id="rId2" Type="http://schemas.openxmlformats.org/officeDocument/2006/relationships/hyperlink" Target="http://www.moi-detsad.ru/metod9.htm" TargetMode="External"/><Relationship Id="rId16" Type="http://schemas.openxmlformats.org/officeDocument/2006/relationships/hyperlink" Target="http://www.zanimatika.narod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86ds7-nyagan.edusite.ru/p149aa1.html" TargetMode="External"/><Relationship Id="rId11" Type="http://schemas.openxmlformats.org/officeDocument/2006/relationships/hyperlink" Target="http://www/" TargetMode="External"/><Relationship Id="rId5" Type="http://schemas.openxmlformats.org/officeDocument/2006/relationships/hyperlink" Target="http://www.proshkolu.ru/" TargetMode="External"/><Relationship Id="rId15" Type="http://schemas.openxmlformats.org/officeDocument/2006/relationships/hyperlink" Target="http://possum.ru/" TargetMode="External"/><Relationship Id="rId10" Type="http://schemas.openxmlformats.org/officeDocument/2006/relationships/hyperlink" Target="http://olesya-emelyanova.ru/" TargetMode="External"/><Relationship Id="rId4" Type="http://schemas.openxmlformats.org/officeDocument/2006/relationships/hyperlink" Target="http://festival/" TargetMode="External"/><Relationship Id="rId9" Type="http://schemas.openxmlformats.org/officeDocument/2006/relationships/hyperlink" Target="http://portal2010.com/" TargetMode="External"/><Relationship Id="rId14" Type="http://schemas.openxmlformats.org/officeDocument/2006/relationships/hyperlink" Target="http://detsad-kitty.ru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369888" indent="-842963"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8544" y="260648"/>
            <a:ext cx="51667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Сочинялки-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8824" y="1268760"/>
            <a:ext cx="34916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игралки-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0912" y="2276872"/>
            <a:ext cx="55691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развивалки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6776" y="4365104"/>
            <a:ext cx="69692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Сказки сами сочиняем-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них играем-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речь развиваем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472" y="4581128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Автор: Ефремова Н.Е. воспитатель МБДОУ детский сад №3 «Колокольчик»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город Жердевка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Тамбовская область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2014 год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е управление 3"/>
          <p:cNvSpPr/>
          <p:nvPr/>
        </p:nvSpPr>
        <p:spPr>
          <a:xfrm>
            <a:off x="632520" y="4941168"/>
            <a:ext cx="8280920" cy="151216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Связно, последовательно и выразительно умеют  передавать текст  без помощи взрослого, используя интонационные средства выразительности в диалогах и для характеристики персонажей.</a:t>
            </a:r>
          </a:p>
        </p:txBody>
      </p:sp>
      <p:sp>
        <p:nvSpPr>
          <p:cNvPr id="5" name="Прямоугольный треугольник 4"/>
          <p:cNvSpPr/>
          <p:nvPr/>
        </p:nvSpPr>
        <p:spPr>
          <a:xfrm flipH="1">
            <a:off x="3800872" y="1052736"/>
            <a:ext cx="2304256" cy="3938736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50" dirty="0" smtClean="0"/>
              <a:t>;</a:t>
            </a:r>
            <a:endParaRPr lang="ru-RU" sz="1400" dirty="0"/>
          </a:p>
        </p:txBody>
      </p:sp>
      <p:sp>
        <p:nvSpPr>
          <p:cNvPr id="6" name="Блок-схема: перфолента 5"/>
          <p:cNvSpPr/>
          <p:nvPr/>
        </p:nvSpPr>
        <p:spPr>
          <a:xfrm flipH="1">
            <a:off x="3656856" y="548680"/>
            <a:ext cx="2592288" cy="144016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5288" y="2924944"/>
            <a:ext cx="1972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 flipH="1">
            <a:off x="128464" y="2132856"/>
            <a:ext cx="2520280" cy="1380736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ерфолента 15"/>
          <p:cNvSpPr/>
          <p:nvPr/>
        </p:nvSpPr>
        <p:spPr>
          <a:xfrm flipH="1">
            <a:off x="6681192" y="1268760"/>
            <a:ext cx="3096344" cy="1812784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0472" y="2348880"/>
            <a:ext cx="2476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Придумывают сказки, соблюдая требования к композиции и опираясь на наглядную модель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56856" y="620688"/>
            <a:ext cx="2592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Дети активны и доброжелательны в общении, легко входят в контакт со взрослыми и детьми.</a:t>
            </a:r>
          </a:p>
        </p:txBody>
      </p:sp>
      <p:sp>
        <p:nvSpPr>
          <p:cNvPr id="20" name="Прямоугольник 19"/>
          <p:cNvSpPr/>
          <p:nvPr/>
        </p:nvSpPr>
        <p:spPr>
          <a:xfrm rot="17960190">
            <a:off x="3998882" y="3234842"/>
            <a:ext cx="2404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Умеют  самостоятельно составлять описательный или повествовательный рассказ по содержанию картинок, придумывая предшествующие и последующие события;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48744" y="2276872"/>
            <a:ext cx="1152128" cy="264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648744" y="2276872"/>
            <a:ext cx="1180356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Адекватно используют невербальные средства общения (жесты, мимику), регулируют темп речи и силу голоса, используя разнообразные интонации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681192" y="2852936"/>
            <a:ext cx="1296144" cy="2066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81192" y="2852936"/>
            <a:ext cx="136815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100" dirty="0" smtClean="0"/>
              <a:t>Имеют навыки в  придумывании сказок по сериям сюжетных картин, развивая сюжетную линию, придумывая к сказке название и используя прямую речь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53200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Предполагаемый результат: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6536" y="1484784"/>
            <a:ext cx="868896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Организационный</a:t>
            </a:r>
          </a:p>
          <a:p>
            <a:r>
              <a:rPr lang="ru-RU" sz="1400" dirty="0" smtClean="0"/>
              <a:t>1.Участие в программе «Развитие» МБДОУ </a:t>
            </a:r>
            <a:r>
              <a:rPr lang="ru-RU" sz="1400" dirty="0" err="1" smtClean="0"/>
              <a:t>д</a:t>
            </a:r>
            <a:r>
              <a:rPr lang="ru-RU" sz="1400" dirty="0" smtClean="0"/>
              <a:t>/с №3 «Колокольчик»- «Развивать познавательно-речевую деятельность через проектную деятельность»</a:t>
            </a:r>
          </a:p>
          <a:p>
            <a:r>
              <a:rPr lang="ru-RU" sz="1400" dirty="0" smtClean="0"/>
              <a:t>2.Подбор литературы  и анализ литературы:</a:t>
            </a:r>
          </a:p>
          <a:p>
            <a:pPr>
              <a:buNone/>
            </a:pPr>
            <a:endParaRPr lang="ru-RU" sz="1200" i="1" dirty="0" smtClean="0"/>
          </a:p>
          <a:p>
            <a:pPr>
              <a:buNone/>
            </a:pP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04528" y="2708920"/>
            <a:ext cx="79028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3.Составление и подбор диагностических методик по теме для отслеживания развития связной речи детей и коммуникативных умений</a:t>
            </a:r>
          </a:p>
          <a:p>
            <a:r>
              <a:rPr lang="ru-RU" sz="1400" dirty="0" smtClean="0"/>
              <a:t>4.Анкетирование родителей по речевому развитию ребёнка в условиях семьи</a:t>
            </a:r>
          </a:p>
          <a:p>
            <a:r>
              <a:rPr lang="ru-RU" sz="1400" dirty="0" smtClean="0"/>
              <a:t>3. Разработка плана работы над проектом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sz="1400" dirty="0" smtClean="0"/>
              <a:t>5. Составление индивидуальных маршрутов речевого развития ребенка</a:t>
            </a:r>
          </a:p>
          <a:p>
            <a:r>
              <a:rPr lang="ru-RU" sz="1400" dirty="0" smtClean="0"/>
              <a:t>6.Подбор дидактических игр по коррекции речевого развития</a:t>
            </a:r>
          </a:p>
          <a:p>
            <a:r>
              <a:rPr lang="ru-RU" sz="1400" dirty="0" smtClean="0"/>
              <a:t>7.Подбор дидактических упражнений по развитию коммуникативных способностей</a:t>
            </a:r>
          </a:p>
          <a:p>
            <a:r>
              <a:rPr lang="ru-RU" sz="1400" dirty="0" smtClean="0"/>
              <a:t>8.Оформление и обеспечение игрового уголка « В гостях у сказки»</a:t>
            </a:r>
          </a:p>
          <a:p>
            <a:r>
              <a:rPr lang="ru-RU" sz="1400" dirty="0" smtClean="0"/>
              <a:t>9. Подбор сюжетных картинок для рассказывания по ним;</a:t>
            </a:r>
          </a:p>
          <a:p>
            <a:r>
              <a:rPr lang="ru-RU" sz="1400" dirty="0" smtClean="0"/>
              <a:t>10. Составление картотеки иллюстраций к знакомым сказкам</a:t>
            </a:r>
          </a:p>
          <a:p>
            <a:endParaRPr lang="ru-RU" sz="14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16200000">
            <a:off x="-2630152" y="3307296"/>
            <a:ext cx="6381328" cy="72008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Этапы реализации проекта: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0" y="548680"/>
          <a:ext cx="99060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28464" y="548680"/>
          <a:ext cx="977753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28864" y="285293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Интеграция образовательных  областей в проекте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480" y="1052736"/>
            <a:ext cx="8915400" cy="2808312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/>
              <a:t>Принцип направленности. </a:t>
            </a:r>
            <a:r>
              <a:rPr lang="ru-RU" sz="1600" dirty="0" smtClean="0"/>
              <a:t> </a:t>
            </a:r>
          </a:p>
          <a:p>
            <a:pPr lvl="0"/>
            <a:r>
              <a:rPr lang="ru-RU" sz="1600" b="1" dirty="0" smtClean="0"/>
              <a:t>Принцип системности и последовательности</a:t>
            </a:r>
            <a:r>
              <a:rPr lang="ru-RU" sz="1600" dirty="0" smtClean="0"/>
              <a:t>. </a:t>
            </a:r>
          </a:p>
          <a:p>
            <a:pPr lvl="0"/>
            <a:r>
              <a:rPr lang="ru-RU" sz="1600" b="1" dirty="0" smtClean="0"/>
              <a:t>Принцип доступности</a:t>
            </a:r>
            <a:r>
              <a:rPr lang="ru-RU" sz="1600" dirty="0" smtClean="0"/>
              <a:t>. </a:t>
            </a:r>
          </a:p>
          <a:p>
            <a:pPr lvl="0"/>
            <a:r>
              <a:rPr lang="ru-RU" sz="1600" b="1" dirty="0" smtClean="0"/>
              <a:t>Принцип наглядности обучения. </a:t>
            </a:r>
            <a:r>
              <a:rPr lang="ru-RU" sz="1600" dirty="0" smtClean="0"/>
              <a:t> </a:t>
            </a:r>
          </a:p>
          <a:p>
            <a:pPr lvl="0"/>
            <a:r>
              <a:rPr lang="ru-RU" sz="1600" b="1" dirty="0" smtClean="0"/>
              <a:t>Принцип интегрированного подхода</a:t>
            </a:r>
            <a:r>
              <a:rPr lang="ru-RU" sz="1600" dirty="0" smtClean="0"/>
              <a:t>. </a:t>
            </a:r>
          </a:p>
          <a:p>
            <a:pPr lvl="0"/>
            <a:r>
              <a:rPr lang="ru-RU" sz="1600" b="1" dirty="0" smtClean="0"/>
              <a:t>Принцип воспитывающего и развивающего обучения</a:t>
            </a:r>
            <a:r>
              <a:rPr lang="ru-RU" sz="1600" dirty="0" smtClean="0"/>
              <a:t>. </a:t>
            </a:r>
          </a:p>
          <a:p>
            <a:pPr lvl="0"/>
            <a:r>
              <a:rPr lang="ru-RU" sz="1600" b="1" dirty="0" smtClean="0"/>
              <a:t>Принцип прочности</a:t>
            </a:r>
            <a:r>
              <a:rPr lang="ru-RU" sz="1600" dirty="0" smtClean="0"/>
              <a:t>.</a:t>
            </a:r>
            <a:r>
              <a:rPr lang="ru-RU" sz="2000" dirty="0" smtClean="0"/>
              <a:t>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53472" y="3284984"/>
            <a:ext cx="47525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r>
              <a:rPr lang="ru-RU" sz="1600" dirty="0" smtClean="0"/>
              <a:t>*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Игры-драматизации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*Кружковая работа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*Непосредственная образовательная деятельность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*Дидактические игры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*Индивидуальная работа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*Развлечения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*Конкурсы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*Работа с родителями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*Показ спектаклей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*Проектная деятельность</a:t>
            </a:r>
          </a:p>
          <a:p>
            <a:pPr>
              <a:buFont typeface="Arial" charset="0"/>
              <a:buChar char="•"/>
            </a:pPr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44488" y="3789040"/>
            <a:ext cx="3600400" cy="266429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6891496" y="122352"/>
            <a:ext cx="2171680" cy="345638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57256" y="148478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Принципы реализации проекта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2520" y="479715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Формы реализации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Практический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908720"/>
            <a:ext cx="8915400" cy="5760640"/>
          </a:xfrm>
        </p:spPr>
        <p:txBody>
          <a:bodyPr>
            <a:normAutofit fontScale="25000" lnSpcReduction="20000"/>
          </a:bodyPr>
          <a:lstStyle/>
          <a:p>
            <a:pPr>
              <a:buFont typeface="Arial" charset="0"/>
              <a:buChar char="•"/>
            </a:pPr>
            <a:r>
              <a:rPr lang="ru-RU" sz="5600" dirty="0" smtClean="0"/>
              <a:t>Придумывание сказки методом «Салат из сказок»</a:t>
            </a:r>
          </a:p>
          <a:p>
            <a:pPr>
              <a:buFont typeface="Arial" charset="0"/>
              <a:buChar char="•"/>
            </a:pPr>
            <a:r>
              <a:rPr lang="ru-RU" sz="5600" dirty="0" smtClean="0"/>
              <a:t>Сочинение сказки по сюжетным картинкам</a:t>
            </a:r>
          </a:p>
          <a:p>
            <a:pPr>
              <a:buFont typeface="Arial" charset="0"/>
              <a:buChar char="•"/>
            </a:pPr>
            <a:r>
              <a:rPr lang="ru-RU" sz="5600" dirty="0" smtClean="0"/>
              <a:t>Моделирование сказки</a:t>
            </a:r>
          </a:p>
          <a:p>
            <a:pPr>
              <a:buFont typeface="Arial" charset="0"/>
              <a:buChar char="•"/>
            </a:pPr>
            <a:r>
              <a:rPr lang="ru-RU" sz="5600" dirty="0" smtClean="0"/>
              <a:t>Модификация сказки</a:t>
            </a:r>
          </a:p>
          <a:p>
            <a:pPr>
              <a:buFont typeface="Arial" charset="0"/>
              <a:buChar char="•"/>
            </a:pPr>
            <a:r>
              <a:rPr lang="ru-RU" sz="5600" dirty="0" smtClean="0"/>
              <a:t>Сочинение новой сказки методом «Сказка переехала»</a:t>
            </a:r>
          </a:p>
          <a:p>
            <a:pPr>
              <a:buFont typeface="Arial" charset="0"/>
              <a:buChar char="•"/>
            </a:pPr>
            <a:r>
              <a:rPr lang="ru-RU" sz="5600" dirty="0" smtClean="0"/>
              <a:t>Придумывание сказки «Старая сказка с новым концом»</a:t>
            </a:r>
          </a:p>
          <a:p>
            <a:pPr>
              <a:buFont typeface="Arial" charset="0"/>
              <a:buChar char="•"/>
            </a:pPr>
            <a:r>
              <a:rPr lang="ru-RU" sz="5600" dirty="0" smtClean="0"/>
              <a:t>Придумывание сказки, опираясь на наглядную модель</a:t>
            </a:r>
          </a:p>
          <a:p>
            <a:pPr>
              <a:buFont typeface="Arial" charset="0"/>
              <a:buChar char="•"/>
            </a:pPr>
            <a:r>
              <a:rPr lang="ru-RU" sz="5600" dirty="0" smtClean="0"/>
              <a:t>Придумывание сказки в помощью рамок-планов</a:t>
            </a:r>
          </a:p>
          <a:p>
            <a:pPr>
              <a:buFont typeface="Arial" charset="0"/>
              <a:buChar char="•"/>
            </a:pPr>
            <a:r>
              <a:rPr lang="ru-RU" sz="5600" dirty="0" smtClean="0"/>
              <a:t>Игры-драматизации</a:t>
            </a:r>
          </a:p>
          <a:p>
            <a:pPr>
              <a:buFont typeface="Arial" charset="0"/>
              <a:buChar char="•"/>
            </a:pPr>
            <a:r>
              <a:rPr lang="ru-RU" sz="5600" dirty="0" smtClean="0"/>
              <a:t>Викторина «Что за прелесть эти сказки!»</a:t>
            </a:r>
          </a:p>
          <a:p>
            <a:pPr>
              <a:buFont typeface="Arial" charset="0"/>
              <a:buChar char="•"/>
            </a:pPr>
            <a:r>
              <a:rPr lang="ru-RU" sz="5600" dirty="0" smtClean="0"/>
              <a:t>Развлечение «Сказка в гостях у ребят»,</a:t>
            </a:r>
            <a:r>
              <a:rPr lang="ru-RU" sz="6400" b="1" dirty="0" smtClean="0"/>
              <a:t> </a:t>
            </a:r>
            <a:r>
              <a:rPr lang="ru-RU" sz="5600" dirty="0" smtClean="0"/>
              <a:t>«Путешествие в  сказку»</a:t>
            </a:r>
          </a:p>
          <a:p>
            <a:pPr>
              <a:buFont typeface="Arial" charset="0"/>
              <a:buChar char="•"/>
            </a:pPr>
            <a:r>
              <a:rPr lang="ru-RU" sz="5600" dirty="0" smtClean="0"/>
              <a:t>Работа в практической  мастерской по изготовлению атрибутов к играм.</a:t>
            </a:r>
          </a:p>
          <a:p>
            <a:pPr>
              <a:buFont typeface="Arial" charset="0"/>
              <a:buChar char="•"/>
            </a:pPr>
            <a:r>
              <a:rPr lang="ru-RU" sz="5600" dirty="0" smtClean="0"/>
              <a:t>Конкурс рисунка «Моя любимая сказка»</a:t>
            </a:r>
          </a:p>
          <a:p>
            <a:pPr>
              <a:buFont typeface="Arial" charset="0"/>
              <a:buChar char="•"/>
            </a:pPr>
            <a:r>
              <a:rPr lang="ru-RU" sz="5600" dirty="0" smtClean="0"/>
              <a:t>Аудиозапись творческих работ детей</a:t>
            </a:r>
          </a:p>
          <a:p>
            <a:pPr>
              <a:buNone/>
            </a:pPr>
            <a:endParaRPr lang="ru-RU" sz="5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5600" dirty="0" smtClean="0"/>
              <a:t>Консультация для родителей</a:t>
            </a:r>
          </a:p>
          <a:p>
            <a:pPr algn="r"/>
            <a:r>
              <a:rPr lang="ru-RU" sz="5600" i="1" dirty="0" smtClean="0"/>
              <a:t>«Развитие связной речи детей старшего дошкольного возраста»</a:t>
            </a:r>
          </a:p>
          <a:p>
            <a:pPr algn="r"/>
            <a:r>
              <a:rPr lang="ru-RU" sz="5600" i="1" dirty="0" smtClean="0"/>
              <a:t>«Домашний кукольный театр»</a:t>
            </a:r>
          </a:p>
          <a:p>
            <a:pPr algn="r">
              <a:buNone/>
            </a:pPr>
            <a:r>
              <a:rPr lang="ru-RU" sz="5600" dirty="0" smtClean="0"/>
              <a:t>*     Участие в конкурсе « Книжка-малышка», «Мы сочинители»</a:t>
            </a:r>
          </a:p>
          <a:p>
            <a:pPr algn="r">
              <a:buFont typeface="Arial" charset="0"/>
              <a:buChar char="•"/>
            </a:pPr>
            <a:r>
              <a:rPr lang="ru-RU" sz="5600" dirty="0" smtClean="0"/>
              <a:t>Участие в конкурсе «Озвучь диафильм»</a:t>
            </a:r>
          </a:p>
          <a:p>
            <a:pPr algn="r">
              <a:buFont typeface="Arial" charset="0"/>
              <a:buChar char="•"/>
            </a:pPr>
            <a:r>
              <a:rPr lang="ru-RU" sz="5600" dirty="0" smtClean="0"/>
              <a:t>Изготовление масок и атрибутов к играм-драматизациям</a:t>
            </a:r>
          </a:p>
          <a:p>
            <a:pPr algn="r">
              <a:buFont typeface="Arial" charset="0"/>
              <a:buChar char="•"/>
            </a:pPr>
            <a:r>
              <a:rPr lang="ru-RU" sz="5600" dirty="0" smtClean="0"/>
              <a:t>Помощь детям в проектной деятельности на тему: «А что, если Колобок не встретил лису?», «Медведь какой: добрый или злой?», «Кто бы мог еще постучаться в теремок?»</a:t>
            </a:r>
          </a:p>
          <a:p>
            <a:pPr algn="r">
              <a:buFont typeface="Arial" charset="0"/>
              <a:buChar char="•"/>
            </a:pPr>
            <a:r>
              <a:rPr lang="ru-RU" sz="5600" dirty="0" smtClean="0"/>
              <a:t>Конкурс семейного рисунка «Придумай и нарисуй свою сказку» </a:t>
            </a:r>
          </a:p>
          <a:p>
            <a:pPr algn="r">
              <a:buFont typeface="Arial" charset="0"/>
              <a:buChar char="•"/>
            </a:pPr>
            <a:r>
              <a:rPr lang="ru-RU" sz="5600" dirty="0" smtClean="0"/>
              <a:t>Изготовление фотоальбома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16200000">
            <a:off x="-2830624" y="3307296"/>
            <a:ext cx="6381328" cy="72008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Этапы реализации проекта: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60512" y="3789040"/>
            <a:ext cx="3240360" cy="194421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48544" y="45811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Работа с родителями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5745088" y="764704"/>
            <a:ext cx="3672408" cy="2088232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681192" y="16288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Работа с детьми: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14099" y="422298"/>
            <a:ext cx="3138701" cy="2214614"/>
          </a:xfrm>
          <a:prstGeom prst="sun">
            <a:avLst>
              <a:gd name="adj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Игра-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драматизация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 использованием разного вида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театра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097016" y="2060848"/>
            <a:ext cx="1938214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картинок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3080792" y="548680"/>
            <a:ext cx="2106234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вязаных  игрушек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44488" y="4221088"/>
            <a:ext cx="2432720" cy="108012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пластиковых бутылок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0" y="3212976"/>
            <a:ext cx="2418269" cy="9144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деревянных лопаток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7683303" y="1916832"/>
            <a:ext cx="1950217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платков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7253705" y="4221088"/>
            <a:ext cx="2652295" cy="9144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мягких игрушек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 rot="188368">
            <a:off x="5840613" y="891565"/>
            <a:ext cx="2028225" cy="9144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театр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ложек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 rot="435202">
            <a:off x="7905860" y="812152"/>
            <a:ext cx="1950217" cy="9144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коробок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6753200" y="5517232"/>
            <a:ext cx="2652295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конусных ! фигур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3008784" y="1700808"/>
            <a:ext cx="1872208" cy="100811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статуэток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2936776" y="5848256"/>
            <a:ext cx="2251438" cy="100974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масок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6357156" y="2780928"/>
            <a:ext cx="1872208" cy="9144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машинок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7721757" y="3212976"/>
            <a:ext cx="2184243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стульчиков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4880992" y="3573016"/>
            <a:ext cx="2028225" cy="9144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вешалок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2648744" y="2780928"/>
            <a:ext cx="2496275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цветов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584516" y="5733256"/>
            <a:ext cx="2496277" cy="9144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деталей конструктора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2792760" y="4221088"/>
            <a:ext cx="2496277" cy="9144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овощей и фруктов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Облако 22"/>
          <p:cNvSpPr/>
          <p:nvPr/>
        </p:nvSpPr>
        <p:spPr>
          <a:xfrm>
            <a:off x="4953000" y="4869160"/>
            <a:ext cx="2232248" cy="100974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Театр пластилиновых фигур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100AL730\ALIM4715.JPG"/>
          <p:cNvPicPr>
            <a:picLocks noChangeAspect="1" noChangeArrowheads="1"/>
          </p:cNvPicPr>
          <p:nvPr/>
        </p:nvPicPr>
        <p:blipFill>
          <a:blip r:embed="rId2" cstate="print"/>
          <a:srcRect t="11151" b="29000"/>
          <a:stretch>
            <a:fillRect/>
          </a:stretch>
        </p:blipFill>
        <p:spPr bwMode="auto">
          <a:xfrm>
            <a:off x="344488" y="620688"/>
            <a:ext cx="4464496" cy="3528392"/>
          </a:xfrm>
          <a:prstGeom prst="rect">
            <a:avLst/>
          </a:prstGeom>
          <a:noFill/>
        </p:spPr>
      </p:pic>
      <p:pic>
        <p:nvPicPr>
          <p:cNvPr id="6" name="Picture 4" descr="C:\Users\админ\Desktop\100AL730\ALIM4729.JPG"/>
          <p:cNvPicPr>
            <a:picLocks noChangeAspect="1" noChangeArrowheads="1"/>
          </p:cNvPicPr>
          <p:nvPr/>
        </p:nvPicPr>
        <p:blipFill>
          <a:blip r:embed="rId3" cstate="print"/>
          <a:srcRect l="16138" t="16400" r="5901" b="31100"/>
          <a:stretch>
            <a:fillRect/>
          </a:stretch>
        </p:blipFill>
        <p:spPr bwMode="auto">
          <a:xfrm>
            <a:off x="5025008" y="3140968"/>
            <a:ext cx="4608512" cy="3456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0512" y="515719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Театр настольных  картонных фигур.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5088" y="162880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Театр пластилиновых фигур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2000672" y="4365104"/>
            <a:ext cx="360040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7185248" y="2132856"/>
            <a:ext cx="340616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админ\Desktop\100AL730\ALIM4735.JPG"/>
          <p:cNvPicPr>
            <a:picLocks noChangeAspect="1" noChangeArrowheads="1"/>
          </p:cNvPicPr>
          <p:nvPr/>
        </p:nvPicPr>
        <p:blipFill>
          <a:blip r:embed="rId2" cstate="print"/>
          <a:srcRect l="5901" t="8001" r="9838" b="15350"/>
          <a:stretch>
            <a:fillRect/>
          </a:stretch>
        </p:blipFill>
        <p:spPr bwMode="auto">
          <a:xfrm>
            <a:off x="128464" y="548680"/>
            <a:ext cx="4536504" cy="3600400"/>
          </a:xfrm>
          <a:prstGeom prst="rect">
            <a:avLst/>
          </a:prstGeom>
          <a:noFill/>
        </p:spPr>
      </p:pic>
      <p:pic>
        <p:nvPicPr>
          <p:cNvPr id="3" name="Picture 13" descr="C:\Users\админ\Desktop\100AL730\ALIM4750.JPG"/>
          <p:cNvPicPr>
            <a:picLocks noChangeAspect="1" noChangeArrowheads="1"/>
          </p:cNvPicPr>
          <p:nvPr/>
        </p:nvPicPr>
        <p:blipFill>
          <a:blip r:embed="rId3" cstate="print"/>
          <a:srcRect t="11151" b="15350"/>
          <a:stretch>
            <a:fillRect/>
          </a:stretch>
        </p:blipFill>
        <p:spPr bwMode="auto">
          <a:xfrm>
            <a:off x="4880992" y="2636912"/>
            <a:ext cx="4716015" cy="3960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96616" y="55892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Театр платков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1152" y="10527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Театр машин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2072680" y="458112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0800000">
            <a:off x="6897216" y="155679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админ\Desktop\100AL730\ALIM4748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200472" y="620688"/>
            <a:ext cx="4896544" cy="3240360"/>
          </a:xfrm>
          <a:prstGeom prst="rect">
            <a:avLst/>
          </a:prstGeom>
          <a:noFill/>
        </p:spPr>
      </p:pic>
      <p:pic>
        <p:nvPicPr>
          <p:cNvPr id="3" name="Picture 7" descr="C:\Users\админ\Desktop\100AL730\ALIM4739.JPG"/>
          <p:cNvPicPr>
            <a:picLocks noChangeAspect="1" noChangeArrowheads="1"/>
          </p:cNvPicPr>
          <p:nvPr/>
        </p:nvPicPr>
        <p:blipFill>
          <a:blip r:embed="rId3" cstate="print"/>
          <a:srcRect l="2401" t="8598" r="24800" b="7899"/>
          <a:stretch>
            <a:fillRect/>
          </a:stretch>
        </p:blipFill>
        <p:spPr bwMode="auto">
          <a:xfrm>
            <a:off x="5745088" y="980728"/>
            <a:ext cx="3960440" cy="55446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0552" y="458112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Театр вязаных игрушек и ниток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8624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Театр масок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2576736" y="4005064"/>
            <a:ext cx="504056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5400000">
            <a:off x="3990604" y="5327500"/>
            <a:ext cx="700656" cy="13681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776536" y="1484784"/>
            <a:ext cx="8424936" cy="468052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Овладение родным языком, развитие речи является одним из самых важных приобретений ребенка в дошкольном детстве и рассматривается в современном дошкольном воспитании как общая основа воспитания и обучения детей. Исследования отечественных психологов и педагогов доказали, что овладение речью не просто что- то добавляет к развитию ребенка, а перестраивает всю его психику, всю деятельность, поэтому важное значение в педагогическом процессе дошкольного учреждения отводиться речевому развитию детей.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4688" y="836712"/>
            <a:ext cx="47525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esktop\100AL730\ALIM4719.JPG"/>
          <p:cNvPicPr>
            <a:picLocks noChangeAspect="1" noChangeArrowheads="1"/>
          </p:cNvPicPr>
          <p:nvPr/>
        </p:nvPicPr>
        <p:blipFill>
          <a:blip r:embed="rId2" cstate="print"/>
          <a:srcRect t="5207" b="30579"/>
          <a:stretch>
            <a:fillRect/>
          </a:stretch>
        </p:blipFill>
        <p:spPr bwMode="auto">
          <a:xfrm>
            <a:off x="128464" y="548680"/>
            <a:ext cx="5328592" cy="3888432"/>
          </a:xfrm>
          <a:prstGeom prst="rect">
            <a:avLst/>
          </a:prstGeom>
          <a:noFill/>
        </p:spPr>
      </p:pic>
      <p:pic>
        <p:nvPicPr>
          <p:cNvPr id="3" name="Picture 9" descr="C:\Users\админ\Desktop\100AL730\ALIM4740.JPG"/>
          <p:cNvPicPr>
            <a:picLocks noChangeAspect="1" noChangeArrowheads="1"/>
          </p:cNvPicPr>
          <p:nvPr/>
        </p:nvPicPr>
        <p:blipFill>
          <a:blip r:embed="rId3" cstate="print"/>
          <a:srcRect l="21651" r="20075"/>
          <a:stretch>
            <a:fillRect/>
          </a:stretch>
        </p:blipFill>
        <p:spPr bwMode="auto">
          <a:xfrm>
            <a:off x="6393160" y="980728"/>
            <a:ext cx="3240360" cy="54726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0512" y="55892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Театр коробок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52800" y="59492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Театр вешалки</a:t>
            </a:r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1208584" y="450912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5400000">
            <a:off x="5415912" y="563038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админ\Desktop\100AL730\ALIM4744.JPG"/>
          <p:cNvPicPr>
            <a:picLocks noChangeAspect="1" noChangeArrowheads="1"/>
          </p:cNvPicPr>
          <p:nvPr/>
        </p:nvPicPr>
        <p:blipFill>
          <a:blip r:embed="rId2" cstate="print"/>
          <a:srcRect t="16400" b="14301"/>
          <a:stretch>
            <a:fillRect/>
          </a:stretch>
        </p:blipFill>
        <p:spPr bwMode="auto">
          <a:xfrm>
            <a:off x="272480" y="692696"/>
            <a:ext cx="4680520" cy="3384376"/>
          </a:xfrm>
          <a:prstGeom prst="rect">
            <a:avLst/>
          </a:prstGeom>
          <a:noFill/>
        </p:spPr>
      </p:pic>
      <p:pic>
        <p:nvPicPr>
          <p:cNvPr id="3" name="Picture 5" descr="C:\Users\админ\Desktop\100AL730\ALIM4731.JPG"/>
          <p:cNvPicPr>
            <a:picLocks noChangeAspect="1" noChangeArrowheads="1"/>
          </p:cNvPicPr>
          <p:nvPr/>
        </p:nvPicPr>
        <p:blipFill>
          <a:blip r:embed="rId3" cstate="print"/>
          <a:srcRect t="6921" b="22700"/>
          <a:stretch>
            <a:fillRect/>
          </a:stretch>
        </p:blipFill>
        <p:spPr bwMode="auto">
          <a:xfrm>
            <a:off x="5529064" y="3501008"/>
            <a:ext cx="4139951" cy="31683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76536" y="50851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Театр фигурок оригами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648" y="57332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Театр пластиковых бутылок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2216696" y="40770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4767840" y="55583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ALIM4757.JPG"/>
          <p:cNvPicPr>
            <a:picLocks noChangeAspect="1" noChangeArrowheads="1"/>
          </p:cNvPicPr>
          <p:nvPr/>
        </p:nvPicPr>
        <p:blipFill>
          <a:blip r:embed="rId2" cstate="print"/>
          <a:srcRect l="8263" t="21315" b="10100"/>
          <a:stretch>
            <a:fillRect/>
          </a:stretch>
        </p:blipFill>
        <p:spPr bwMode="auto">
          <a:xfrm>
            <a:off x="5457056" y="3717032"/>
            <a:ext cx="4320481" cy="2952328"/>
          </a:xfrm>
          <a:prstGeom prst="rect">
            <a:avLst/>
          </a:prstGeom>
          <a:noFill/>
        </p:spPr>
      </p:pic>
      <p:pic>
        <p:nvPicPr>
          <p:cNvPr id="1028" name="Picture 4" descr="E:\DCIM\100AL730\ALIM4754.JPG"/>
          <p:cNvPicPr>
            <a:picLocks noChangeAspect="1" noChangeArrowheads="1"/>
          </p:cNvPicPr>
          <p:nvPr/>
        </p:nvPicPr>
        <p:blipFill>
          <a:blip r:embed="rId3" cstate="print"/>
          <a:srcRect l="13776" t="20600" r="16925" b="9051"/>
          <a:stretch>
            <a:fillRect/>
          </a:stretch>
        </p:blipFill>
        <p:spPr bwMode="auto">
          <a:xfrm>
            <a:off x="128464" y="764704"/>
            <a:ext cx="4536504" cy="3096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8504" y="55172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Театр стульчиков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3160" y="21328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Театр флаконов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1496616" y="45091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473280" y="27089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20" y="692696"/>
            <a:ext cx="89154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заключительный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916832"/>
            <a:ext cx="8915400" cy="4392488"/>
          </a:xfrm>
        </p:spPr>
        <p:txBody>
          <a:bodyPr>
            <a:normAutofit fontScale="70000" lnSpcReduction="20000"/>
          </a:bodyPr>
          <a:lstStyle/>
          <a:p>
            <a:pPr marL="0" indent="0"/>
            <a:r>
              <a:rPr lang="ru-RU" sz="3000" dirty="0" smtClean="0"/>
              <a:t>Обобщение итогов фронтальной и индивидуальной работы  с  детьми.</a:t>
            </a:r>
          </a:p>
          <a:p>
            <a:pPr marL="0" indent="0"/>
            <a:r>
              <a:rPr lang="ru-RU" sz="3000" dirty="0" smtClean="0"/>
              <a:t>Подготовка отчёта о проделанной работе и оформление материала</a:t>
            </a:r>
          </a:p>
          <a:p>
            <a:r>
              <a:rPr lang="ru-RU" sz="3000" dirty="0" smtClean="0"/>
              <a:t>Разработка   консультаций и рекомендаций для родителей по развитию связной речи детей дошкольного возраста</a:t>
            </a:r>
          </a:p>
          <a:p>
            <a:r>
              <a:rPr lang="ru-RU" sz="3000" dirty="0" smtClean="0"/>
              <a:t>Создание картотеки словесных игр для родителей и их детей</a:t>
            </a:r>
          </a:p>
          <a:p>
            <a:r>
              <a:rPr lang="ru-RU" sz="3000" dirty="0" smtClean="0"/>
              <a:t>Оформление буклетов «С крупой </a:t>
            </a:r>
            <a:r>
              <a:rPr lang="ru-RU" sz="3000" dirty="0" err="1" smtClean="0"/>
              <a:t>играем-речь</a:t>
            </a:r>
            <a:r>
              <a:rPr lang="ru-RU" sz="3000" dirty="0" smtClean="0"/>
              <a:t> развиваем», «Домашний кукольный театр»</a:t>
            </a:r>
          </a:p>
          <a:p>
            <a:r>
              <a:rPr lang="ru-RU" dirty="0" smtClean="0"/>
              <a:t>Разработка памятки для родителей «Как разговорить ребенка»</a:t>
            </a:r>
          </a:p>
          <a:p>
            <a:r>
              <a:rPr lang="ru-RU" dirty="0" smtClean="0"/>
              <a:t>Показ спектаклей для родителей и малышей «,,,,», </a:t>
            </a:r>
          </a:p>
          <a:p>
            <a:r>
              <a:rPr lang="ru-RU" dirty="0" smtClean="0"/>
              <a:t>Презентация книжки-малышки «Солдат и волшебная винтовка»</a:t>
            </a:r>
          </a:p>
          <a:p>
            <a:r>
              <a:rPr lang="ru-RU" dirty="0" smtClean="0"/>
              <a:t>Презентация диафильма </a:t>
            </a:r>
          </a:p>
          <a:p>
            <a:r>
              <a:rPr lang="ru-RU" dirty="0" smtClean="0"/>
              <a:t>Презентация проекта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2638402" y="3243538"/>
            <a:ext cx="6056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Этапы реализации проекта: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0" y="548680"/>
          <a:ext cx="99060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836712"/>
            <a:ext cx="9906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Оценка уровня</a:t>
            </a:r>
            <a:r>
              <a:rPr kumimoji="0" lang="ru-RU" sz="28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развития связной речи  детей 5-6 лет                </a:t>
            </a:r>
            <a:endParaRPr kumimoji="0" lang="ru-RU" sz="2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00944" y="620688"/>
          <a:ext cx="950505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44488" y="1196752"/>
          <a:ext cx="4464496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5097016" y="1340768"/>
          <a:ext cx="4464496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4608" y="544522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Высокий уровень связной речи увеличился  на 21%</a:t>
            </a:r>
          </a:p>
          <a:p>
            <a:r>
              <a:rPr lang="ru-RU" dirty="0" smtClean="0"/>
              <a:t>Уровень </a:t>
            </a:r>
            <a:r>
              <a:rPr lang="ru-RU" dirty="0" err="1" smtClean="0"/>
              <a:t>неразвития</a:t>
            </a:r>
            <a:r>
              <a:rPr lang="ru-RU" dirty="0" smtClean="0"/>
              <a:t> отдельных компонентов снизился на 7 %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Продукт детской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Книжки-малышки «Солдат и волшебная винтовка», « Посадил дед… не репку!»</a:t>
            </a:r>
          </a:p>
          <a:p>
            <a:r>
              <a:rPr lang="ru-RU" dirty="0" smtClean="0"/>
              <a:t>Авторские сказки «Пес Барбос и зайка Майка»,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Добрик</a:t>
            </a:r>
            <a:r>
              <a:rPr lang="ru-RU" dirty="0" smtClean="0"/>
              <a:t>», «Ежик и зайчик», «Котенок и щенок», «Клубничка, Вишенка и Смородинка»</a:t>
            </a:r>
          </a:p>
          <a:p>
            <a:r>
              <a:rPr lang="ru-RU" dirty="0" smtClean="0"/>
              <a:t>Проекты «А что, если лиса не встретила Колобка?», «Медведь из сказок какой: добрый или злой?»</a:t>
            </a:r>
          </a:p>
          <a:p>
            <a:r>
              <a:rPr lang="ru-RU" dirty="0" smtClean="0"/>
              <a:t>Диафильмы: «Как жители леса помогли Гномику», «Зеленая вишенка», Паучок»,»Как солнышко с тучками поссорилось»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320040"/>
            <a:ext cx="7842250" cy="1020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hlinkClick r:id="rId2" action="ppaction://hlinkpres?slideindex=1&amp;slidetitle="/>
              </a:rPr>
              <a:t>А что, если Колобок не встретил Лису?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497" y="1916832"/>
            <a:ext cx="35103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Автор проекта:               </a:t>
            </a:r>
            <a:r>
              <a:rPr lang="ru-RU" b="1" dirty="0" err="1" smtClean="0">
                <a:solidFill>
                  <a:srgbClr val="C00000"/>
                </a:solidFill>
              </a:rPr>
              <a:t>Мавлютов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Роман, 5 лет;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Участники: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Бабушка</a:t>
            </a:r>
            <a:r>
              <a:rPr lang="ru-RU" b="1" dirty="0" smtClean="0">
                <a:solidFill>
                  <a:srgbClr val="C00000"/>
                </a:solidFill>
              </a:rPr>
              <a:t>-                                   </a:t>
            </a:r>
            <a:r>
              <a:rPr lang="ru-RU" b="1" dirty="0" err="1" smtClean="0">
                <a:solidFill>
                  <a:srgbClr val="C00000"/>
                </a:solidFill>
              </a:rPr>
              <a:t>Розман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Эвелина</a:t>
            </a:r>
            <a:r>
              <a:rPr lang="ru-RU" b="1" dirty="0" smtClean="0">
                <a:solidFill>
                  <a:srgbClr val="C00000"/>
                </a:solidFill>
              </a:rPr>
              <a:t> Николаевна;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Воспитатель</a:t>
            </a:r>
            <a:r>
              <a:rPr lang="ru-RU" b="1" dirty="0" smtClean="0"/>
              <a:t>-                   </a:t>
            </a:r>
            <a:r>
              <a:rPr lang="ru-RU" b="1" dirty="0" smtClean="0">
                <a:solidFill>
                  <a:srgbClr val="C00000"/>
                </a:solidFill>
              </a:rPr>
              <a:t>Ефремова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Нина Евгеньевна.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Сроки реализации проекта: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17-21 февраля</a:t>
            </a:r>
          </a:p>
          <a:p>
            <a:endParaRPr lang="ru-RU" dirty="0" smtClean="0"/>
          </a:p>
        </p:txBody>
      </p:sp>
      <p:pic>
        <p:nvPicPr>
          <p:cNvPr id="6" name="Picture 2" descr="http://tales-game.net/uploads/posts/2010-05/1273941991_kolobok-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896" y="1556792"/>
            <a:ext cx="472391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18541" y="620688"/>
            <a:ext cx="8420100" cy="28083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hlinkClick r:id="rId2" action="ppaction://hlinkpres?slideindex=1&amp;slidetitle="/>
              </a:rPr>
              <a:t>Медведь из сказок:</a:t>
            </a:r>
            <a:br>
              <a:rPr lang="ru-RU" sz="4800" dirty="0" smtClean="0">
                <a:hlinkClick r:id="rId2" action="ppaction://hlinkpres?slideindex=1&amp;slidetitle="/>
              </a:rPr>
            </a:br>
            <a:r>
              <a:rPr lang="ru-RU" sz="4800" dirty="0" smtClean="0">
                <a:hlinkClick r:id="rId2" action="ppaction://hlinkpres?slideindex=1&amp;slidetitle="/>
              </a:rPr>
              <a:t>добрый или злой?</a:t>
            </a:r>
            <a:endParaRPr lang="ru-RU" sz="48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18541" y="4653136"/>
            <a:ext cx="8420100" cy="1418456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Автор проекта: Бондаренко Ирина. 5 лет</a:t>
            </a:r>
          </a:p>
          <a:p>
            <a:pPr algn="l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Участники: родители Ольга Сергеевна и Николай Сергеевич</a:t>
            </a:r>
          </a:p>
          <a:p>
            <a:pPr algn="l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Воспитатель- Ефремова Н.Е.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338" name="AutoShape 2" descr="Картинки по запросу картинки медведя из сказок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0" name="Picture 4" descr="http://kvartirka-tut.ru/images/cms/data/events/27.01.2013/medved-skazka_kop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32" y="620688"/>
            <a:ext cx="3120347" cy="134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632520" y="1628800"/>
            <a:ext cx="7992888" cy="4536504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0"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Хорошая речь - важнейшее условие всестороннего полноценного развития детей. Чем богаче и правильнее у ребенка речь, тем легче ему высказать свои мысли, тем шире его возможности в познании окружающей действительности, содержательнее и полноценнее отношение со сверстниками и взрослыми, тем активнее осуществляется его психическое развитие. </a:t>
            </a:r>
            <a:endParaRPr lang="ru-RU" sz="1200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672" y="764704"/>
            <a:ext cx="504056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Противоречия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78714" y="260648"/>
            <a:ext cx="483653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сказка</a:t>
            </a:r>
            <a:endParaRPr lang="ru-RU" sz="6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471" y="1412776"/>
            <a:ext cx="971152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pres?slideindex=1&amp;slidetitle="/>
              </a:rPr>
              <a:t>Солдат и волшебная винтовка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4638" y="4077072"/>
            <a:ext cx="7761362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Автор: Саютина Аня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Художники-оформители: Кисиленко Наташа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и  Матюхина Арина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Редактор: Ефремова Нина Евгеньевна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ород Жердевка, Тамбовская область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детский сад №3 «Колокольчик»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2015 год</a:t>
            </a:r>
          </a:p>
          <a:p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1286593" y="260649"/>
            <a:ext cx="4952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40532" y="692696"/>
            <a:ext cx="990600" cy="914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28497" y="332656"/>
            <a:ext cx="990600" cy="914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130575" y="5085184"/>
            <a:ext cx="990600" cy="914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059234" y="1124744"/>
            <a:ext cx="990600" cy="914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697416" y="5661248"/>
            <a:ext cx="990600" cy="914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385381" y="620688"/>
            <a:ext cx="990600" cy="914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506506" y="3068960"/>
            <a:ext cx="990600" cy="914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2" y="1484784"/>
            <a:ext cx="9433048" cy="5256584"/>
          </a:xfrm>
        </p:spPr>
        <p:txBody>
          <a:bodyPr>
            <a:normAutofit fontScale="90000"/>
          </a:bodyPr>
          <a:lstStyle/>
          <a:p>
            <a:pPr marL="85725" indent="85725"/>
            <a:r>
              <a:rPr lang="ru-RU" sz="2200" dirty="0" smtClean="0"/>
              <a:t>Участники проекта: дети 5-6 лет, родители, сотрудники ДОУ.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>Срок реализации: сентябрь 2013г- май 2014г</a:t>
            </a:r>
            <a:br>
              <a:rPr lang="ru-RU" sz="2200" dirty="0" smtClean="0"/>
            </a:br>
            <a:r>
              <a:rPr lang="ru-RU" sz="2200" dirty="0" smtClean="0"/>
              <a:t>Вид проекта: развивающий, творческий</a:t>
            </a:r>
            <a:br>
              <a:rPr lang="ru-RU" sz="2200" dirty="0" smtClean="0"/>
            </a:br>
            <a:r>
              <a:rPr lang="ru-RU" sz="2200" dirty="0" smtClean="0"/>
              <a:t>Используемая литература:                                                             </a:t>
            </a:r>
            <a:r>
              <a:rPr lang="ru-RU" sz="800" i="1" dirty="0" smtClean="0"/>
              <a:t> </a:t>
            </a:r>
            <a:r>
              <a:rPr lang="ru-RU" sz="1600" i="1" dirty="0" smtClean="0"/>
              <a:t>1. Акулова, О. Театрализованные игры / О. Акулова. - Дошкольное воспитание, 2005.-№ 4, с. 24-32. 2. Антипина,     А. Е. Театрализованная деятельность в детском саду [текст] /А. Е. Антипина.- М.: ТЦ Сфера, 2003. – с. 3-6 3. Артемова, Л. В. Театрализованные игры дошкольников / Л. В. Артемова. М: Просвещение, 1991 г.- 113 с. 4. </a:t>
            </a:r>
            <a:r>
              <a:rPr lang="ru-RU" sz="1600" i="1" dirty="0" err="1" smtClean="0"/>
              <a:t>Гербова</a:t>
            </a:r>
            <a:r>
              <a:rPr lang="ru-RU" sz="1600" i="1" dirty="0" smtClean="0"/>
              <a:t>, В. Занятия по развитию речи в средней группе / В. </a:t>
            </a:r>
            <a:r>
              <a:rPr lang="ru-RU" sz="1600" i="1" dirty="0" err="1" smtClean="0"/>
              <a:t>Гербова</a:t>
            </a:r>
            <a:r>
              <a:rPr lang="ru-RU" sz="1600" i="1" dirty="0" smtClean="0"/>
              <a:t>. Дошкольное воспитание. - 2000. - № 3. - с. 78-80. 5. Гессен, С. И. Основы педагогики введение в прикладную философию [текст] / С. И. Гессен.- М: Школа-Пресс, 1995., гл. III, - 91с. 6. Ушакова, О. С. Занятия по развитию речи в детском саду. / О. С. Ушаковой. - М.: Современность, 1999. - 363с. 7. Макаренко, А. С. Избранные педагогические сочинения [текст] / А. С. Макаренко.- М: Просвещение, 1977.-1т.с.-157с. 8. </a:t>
            </a:r>
            <a:r>
              <a:rPr lang="ru-RU" sz="1600" i="1" dirty="0" err="1" smtClean="0"/>
              <a:t>Маханева</a:t>
            </a:r>
            <a:r>
              <a:rPr lang="ru-RU" sz="1600" i="1" dirty="0" smtClean="0"/>
              <a:t>, М. Д. « Театрализованные занятия в детском саду» / М. Д. </a:t>
            </a:r>
            <a:r>
              <a:rPr lang="ru-RU" sz="1600" i="1" dirty="0" err="1" smtClean="0"/>
              <a:t>Маханева</a:t>
            </a:r>
            <a:r>
              <a:rPr lang="ru-RU" sz="1600" i="1" dirty="0" smtClean="0"/>
              <a:t>. - М: ТЦ- Сфера, </a:t>
            </a:r>
            <a:r>
              <a:rPr lang="ru-RU" sz="300" i="1" dirty="0" smtClean="0"/>
              <a:t/>
            </a:r>
            <a:br>
              <a:rPr lang="ru-RU" sz="300" i="1" dirty="0" smtClean="0"/>
            </a:br>
            <a:r>
              <a:rPr lang="ru-RU" sz="300" i="1" dirty="0" smtClean="0"/>
              <a:t/>
            </a:r>
            <a:br>
              <a:rPr lang="ru-RU" sz="300" i="1" dirty="0" smtClean="0"/>
            </a:br>
            <a:r>
              <a:rPr lang="ru-RU" sz="1300" dirty="0" err="1" smtClean="0">
                <a:solidFill>
                  <a:schemeClr val="accent1">
                    <a:lumMod val="75000"/>
                  </a:schemeClr>
                </a:solidFill>
              </a:rPr>
              <a:t>Интернетресурсы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1300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://</a:t>
            </a:r>
            <a:r>
              <a:rPr lang="en-US" sz="1300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.</a:t>
            </a:r>
            <a:r>
              <a:rPr lang="en-US" sz="1300" u="sng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moi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-</a:t>
            </a:r>
            <a:r>
              <a:rPr lang="en-US" sz="1300" u="sng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detsad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.</a:t>
            </a:r>
            <a:r>
              <a:rPr lang="en-US" sz="1300" u="sng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ru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/</a:t>
            </a:r>
            <a:r>
              <a:rPr lang="en-US" sz="1300" u="sng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metod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9.</a:t>
            </a:r>
            <a:r>
              <a:rPr lang="en-US" sz="1300" u="sng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htm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3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://</a:t>
            </a:r>
            <a:r>
              <a:rPr lang="en-US" sz="1300" u="sng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doshvozrast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.</a:t>
            </a:r>
            <a:r>
              <a:rPr lang="en-US" sz="1300" u="sng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ru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/</a:t>
            </a:r>
            <a:r>
              <a:rPr lang="en-US" sz="13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index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.</a:t>
            </a:r>
            <a:r>
              <a:rPr lang="en-US" sz="1300" u="sng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htm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300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://</a:t>
            </a:r>
            <a:r>
              <a:rPr lang="en-US" sz="1300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festival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300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://</a:t>
            </a:r>
            <a:r>
              <a:rPr lang="en-US" sz="1300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www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.</a:t>
            </a:r>
            <a:r>
              <a:rPr lang="en-US" sz="1300" u="sng" dirty="0" err="1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proshkolu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.</a:t>
            </a:r>
            <a:r>
              <a:rPr lang="en-US" sz="1300" u="sng" dirty="0" err="1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ru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/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 , </a:t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http://86ds7-nyagan.edusite.ru/p149aa1.html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http://www.maam.ru/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http://www.ivalex.vistcom.ru/index.htm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http://portal2010.com/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10"/>
              </a:rPr>
              <a:t>http://olesya-emelyanova.ru/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1300" u="sng" dirty="0" smtClean="0">
                <a:solidFill>
                  <a:schemeClr val="accent1">
                    <a:lumMod val="75000"/>
                  </a:schemeClr>
                </a:solidFill>
                <a:hlinkClick r:id="rId11"/>
              </a:rPr>
              <a:t>http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11"/>
              </a:rPr>
              <a:t>://</a:t>
            </a:r>
            <a:r>
              <a:rPr lang="en-US" sz="1300" u="sng" dirty="0" smtClean="0">
                <a:solidFill>
                  <a:schemeClr val="accent1">
                    <a:lumMod val="75000"/>
                  </a:schemeClr>
                </a:solidFill>
                <a:hlinkClick r:id="rId11"/>
              </a:rPr>
              <a:t>www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300" dirty="0" err="1" smtClean="0">
                <a:solidFill>
                  <a:schemeClr val="accent1">
                    <a:lumMod val="75000"/>
                  </a:schemeClr>
                </a:solidFill>
              </a:rPr>
              <a:t>solnet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1300" dirty="0" err="1" smtClean="0">
                <a:solidFill>
                  <a:schemeClr val="accent1">
                    <a:lumMod val="75000"/>
                  </a:schemeClr>
                </a:solidFill>
              </a:rPr>
              <a:t>ee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/, </a:t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300" u="sng" dirty="0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http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://</a:t>
            </a:r>
            <a:r>
              <a:rPr lang="en-US" sz="1300" u="sng" dirty="0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www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.</a:t>
            </a:r>
            <a:r>
              <a:rPr lang="en-US" sz="1300" u="sng" dirty="0" err="1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timet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.</a:t>
            </a:r>
            <a:r>
              <a:rPr lang="en-US" sz="1300" u="sng" dirty="0" err="1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ru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/</a:t>
            </a:r>
            <a:r>
              <a:rPr lang="en-US" sz="1300" u="sng" dirty="0" err="1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diafilms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/</a:t>
            </a:r>
            <a:r>
              <a:rPr lang="en-US" sz="1300" u="sng" dirty="0" err="1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skazkal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/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13"/>
              </a:rPr>
              <a:t>http://chudesenka.ru/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14"/>
              </a:rPr>
              <a:t>http://detsad-kitty.ru/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15"/>
              </a:rPr>
              <a:t>http://possum.ru/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16"/>
              </a:rPr>
              <a:t>http://www.zanimatika.narod.ru/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300" dirty="0" err="1" smtClean="0">
                <a:solidFill>
                  <a:schemeClr val="accent1">
                    <a:lumMod val="75000"/>
                  </a:schemeClr>
                </a:solidFill>
              </a:rPr>
              <a:t>music.yandex.ru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300" u="sng" dirty="0" smtClean="0">
                <a:solidFill>
                  <a:schemeClr val="accent1">
                    <a:lumMod val="75000"/>
                  </a:schemeClr>
                </a:solidFill>
                <a:hlinkClick r:id="rId17"/>
              </a:rPr>
              <a:t>http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17"/>
              </a:rPr>
              <a:t>://</a:t>
            </a:r>
            <a:r>
              <a:rPr lang="en-US" sz="1300" u="sng" dirty="0" smtClean="0">
                <a:solidFill>
                  <a:schemeClr val="accent1">
                    <a:lumMod val="75000"/>
                  </a:schemeClr>
                </a:solidFill>
                <a:hlinkClick r:id="rId17"/>
              </a:rPr>
              <a:t>www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17"/>
              </a:rPr>
              <a:t>.</a:t>
            </a:r>
            <a:r>
              <a:rPr lang="en-US" sz="1300" u="sng" dirty="0" err="1" smtClean="0">
                <a:solidFill>
                  <a:schemeClr val="accent1">
                    <a:lumMod val="75000"/>
                  </a:schemeClr>
                </a:solidFill>
                <a:hlinkClick r:id="rId17"/>
              </a:rPr>
              <a:t>dvoeknet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17"/>
              </a:rPr>
              <a:t>.</a:t>
            </a:r>
            <a:r>
              <a:rPr lang="en-US" sz="1300" u="sng" dirty="0" err="1" smtClean="0">
                <a:solidFill>
                  <a:schemeClr val="accent1">
                    <a:lumMod val="75000"/>
                  </a:schemeClr>
                </a:solidFill>
                <a:hlinkClick r:id="rId17"/>
              </a:rPr>
              <a:t>ru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hlinkClick r:id="rId17"/>
              </a:rPr>
              <a:t>/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C:\Users\админ\Desktop\Результаты педдеятельности\Сайты.pn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09184" y="4221088"/>
            <a:ext cx="3152800" cy="237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00472" y="1988840"/>
          <a:ext cx="9361040" cy="2993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00472" y="3501008"/>
          <a:ext cx="9433048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76736" y="3326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464" y="836712"/>
            <a:ext cx="93610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   На сегодняшний день - образная, богатая синонимами, дополнениями и описаниями речь у детей дошкольного возраста – явление очень редкое. Обратиться к данной теме меня побудило, то, что в настоящее время требования к уровню развития связной речи воспитанников на момент поступления в школу значительно возросли.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А речь современного дошкольника  имеет множество проблем, это и: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464" y="620689"/>
            <a:ext cx="9777536" cy="1152127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/>
            </a:r>
            <a:br>
              <a:rPr lang="ru-RU" sz="22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В </a:t>
            </a:r>
            <a:r>
              <a:rPr lang="ru-RU" sz="2200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последние годы наблюдается снижение уровня речевого развития детей дошкольного возраста, неизбежно страдает связная речь, и по статистике последних лет уровень развития </a:t>
            </a:r>
            <a:r>
              <a:rPr lang="ru-RU" sz="22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 </a:t>
            </a:r>
            <a:r>
              <a:rPr lang="ru-RU" sz="2200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речи снизился на 15%.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28464" y="1772816"/>
          <a:ext cx="46085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025008" y="1772816"/>
          <a:ext cx="4608512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00472" y="1268760"/>
          <a:ext cx="9433048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2520" y="62068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Соотношение  развития всех компонентов устной речи детей 5-6 лет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836712"/>
            <a:ext cx="9906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Оценка уровня</a:t>
            </a:r>
            <a:r>
              <a:rPr kumimoji="0" lang="ru-RU" sz="28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развития связной речи  детей 5-6 лет                </a:t>
            </a:r>
            <a:endParaRPr kumimoji="0" lang="ru-RU" sz="2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00944" y="620688"/>
          <a:ext cx="950505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44488" y="2276872"/>
          <a:ext cx="8784976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0472" y="620688"/>
            <a:ext cx="950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Цель:  развитие связной речи детей посредством использования игр-драматизаций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4808" y="90872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016896" y="1556792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Новизна проекта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том, что в рамках реализации проекта особое внимание уделяется не только формированию связной речи, но и включению детей непосредственно в творческий процесс через разнообразные формы организации коллективной творческой деятельности, что позволяет сформировать у детей навыки самоорганизации и самореализации.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2066</TotalTime>
  <Words>1502</Words>
  <Application>Microsoft Office PowerPoint</Application>
  <PresentationFormat>Лист A4 (210x297 мм)</PresentationFormat>
  <Paragraphs>244</Paragraphs>
  <Slides>32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Городская</vt:lpstr>
      <vt:lpstr>                   </vt:lpstr>
      <vt:lpstr>Презентация PowerPoint</vt:lpstr>
      <vt:lpstr>Презентация PowerPoint</vt:lpstr>
      <vt:lpstr>Презентация PowerPoint</vt:lpstr>
      <vt:lpstr>  В последние годы наблюдается снижение уровня речевого развития детей дошкольного возраста, неизбежно страдает связная речь, и по статистике последних лет уровень развития  речи снизился на 15%. </vt:lpstr>
      <vt:lpstr>Презентация PowerPoint</vt:lpstr>
      <vt:lpstr>Презентация PowerPoint</vt:lpstr>
      <vt:lpstr>Презентация PowerPoint</vt:lpstr>
      <vt:lpstr>Новизна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заключительный</vt:lpstr>
      <vt:lpstr>Презентация PowerPoint</vt:lpstr>
      <vt:lpstr>Презентация PowerPoint</vt:lpstr>
      <vt:lpstr>Презентация PowerPoint</vt:lpstr>
      <vt:lpstr>Продукт детской деятельности</vt:lpstr>
      <vt:lpstr>А что, если Колобок не встретил Лису?</vt:lpstr>
      <vt:lpstr>Медведь из сказок: добрый или злой?</vt:lpstr>
      <vt:lpstr>Презентация PowerPoint</vt:lpstr>
      <vt:lpstr>Участники проекта: дети 5-6 лет, родители, сотрудники ДОУ. Срок реализации: сентябрь 2013г- май 2014г Вид проекта: развивающий, творческий Используемая литература:                                                              1. Акулова, О. Театрализованные игры / О. Акулова. - Дошкольное воспитание, 2005.-№ 4, с. 24-32. 2. Антипина,     А. Е. Театрализованная деятельность в детском саду [текст] /А. Е. Антипина.- М.: ТЦ Сфера, 2003. – с. 3-6 3. Артемова, Л. В. Театрализованные игры дошкольников / Л. В. Артемова. М: Просвещение, 1991 г.- 113 с. 4. Гербова, В. Занятия по развитию речи в средней группе / В. Гербова. Дошкольное воспитание. - 2000. - № 3. - с. 78-80. 5. Гессен, С. И. Основы педагогики введение в прикладную философию [текст] / С. И. Гессен.- М: Школа-Пресс, 1995., гл. III, - 91с. 6. Ушакова, О. С. Занятия по развитию речи в детском саду. / О. С. Ушаковой. - М.: Современность, 1999. - 363с. 7. Макаренко, А. С. Избранные педагогические сочинения [текст] / А. С. Макаренко.- М: Просвещение, 1977.-1т.с.-157с. 8. Маханева, М. Д. « Театрализованные занятия в детском саду» / М. Д. Маханева. - М: ТЦ- Сфера,   Интернетресурсы:http://www.moi-detsad.ru/metod9.htm  http://doshvozrast.ru/index.htm, http://festival.  http://www.proshkolu.ru/ ,   http://86ds7-nyagan.edusite.ru/p149aa1.html  http://www.maam.ru/  http://www.ivalex.vistcom.ru/index.htm http://portal2010.com/ http://olesya-emelyanova.ru/  http://www. solnet.ee/,  http://www.timet.ru/diafilms/skazkal/, http://chudesenka.ru/ http://detsad-kitty.ru/ http://possum.ru/ http://www.zanimatika.narod.ru/ music.yandex.ru http://www.dvoeknet.ru/ 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Сочинялки-игралки-развивалки</dc:title>
  <dc:creator>админ</dc:creator>
  <cp:lastModifiedBy>admin</cp:lastModifiedBy>
  <cp:revision>193</cp:revision>
  <dcterms:created xsi:type="dcterms:W3CDTF">2015-03-26T17:39:28Z</dcterms:created>
  <dcterms:modified xsi:type="dcterms:W3CDTF">2016-01-21T03:28:34Z</dcterms:modified>
</cp:coreProperties>
</file>