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57" r:id="rId2"/>
    <p:sldId id="275" r:id="rId3"/>
    <p:sldId id="276" r:id="rId4"/>
    <p:sldId id="261" r:id="rId5"/>
    <p:sldId id="296" r:id="rId6"/>
    <p:sldId id="29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CCFF"/>
    <a:srgbClr val="33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2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5BA4F-ECC0-468E-BA63-9A1DD3EAD22F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3347A-420C-43EA-B78D-785F68929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916832"/>
            <a:ext cx="9053947" cy="252028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ПЛАНИРОВАНИЕ ОБРАЗОВАТЕЛЬНОЙ ДЕЯТЕЛЬНОСТИ В ПРОЦЕССЕ РЕАЛИЗАЦИИ ОБРАЗОВАТЕЛЬНОЙ ОБЛАСТИ</a:t>
            </a:r>
            <a:br>
              <a:rPr lang="ru-RU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« ХУДОЖЕСТВЕННОЕ ТВОРЧЕСТВО»</a:t>
            </a:r>
            <a:br>
              <a:rPr lang="ru-RU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в соответствии ФГОС)</a:t>
            </a:r>
            <a:r>
              <a:rPr lang="ru-RU" sz="2400" dirty="0" smtClean="0"/>
              <a:t> </a:t>
            </a:r>
            <a:endParaRPr lang="ru-RU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28" y="4653137"/>
            <a:ext cx="414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Елдова Е.В. - воспитатель </a:t>
            </a:r>
            <a:r>
              <a:rPr lang="ru-RU" b="1" dirty="0">
                <a:solidFill>
                  <a:srgbClr val="00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высшей </a:t>
            </a:r>
            <a:r>
              <a:rPr lang="ru-RU" b="1" dirty="0" smtClean="0">
                <a:solidFill>
                  <a:srgbClr val="00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квалификационной категории.       </a:t>
            </a:r>
            <a:endParaRPr lang="ru-RU" b="1" dirty="0">
              <a:solidFill>
                <a:srgbClr val="00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7223" y="0"/>
            <a:ext cx="8286777" cy="1071546"/>
          </a:xfrm>
          <a:prstGeom prst="rect">
            <a:avLst/>
          </a:prstGeom>
          <a:solidFill>
            <a:srgbClr val="CCECFF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</a:t>
            </a:r>
            <a:r>
              <a:rPr lang="ru-RU" sz="2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етский сад №23 «Катюша» общеразвивающего вида</a:t>
            </a:r>
            <a:endParaRPr lang="ru-RU" sz="20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ger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7100" cy="1143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14546" y="5929330"/>
            <a:ext cx="4572000" cy="56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srgbClr val="00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г. НАЗАРОВО</a:t>
            </a:r>
          </a:p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srgbClr val="00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36842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849" y="277178"/>
            <a:ext cx="8855739" cy="10801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«Художественное творчество»</a:t>
            </a:r>
            <a:endParaRPr lang="ru-RU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5" y="2428868"/>
            <a:ext cx="8858311" cy="1080120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Продуктивные виды деятельности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Рисование, лепка, аппликация, конструирование и создание разного рода поделок , макетов из различных материалов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14810" y="1357298"/>
            <a:ext cx="785818" cy="87445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143372" y="3643314"/>
            <a:ext cx="790809" cy="107157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5000636"/>
            <a:ext cx="8858311" cy="144016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Требования ФГОС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70411" y="5445225"/>
            <a:ext cx="8855738" cy="1386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E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«Художественное творчество»</a:t>
            </a:r>
            <a:endParaRPr lang="ru-RU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456" y="3068960"/>
            <a:ext cx="8712895" cy="3600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</a:t>
            </a:r>
          </a:p>
          <a:p>
            <a:pPr algn="ctr"/>
            <a:r>
              <a:rPr lang="ru-RU" sz="20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На тематическом принципе построения образовательного процесса</a:t>
            </a:r>
          </a:p>
          <a:p>
            <a:pPr algn="ctr"/>
            <a:r>
              <a:rPr lang="ru-RU" sz="2400" b="1" i="1" u="sng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По блокам:</a:t>
            </a:r>
          </a:p>
          <a:p>
            <a:pPr algn="ctr"/>
            <a:endParaRPr lang="ru-RU" sz="2400" b="1" i="1" u="sng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u="sng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Образовательный блок НОД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u="sng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Блок совместной деятельности взрослого и детей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u="sng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Блок самостоятельной деятельности детей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u="sng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r>
              <a:rPr lang="ru-RU" sz="2400" b="1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051720" y="1349771"/>
            <a:ext cx="4824536" cy="1584176"/>
          </a:xfrm>
          <a:prstGeom prst="downArrowCallou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ИНТЕГРИРУЕТСЯ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CCECFF"/>
          </a:solidFill>
          <a:ln w="28575">
            <a:solidFill>
              <a:srgbClr val="0066FF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Включение продуктивных видов деятельности в режимные моменты</a:t>
            </a:r>
            <a:b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628800"/>
            <a:ext cx="7488832" cy="3814171"/>
          </a:xfrm>
        </p:spPr>
        <p:txBody>
          <a:bodyPr/>
          <a:lstStyle/>
          <a:p>
            <a:r>
              <a:rPr lang="ru-RU" dirty="0" smtClean="0"/>
              <a:t>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338906"/>
              </p:ext>
            </p:extLst>
          </p:nvPr>
        </p:nvGraphicFramePr>
        <p:xfrm>
          <a:off x="0" y="785793"/>
          <a:ext cx="91440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991"/>
                <a:gridCol w="7133310"/>
                <a:gridCol w="1620699"/>
              </a:tblGrid>
              <a:tr h="62507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Содержание деятельности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Режимные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моменты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28045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dirty="0" smtClean="0"/>
                        <a:t>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Самостоятельная деятельность детей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развивающие художественно - творческие игры с вариантами и разной степенью сложности;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пособия для художественной деятельности (иллюстрированный материал,   пособия для ручного труда, рисования, лепки, аппликации, с последующим использованием результатов труда в играх);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беседы о декоративно - прикладном искусстве, художниках и т.д.</a:t>
                      </a:r>
                      <a:endParaRPr lang="ru-RU" sz="16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детей и взрослых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Занимательные показы, свободная художественная деятельность с участием воспитателя, индивидуальная работа с детьми, рассматривание произведений живописи,  сюжетно-игровая ситуация, художественный досуг, конкурсы, экспериментирование с материалом (обучение,  опыты, дидактические игры, обыгрывание незавершенного рисунка, наблюдение</a:t>
                      </a:r>
                      <a:endParaRPr lang="ru-RU" sz="1600" b="1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лепка, конструирование, аппликация, рисование;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Самостоятельная художественная деятельность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проблемных  ситуаций,  игра,  задания для самостоятельных наблюдений, рисование по замыслу, рассматривание картин, иллюстраций о природе.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Утро,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1-я половина дня.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ННОД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Прогулка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Вечер,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2-я половина дня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3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Сетка занятий подготовительной группы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неделю 2015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16349"/>
              </p:ext>
            </p:extLst>
          </p:nvPr>
        </p:nvGraphicFramePr>
        <p:xfrm>
          <a:off x="0" y="1268760"/>
          <a:ext cx="9144000" cy="5400600"/>
        </p:xfrm>
        <a:graphic>
          <a:graphicData uri="http://schemas.openxmlformats.org/drawingml/2006/table">
            <a:tbl>
              <a:tblPr/>
              <a:tblGrid>
                <a:gridCol w="1691680"/>
                <a:gridCol w="1708517"/>
                <a:gridCol w="2101939"/>
                <a:gridCol w="1607365"/>
                <a:gridCol w="2034499"/>
              </a:tblGrid>
              <a:tr h="59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Понедельник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1.Коммуникация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Беседа 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«Зимние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фантазии, там на неведанных дорожках» 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2.Худ.творчествоЛепка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 Заяц-беляк»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Рельефная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3.Физкультура</a:t>
                      </a:r>
                      <a:endParaRPr lang="ru-RU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1.Познание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ФЭМП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«Снежинки»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(Количество и счёт)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2.Музыка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3.ЧХЛ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Заучивание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«Зимнее утро»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А.С.Пушкинс388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1.Познание (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форм.цел.карт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Экскурсия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«Время года, зима» 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2.Худ.творчество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«Зимний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пейзаж »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3. Физкультура (воздух)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1Коммуникация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Рассказы из личного опыта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«О зиме, деревьях зимой»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2.Музыка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Кружок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(ручной труд)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15.40-16.05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1.Познание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«Зимняя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сказка»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прир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 матер.)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творчество </a:t>
                      </a:r>
                      <a:r>
                        <a:rPr lang="ru-RU" sz="1600" b="1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Аппликация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 Ай да берёзка»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Физкультура 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Доп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: Кружок «Фантазия»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15.15-15.40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14290"/>
          <a:ext cx="9001157" cy="6654800"/>
        </p:xfrm>
        <a:graphic>
          <a:graphicData uri="http://schemas.openxmlformats.org/drawingml/2006/table">
            <a:tbl>
              <a:tblPr/>
              <a:tblGrid>
                <a:gridCol w="1751421"/>
                <a:gridCol w="912153"/>
                <a:gridCol w="5039478"/>
                <a:gridCol w="1298105"/>
              </a:tblGrid>
              <a:tr h="15238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Совместная деятельность взрослых и детей (с учетом интеграции образовательных областей)	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86" marR="40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Деятельность с родителями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86" marR="40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Режим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86" marR="40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Интеграцияо.о.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86" marR="40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       НОД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86" marR="40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6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Утро.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Понедельник.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Беседа с детьми.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О начале зимы « Найди отличия»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Д/и по развитию речи, З.К.Р.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Когда это бывает?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Утренняя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гимнастикаК.Г.Н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 Завтрак                                </a:t>
                      </a:r>
                      <a:r>
                        <a:rPr lang="ru-RU" sz="10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НОД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Комуникация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беседаХуд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творчество-лепкаФизкультураПодготовка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прогулке</a:t>
                      </a: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Прогулка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в </a:t>
                      </a: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рощу.Наблюдение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за зимним пейзажем. Игры: «Заморожу», «Два Мороза»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Инд.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работа: Рисуем узоры на снегу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Возвращение с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прогулкиОбед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Сон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Вечер      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Оздоров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 закал. Процедуры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Д/и по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ПДД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Автотранспорт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на зимней дороге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Инд. Работа по ФЭМП Ориентир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простр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и времени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« Месяцы»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Вечерняя прогулка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86" marR="40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Здоровье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Чтен.худ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 лит.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труд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Социализация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Познание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Коммуникация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Здоровье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Чтен.худ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 лит.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труд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Социализация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Познание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Коммуникация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86" marR="40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1.Коммуникация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Тема: Зимние фантазии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Задачи: ………..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Методы и приёмы:…….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Словарная работа:……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Индивидуальная работа:…….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2.Художественное  творчество.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Тема: Зимний пейзаж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Задачи: Знакомить детей с произведениями разных видов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искусства.Совершенствовать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технику рисования акварелью( свободно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эксперементировать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смешивая разные краски). Воспитывать у детей желание выполнять коллективный сюжет.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и приёмы: Худ. слово, показ,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обьяснение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практический.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Словарная работа: Репродукция, пейзаж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Индивидуальная работа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научить Яну, Ксюшу рисовать кончиком кисти.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Набор дел: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Орг. Момент в круге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Дых., пальчиковая гимнастика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Рассматрив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Репродукции художников, беседа.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Рисование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3.Физо.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Кружок «Вокальный»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86" marR="40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1.Выставка семейного творчества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«Зимние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забавы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2.Оформление  группы к празднику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86" marR="40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639</Words>
  <Application>Microsoft Office PowerPoint</Application>
  <PresentationFormat>Экран (4:3)</PresentationFormat>
  <Paragraphs>187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ПЛАНИРОВАНИЕ ОБРАЗОВАТЕЛЬНОЙ ДЕЯТЕЛЬНОСТИ В ПРОЦЕССЕ РЕАЛИЗАЦИИ ОБРАЗОВАТЕЛЬНОЙ ОБЛАСТИ  « ХУДОЖЕСТВЕННОЕ ТВОРЧЕСТВО» (в соответствии ФГОС) </vt:lpstr>
      <vt:lpstr>Презентация PowerPoint</vt:lpstr>
      <vt:lpstr>«Художественное творчество»</vt:lpstr>
      <vt:lpstr> Включение продуктивных видов деятельности в режимные моменты </vt:lpstr>
      <vt:lpstr>Сетка занятий подготовительной группы  на неделю 2015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продуктивной деятельности в процессе освоения дошкольниками необходимых умений и навыков»</dc:title>
  <dc:creator>admin</dc:creator>
  <cp:lastModifiedBy>admin</cp:lastModifiedBy>
  <cp:revision>149</cp:revision>
  <dcterms:modified xsi:type="dcterms:W3CDTF">2016-01-09T10:45:47Z</dcterms:modified>
</cp:coreProperties>
</file>