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8"/>
  </p:notesMasterIdLst>
  <p:sldIdLst>
    <p:sldId id="354" r:id="rId2"/>
    <p:sldId id="334" r:id="rId3"/>
    <p:sldId id="333" r:id="rId4"/>
    <p:sldId id="307" r:id="rId5"/>
    <p:sldId id="310" r:id="rId6"/>
    <p:sldId id="314" r:id="rId7"/>
    <p:sldId id="330" r:id="rId8"/>
    <p:sldId id="316" r:id="rId9"/>
    <p:sldId id="308" r:id="rId10"/>
    <p:sldId id="350" r:id="rId11"/>
    <p:sldId id="351" r:id="rId12"/>
    <p:sldId id="344" r:id="rId13"/>
    <p:sldId id="348" r:id="rId14"/>
    <p:sldId id="318" r:id="rId15"/>
    <p:sldId id="343" r:id="rId16"/>
    <p:sldId id="34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68D5D-F5C7-42C2-8E34-0A579F35B735}" type="doc">
      <dgm:prSet loTypeId="urn:microsoft.com/office/officeart/2005/8/layout/venn1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081AEAA-3E46-441F-B5C9-B0025F463823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Подготовительный этап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B77D16D-D4E3-4706-A966-7B1C0653C71C}" type="parTrans" cxnId="{98C50376-748F-40F2-BD60-733DFEA76485}">
      <dgm:prSet/>
      <dgm:spPr/>
      <dgm:t>
        <a:bodyPr/>
        <a:lstStyle/>
        <a:p>
          <a:endParaRPr lang="ru-RU"/>
        </a:p>
      </dgm:t>
    </dgm:pt>
    <dgm:pt modelId="{98093453-FBE2-4055-A850-5CDA9CE6CB0D}" type="sibTrans" cxnId="{98C50376-748F-40F2-BD60-733DFEA76485}">
      <dgm:prSet/>
      <dgm:spPr/>
      <dgm:t>
        <a:bodyPr/>
        <a:lstStyle/>
        <a:p>
          <a:endParaRPr lang="ru-RU"/>
        </a:p>
      </dgm:t>
    </dgm:pt>
    <dgm:pt modelId="{F3F2CCA1-E554-449D-AD94-97FE5B4946EA}" type="pres">
      <dgm:prSet presAssocID="{33468D5D-F5C7-42C2-8E34-0A579F35B73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EC85E-2DEF-47FB-9DDE-0F19E8A0777F}" type="pres">
      <dgm:prSet presAssocID="{2081AEAA-3E46-441F-B5C9-B0025F463823}" presName="circ1TxSh" presStyleLbl="vennNode1" presStyleIdx="0" presStyleCnt="1" custScaleX="378552"/>
      <dgm:spPr/>
      <dgm:t>
        <a:bodyPr/>
        <a:lstStyle/>
        <a:p>
          <a:endParaRPr lang="ru-RU"/>
        </a:p>
      </dgm:t>
    </dgm:pt>
  </dgm:ptLst>
  <dgm:cxnLst>
    <dgm:cxn modelId="{98C50376-748F-40F2-BD60-733DFEA76485}" srcId="{33468D5D-F5C7-42C2-8E34-0A579F35B735}" destId="{2081AEAA-3E46-441F-B5C9-B0025F463823}" srcOrd="0" destOrd="0" parTransId="{CB77D16D-D4E3-4706-A966-7B1C0653C71C}" sibTransId="{98093453-FBE2-4055-A850-5CDA9CE6CB0D}"/>
    <dgm:cxn modelId="{5D0E4648-7765-46EB-944A-5B90746BCBE5}" type="presOf" srcId="{2081AEAA-3E46-441F-B5C9-B0025F463823}" destId="{FB5EC85E-2DEF-47FB-9DDE-0F19E8A0777F}" srcOrd="0" destOrd="0" presId="urn:microsoft.com/office/officeart/2005/8/layout/venn1"/>
    <dgm:cxn modelId="{7BBF5CF6-579B-4588-AD21-C0351BD198CB}" type="presOf" srcId="{33468D5D-F5C7-42C2-8E34-0A579F35B735}" destId="{F3F2CCA1-E554-449D-AD94-97FE5B4946EA}" srcOrd="0" destOrd="0" presId="urn:microsoft.com/office/officeart/2005/8/layout/venn1"/>
    <dgm:cxn modelId="{CE7DCA92-25FD-4266-9F60-A83F45BC9BD5}" type="presParOf" srcId="{F3F2CCA1-E554-449D-AD94-97FE5B4946EA}" destId="{FB5EC85E-2DEF-47FB-9DDE-0F19E8A0777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68D5D-F5C7-42C2-8E34-0A579F35B735}" type="doc">
      <dgm:prSet loTypeId="urn:microsoft.com/office/officeart/2005/8/layout/venn1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081AEAA-3E46-441F-B5C9-B0025F463823}">
      <dgm:prSet custT="1"/>
      <dgm:spPr/>
      <dgm:t>
        <a:bodyPr/>
        <a:lstStyle/>
        <a:p>
          <a:pPr rtl="0"/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Основной   этап (Практический)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98093453-FBE2-4055-A850-5CDA9CE6CB0D}" type="sibTrans" cxnId="{98C50376-748F-40F2-BD60-733DFEA76485}">
      <dgm:prSet/>
      <dgm:spPr/>
      <dgm:t>
        <a:bodyPr/>
        <a:lstStyle/>
        <a:p>
          <a:endParaRPr lang="ru-RU"/>
        </a:p>
      </dgm:t>
    </dgm:pt>
    <dgm:pt modelId="{CB77D16D-D4E3-4706-A966-7B1C0653C71C}" type="parTrans" cxnId="{98C50376-748F-40F2-BD60-733DFEA76485}">
      <dgm:prSet/>
      <dgm:spPr/>
      <dgm:t>
        <a:bodyPr/>
        <a:lstStyle/>
        <a:p>
          <a:endParaRPr lang="ru-RU"/>
        </a:p>
      </dgm:t>
    </dgm:pt>
    <dgm:pt modelId="{F3F2CCA1-E554-449D-AD94-97FE5B4946EA}" type="pres">
      <dgm:prSet presAssocID="{33468D5D-F5C7-42C2-8E34-0A579F35B73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EC85E-2DEF-47FB-9DDE-0F19E8A0777F}" type="pres">
      <dgm:prSet presAssocID="{2081AEAA-3E46-441F-B5C9-B0025F463823}" presName="circ1TxSh" presStyleLbl="vennNode1" presStyleIdx="0" presStyleCnt="1" custScaleX="484718" custLinFactNeighborX="25111"/>
      <dgm:spPr/>
      <dgm:t>
        <a:bodyPr/>
        <a:lstStyle/>
        <a:p>
          <a:endParaRPr lang="ru-RU"/>
        </a:p>
      </dgm:t>
    </dgm:pt>
  </dgm:ptLst>
  <dgm:cxnLst>
    <dgm:cxn modelId="{171F4130-0642-4366-8019-DB3890C53B2A}" type="presOf" srcId="{33468D5D-F5C7-42C2-8E34-0A579F35B735}" destId="{F3F2CCA1-E554-449D-AD94-97FE5B4946EA}" srcOrd="0" destOrd="0" presId="urn:microsoft.com/office/officeart/2005/8/layout/venn1"/>
    <dgm:cxn modelId="{42FFD476-807A-4205-A442-827BE0C350D3}" type="presOf" srcId="{2081AEAA-3E46-441F-B5C9-B0025F463823}" destId="{FB5EC85E-2DEF-47FB-9DDE-0F19E8A0777F}" srcOrd="0" destOrd="0" presId="urn:microsoft.com/office/officeart/2005/8/layout/venn1"/>
    <dgm:cxn modelId="{98C50376-748F-40F2-BD60-733DFEA76485}" srcId="{33468D5D-F5C7-42C2-8E34-0A579F35B735}" destId="{2081AEAA-3E46-441F-B5C9-B0025F463823}" srcOrd="0" destOrd="0" parTransId="{CB77D16D-D4E3-4706-A966-7B1C0653C71C}" sibTransId="{98093453-FBE2-4055-A850-5CDA9CE6CB0D}"/>
    <dgm:cxn modelId="{B9CF0AEA-0BAA-4FDB-9CBB-B211084033EA}" type="presParOf" srcId="{F3F2CCA1-E554-449D-AD94-97FE5B4946EA}" destId="{FB5EC85E-2DEF-47FB-9DDE-0F19E8A0777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00D1BB-8162-4B38-BD70-E0F131711452}" type="doc">
      <dgm:prSet loTypeId="urn:microsoft.com/office/officeart/2005/8/layout/venn1" loCatId="relationship" qsTypeId="urn:microsoft.com/office/officeart/2005/8/quickstyle/3d3" qsCatId="3D" csTypeId="urn:microsoft.com/office/officeart/2005/8/colors/accent3_2" csCatId="accent3" phldr="1"/>
      <dgm:spPr/>
    </dgm:pt>
    <dgm:pt modelId="{F1C27043-7FBB-4941-8994-7DC402CEC5B8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Заключительный  этап</a:t>
          </a:r>
          <a:endParaRPr lang="en-US" sz="1200" b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( Презентация отчета о реализации проекта)</a:t>
          </a:r>
          <a:endParaRPr lang="ru-RU" sz="1200" b="0" dirty="0"/>
        </a:p>
      </dgm:t>
    </dgm:pt>
    <dgm:pt modelId="{BCF4BA2A-D89F-43C6-A170-937A20E3F32A}" type="parTrans" cxnId="{9FDC7F96-CC0A-41E4-8123-251B0D05AC4B}">
      <dgm:prSet/>
      <dgm:spPr/>
      <dgm:t>
        <a:bodyPr/>
        <a:lstStyle/>
        <a:p>
          <a:endParaRPr lang="ru-RU"/>
        </a:p>
      </dgm:t>
    </dgm:pt>
    <dgm:pt modelId="{E6D483C3-4B6F-47C3-84A9-7E96235A252A}" type="sibTrans" cxnId="{9FDC7F96-CC0A-41E4-8123-251B0D05AC4B}">
      <dgm:prSet/>
      <dgm:spPr/>
      <dgm:t>
        <a:bodyPr/>
        <a:lstStyle/>
        <a:p>
          <a:endParaRPr lang="ru-RU"/>
        </a:p>
      </dgm:t>
    </dgm:pt>
    <dgm:pt modelId="{5F729A97-8398-4B77-B723-D06ACE9772C4}" type="pres">
      <dgm:prSet presAssocID="{FA00D1BB-8162-4B38-BD70-E0F131711452}" presName="compositeShape" presStyleCnt="0">
        <dgm:presLayoutVars>
          <dgm:chMax val="7"/>
          <dgm:dir/>
          <dgm:resizeHandles val="exact"/>
        </dgm:presLayoutVars>
      </dgm:prSet>
      <dgm:spPr/>
    </dgm:pt>
    <dgm:pt modelId="{893443DC-4879-4236-9E0F-821B2903E16E}" type="pres">
      <dgm:prSet presAssocID="{F1C27043-7FBB-4941-8994-7DC402CEC5B8}" presName="circ1TxSh" presStyleLbl="vennNode1" presStyleIdx="0" presStyleCnt="1" custScaleX="370892"/>
      <dgm:spPr/>
      <dgm:t>
        <a:bodyPr/>
        <a:lstStyle/>
        <a:p>
          <a:endParaRPr lang="ru-RU"/>
        </a:p>
      </dgm:t>
    </dgm:pt>
  </dgm:ptLst>
  <dgm:cxnLst>
    <dgm:cxn modelId="{CC18A2AC-6CD8-47E0-830F-7D5C49E932AA}" type="presOf" srcId="{FA00D1BB-8162-4B38-BD70-E0F131711452}" destId="{5F729A97-8398-4B77-B723-D06ACE9772C4}" srcOrd="0" destOrd="0" presId="urn:microsoft.com/office/officeart/2005/8/layout/venn1"/>
    <dgm:cxn modelId="{9FDC7F96-CC0A-41E4-8123-251B0D05AC4B}" srcId="{FA00D1BB-8162-4B38-BD70-E0F131711452}" destId="{F1C27043-7FBB-4941-8994-7DC402CEC5B8}" srcOrd="0" destOrd="0" parTransId="{BCF4BA2A-D89F-43C6-A170-937A20E3F32A}" sibTransId="{E6D483C3-4B6F-47C3-84A9-7E96235A252A}"/>
    <dgm:cxn modelId="{369724C0-17CE-49E5-94F1-5E20AE0A0432}" type="presOf" srcId="{F1C27043-7FBB-4941-8994-7DC402CEC5B8}" destId="{893443DC-4879-4236-9E0F-821B2903E16E}" srcOrd="0" destOrd="0" presId="urn:microsoft.com/office/officeart/2005/8/layout/venn1"/>
    <dgm:cxn modelId="{E7470325-EC38-4C5C-9598-78044038EE46}" type="presParOf" srcId="{5F729A97-8398-4B77-B723-D06ACE9772C4}" destId="{893443DC-4879-4236-9E0F-821B2903E16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C07E-DEC0-4232-AFFE-467BC781585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444C-5BA1-4E77-A83C-6B350FDD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0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F735D-E35D-4F3C-8F9F-20ACBBEB7FC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7FA5-201F-4B46-91B2-091203C5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995936" y="537321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ипальное бюджетное дошкольное образовательное учреждение   детский сад №16 "Ласточка" г. Котовск Тамбовской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22048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ПЕДАГОГИЧЕСКИЙ      ПРОЕКТ</a:t>
            </a:r>
            <a:endParaRPr lang="en-US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/>
            <a:endParaRPr lang="en-US" b="1" dirty="0" smtClean="0">
              <a:ln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/>
            <a:r>
              <a:rPr lang="ru-RU" b="1" dirty="0" smtClean="0">
                <a:ln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проекта:</a:t>
            </a:r>
            <a:r>
              <a:rPr lang="ru-RU" dirty="0" smtClean="0">
                <a:ln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n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n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b="1" dirty="0" err="1" smtClean="0">
                <a:ln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Тулупова</a:t>
            </a:r>
            <a:r>
              <a:rPr lang="ru-RU" sz="1600" b="1" dirty="0" smtClean="0">
                <a:ln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Виктория Викторовна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429309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«Дошкольникам  о правилах дорожного движения»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2426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тигры\362972-ef17f8416de86fdb.gif"/>
          <p:cNvPicPr>
            <a:picLocks noChangeAspect="1" noChangeArrowheads="1" noCrop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568" y="0"/>
            <a:ext cx="561975" cy="792088"/>
          </a:xfrm>
          <a:prstGeom prst="rect">
            <a:avLst/>
          </a:prstGeom>
          <a:noFill/>
        </p:spPr>
      </p:pic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179512" y="980728"/>
          <a:ext cx="8784000" cy="561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191"/>
                <a:gridCol w="3919809"/>
                <a:gridCol w="2196000"/>
                <a:gridCol w="2196000"/>
              </a:tblGrid>
              <a:tr h="8725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3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информационных ресурсов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3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методической литературы, периодических изданий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3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 детей, анализ результатов мониторинга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3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endParaRPr lang="ru-RU" sz="1400" b="1" u="non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3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проекта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3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уголка по    правилам дорожного движения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5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перспективного плана работы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084168" y="188640"/>
          <a:ext cx="288534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010" y="612278"/>
          <a:ext cx="8747999" cy="51725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070"/>
                <a:gridCol w="2896392"/>
                <a:gridCol w="2049163"/>
                <a:gridCol w="1752687"/>
                <a:gridCol w="1752687"/>
              </a:tblGrid>
              <a:tr h="445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Непосредственно образовательная деятельность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воспитателя с детьми  вне НОД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деятельности детей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41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«В большое путешествие со светофором»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Игры:</a:t>
                      </a:r>
                      <a:r>
                        <a:rPr lang="en-US" sz="11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дидактические, сюжетно – ролевые,  подвижные, настольные, игры-драматизации</a:t>
                      </a:r>
                      <a:endParaRPr lang="ru-RU" sz="11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lang="ru-RU" sz="11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785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 О чем говорит пешеходный переход?»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Праздники и развлечения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«Лучшая домашняя газета по ПДД»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785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Мой двор и улица»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художественных произведений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презентации</a:t>
                      </a:r>
                    </a:p>
                    <a:p>
                      <a:pPr rtl="0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Азбука безопасности дошкольника».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69460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«Мои друзья – велосипед и самокат»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в конструктор «Детская железная дорога»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Родительское собрание на тему «Учим дорожные знаки».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69460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«Оказание первой помощи»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Встречи с представителями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 – ролевые игры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атрибутов для ознакомления детей с ПДД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09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«Экзамены по ПДД – по силам нашей детворе» 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   НОД по ПДД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«Лучшая поделка по ПДД»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Приглашение родителей на  итоговое мероприятие по ПДД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012160" y="116632"/>
          <a:ext cx="28853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012160" y="5949280"/>
          <a:ext cx="30480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75856" y="764704"/>
            <a:ext cx="1215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63688" y="1628800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Оценка знаний детей проводилась путем мониторинга три раза в год: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– начало работы по проекту (сентябрь)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– промежуточный, который поможет   скорректировать план работы (если была  в этом необходимость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январь, февраль)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3- итоговый (май).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Усвоение программы оценивались по уровням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высокий ( 5 баллов)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средний ( 4 балла)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низкий (3 балла)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188640"/>
            <a:ext cx="198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dirty="0"/>
          </a:p>
        </p:txBody>
      </p:sp>
      <p:pic>
        <p:nvPicPr>
          <p:cNvPr id="8" name="Picture 3" descr="C:\Users\user\Desktop\пдд\IMG_3256.JPG"/>
          <p:cNvPicPr>
            <a:picLocks noChangeAspect="1" noChangeArrowheads="1"/>
          </p:cNvPicPr>
          <p:nvPr/>
        </p:nvPicPr>
        <p:blipFill>
          <a:blip r:embed="rId3" cstate="print"/>
          <a:srcRect r="20000"/>
          <a:stretch>
            <a:fillRect/>
          </a:stretch>
        </p:blipFill>
        <p:spPr bwMode="auto">
          <a:xfrm>
            <a:off x="251520" y="4077072"/>
            <a:ext cx="34563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пдд\IMG_3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3419872" cy="242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 descr="C:\Users\user\Desktop\пдд\IMG_3269.JPG"/>
          <p:cNvPicPr>
            <a:picLocks noChangeAspect="1" noChangeArrowheads="1"/>
          </p:cNvPicPr>
          <p:nvPr/>
        </p:nvPicPr>
        <p:blipFill>
          <a:blip r:embed="rId5" cstate="print"/>
          <a:srcRect l="18239" r="20107" b="10101"/>
          <a:stretch>
            <a:fillRect/>
          </a:stretch>
        </p:blipFill>
        <p:spPr bwMode="auto">
          <a:xfrm>
            <a:off x="3923928" y="1988840"/>
            <a:ext cx="147565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Desktop\Новая папка (2)\P_20151109_194212.jpg"/>
          <p:cNvPicPr>
            <a:picLocks noChangeAspect="1" noChangeArrowheads="1"/>
          </p:cNvPicPr>
          <p:nvPr/>
        </p:nvPicPr>
        <p:blipFill>
          <a:blip r:embed="rId6" cstate="print"/>
          <a:srcRect l="17321" t="2791" r="1739" b="4529"/>
          <a:stretch>
            <a:fillRect/>
          </a:stretch>
        </p:blipFill>
        <p:spPr bwMode="auto">
          <a:xfrm>
            <a:off x="107504" y="476672"/>
            <a:ext cx="3168352" cy="309634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SDC10760"/>
          <p:cNvPicPr>
            <a:picLocks noChangeAspect="1" noChangeArrowheads="1"/>
          </p:cNvPicPr>
          <p:nvPr/>
        </p:nvPicPr>
        <p:blipFill>
          <a:blip r:embed="rId3" cstate="print"/>
          <a:srcRect t="67473"/>
          <a:stretch>
            <a:fillRect/>
          </a:stretch>
        </p:blipFill>
        <p:spPr bwMode="auto">
          <a:xfrm>
            <a:off x="4788024" y="4797152"/>
            <a:ext cx="4032448" cy="1763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5" name="Picture 1" descr="C:\Users\user\Desktop\пдд\IMG_3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198198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ile"/>
          <p:cNvPicPr>
            <a:picLocks noChangeAspect="1" noChangeArrowheads="1"/>
          </p:cNvPicPr>
          <p:nvPr/>
        </p:nvPicPr>
        <p:blipFill>
          <a:blip r:embed="rId5" cstate="print"/>
          <a:srcRect l="6060" t="2057" b="3331"/>
          <a:stretch>
            <a:fillRect/>
          </a:stretch>
        </p:blipFill>
        <p:spPr bwMode="auto">
          <a:xfrm>
            <a:off x="278415" y="332656"/>
            <a:ext cx="3789529" cy="604867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91680" y="3717032"/>
            <a:ext cx="2677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16632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5050"/>
              </a:buClr>
              <a:buSzPct val="205000"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Подводя итоги, надо отметить, что задачи стоящие в проекте реализованы в полном объеме.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196752"/>
            <a:ext cx="4572000" cy="138499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обучились правилам дорожного движения.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Осознанно используют их на практике.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детей сформированы умения в должной степени управлять своим поведением на улице.</a:t>
            </a:r>
            <a:endParaRPr lang="ru-RU" sz="1400" dirty="0"/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716016" y="3717032"/>
            <a:ext cx="5415588" cy="52700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4221088"/>
            <a:ext cx="4572000" cy="1675843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Подготовить буклет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рекомендациями  для родителей по обозначенной теме.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Подготовить программу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«Правила дорожного движения -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Нужно выполнять без возражения!»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lk-fabric-texture-15-825x5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19872" y="188640"/>
            <a:ext cx="2387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82341"/>
            <a:ext cx="4572000" cy="4247317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 общеобразовательная программа дошкольного образования  «ОТ РОЖДЕНИЯ ДО ШКОЛЫ» под редакцией Н.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 С. Комаровой, М. А. Васильевой.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Н.Н. Авдеева, Н.Л. Князева, Р.Б.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Безопасность: Учебное пособие по основам безопасности жизнедеятельности детей старшего дошкольного возраста. – СПб.: «ДЕТСТВО-ПРЕСС», 2004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Н.В. Степанова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Конспекты занятий в старшей группе детского сада. Познавательное развитие. – Воронеж: ТЦ «Учитель», 2004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4005064"/>
            <a:ext cx="2495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аннотация проекта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293096"/>
            <a:ext cx="7200800" cy="203132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предназначен для практического использования  в работе по обучению детей  ПДД воспитателями  ДОУ и направлен на выработку  у  детей качества  осознанного безопасного поведения на улице  и умения ребенка самостоятельно пользоваться полученными знаниями в повседневной жизни.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Работа по обучению детей ПДД –это не только  праздники и развлечения. Это необходимость комплексного, планомерного и  систематического подхода к организации  данной работы.  Естественно, все охватить на НОД невозможно. Поэтому большой акцент в данной работе делается на повышении эффективности использования возможностей совместной деятельности  воспитателя с детьми вне НОД.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8681"/>
            <a:ext cx="7344816" cy="954107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Умеет ли ребенок ориентироваться на улице? Умеет ли  предвидеть опасность, которой он подвергается на улице? Может ли ребенок применить знания  в повседневной жизни?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надо ли всему этому учить  дошкольника, который в основном под опекой взрослых?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348880"/>
            <a:ext cx="4680520" cy="138499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организовать систематическую работу по профилактике детского дорожно-транспортного травматизма,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получат не только множество сведений об окружающих их опасностях, но и научаться предчувствовать и оценивать опасность, защищать свою жизнь.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628800"/>
            <a:ext cx="1126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60648"/>
            <a:ext cx="1049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1412776"/>
            <a:ext cx="7920880" cy="4185761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Сколько горя приносят ДТП. Сколько покалеченных судеб. А самое страшное – это гибель людей в том числе и детей. Мы, взрослые, никак  не можем  решить эту проблему ни на каком уровне. Многое делается для безопасности движения. Но проблема не решается и не закрывается… Почему?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пора ли нам всерьез задуматься о том, что все начинается с детства. И может быть одним из моментов  решения столь важной проблемы  станет серьезная работа ДОУ и семьи по воспитанию у детей дошкольного возраста культуры поведения на улице и  формирование привычки неукоснительного выполнения  ПДД. И ни у кого не должен возникать вопрос о том, а надо ли все это делать с дошкольного возраста. Надо! Все, что заложено в этом возрасте остается на всю жизнь.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Пешехода надо воспитывать с детства. С этого возраста необходимо растить ответственного пешехода, который со временем станет и водителем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еще надо сказать вот о чем. Дошкольник  пока  ходит за руку с взрослыми. Он все видит. Видит как плетется старушка через дорогу не обращая внимание на сигналы светофора и водителя. Видит как воровато оглядываясь женщина тащит за руку ребенка, стараясь перейти улицу на красный свет светофора. Видит и будет делать то, что делает взрослый. Поэтому надо не столько учить, а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быть примером.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всего вышесказанного  процесс работы с дошкольниками и их родителями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предупреждению детского дорожно-транспортного травматизма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должен быть целенаправленным, систематическим и охватывающим все стороны деятельности детей</a:t>
            </a:r>
            <a:r>
              <a:rPr lang="ru-RU" sz="1400" dirty="0" smtClean="0"/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 работа должна сформировать у ребенка потребность соблюдения  ПДД.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92696"/>
            <a:ext cx="256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03648" y="1124744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Тема проекта:  «Дошкольникам о правилах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правилах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дорожного движения»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400" b="1" dirty="0" smtClean="0">
              <a:ln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t"/>
            <a:endParaRPr lang="en-US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Адресация 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воспитателям, работающим с детьми дошкольного возраста, родителям</a:t>
            </a:r>
          </a:p>
          <a:p>
            <a:pPr fontAlgn="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US" sz="1400" dirty="0" smtClean="0">
              <a:ln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воспитанники, родители, специалисты, представители отделения ГИБДД. </a:t>
            </a:r>
          </a:p>
          <a:p>
            <a:pPr fontAlgn="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воспитанников: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направленности детей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 fontAlgn="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Особенности проекта: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характеру  продукта: 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количеству детей: групповой.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продолжительности: долгосрочный 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сентябрь 2014г. – май 2015г)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проекте задействованы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все области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образовательного процесса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уровень контактов и масштаба организации: на уровне МБДОУ, обязательное участие в городских мероприятиях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548680"/>
            <a:ext cx="2995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методического проекта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39752" y="260648"/>
            <a:ext cx="145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95736" y="764704"/>
            <a:ext cx="5328592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Выработать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у детей качества  осознанного безопасного поведения на улице.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Сформировать: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мотивы оказания посильной помощи попавшим в беду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навыки культуры поведения на дороге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активную жизненную позицию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способность предвидеть возможную  опасность в конкретной ситуации.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Научить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дошкольника  самостоятельно пользоваться полученными знаниями в повседневной жизни.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Развить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умение рассуждать, аргументировать свои высказывания.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2130425"/>
            <a:ext cx="7772400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131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Приоритетная область – «Познание»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43711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76672"/>
            <a:ext cx="6476256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Триединая цель работы по ознакомлению дошкольников с правилами дорожного движения:</a:t>
            </a:r>
          </a:p>
          <a:p>
            <a:pPr lvl="0">
              <a:spcBef>
                <a:spcPct val="0"/>
              </a:spcBef>
            </a:pPr>
            <a:endParaRPr lang="ru-RU" sz="1400" u="none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400" u="none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Образовательная: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Формировать уровень развития ребенка так, чтобы он позволил ему применять знания, полученные на занятиях, в свободной деятельности и связывать  их с повседневной жизнью.  В целях реализации задач по изучению ПДД повышать эффективность использования возможностей совместной деятельности  воспитателя с детьми вне НОД.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Воспитательная: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Воспитывать грамотного пешехода, умеющего свои действия в области безопасности дорожного движения подчинять  действиям всех участников дорожного движения. Учить  сопереживать, оказывать помощь и быть отзывчивым не только на радость, но и на беду. Учить любить животных.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Развивающая: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Развивать  мышление,  речь, память, волю, воображение, творческие способности.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23728" y="2606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осуществления проекта, имеющиеся ресурсы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52736"/>
            <a:ext cx="3600400" cy="5544616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Нормативно-правовые акты , регламентирующие образовательный процесс</a:t>
            </a:r>
          </a:p>
          <a:p>
            <a:pPr lvl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Лицензия на право ведения образовательной деятельности</a:t>
            </a: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УСТАВ</a:t>
            </a: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Программа развития МБДОУ детский сад №16"Ласточка» на 2012-2015 учебный  год</a:t>
            </a: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 общеобразовательная программа  дошкольного образования  «ОТ РОЖДЕНИЯ ДО ШКОЛЫ» под редакцией Н. Е.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 С. Комаровой, М. А. Васильевой</a:t>
            </a: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стандарт дошкольного образования</a:t>
            </a:r>
            <a:endPara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51920" y="3284984"/>
            <a:ext cx="2520280" cy="3183949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Уголок в группе по ПДД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Библиотека методической и художественной литературы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Наглядно-дидактические пособия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обозначенную тему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Выставки рисунков и поделок по дорожно-транспортной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ематике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Атрибуты для сюжетно-ролевых игр с дорожной тематикой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16216" y="3645024"/>
            <a:ext cx="2430016" cy="2063642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Кадровые: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Привлечение к педагогическому процессу работников ГИБДД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Связь  с  МКУ  ИМЦ  отдела образования администрации г. Котовска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67744" y="4980563"/>
            <a:ext cx="4572000" cy="16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по реализации проекта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велась по 3 блокам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воспитанниками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социумом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4868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соблюдение нормативных документов.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сотрудничества: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реализация проекта осуществляется  на построении взаимного  уважения и доверии педагогов, детей  и родителей.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развивающего обучения: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реализация проекта осуществляется  на применении методов творческой мыслительной деятельности, развития умственных способностей детей.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индивидуализации обучения: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вся работа  строится в соответствии с возрастными психофизиологическими особенностями каждого ребёнка, с учётом уровня развития  его способностей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целостности: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построение воспитательно-образовательной работы на основе  формирования представлений о целостной картине мира.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88640"/>
            <a:ext cx="2625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проекта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k-fabric-texture-15-825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Формы работы с детьми в ходе реализации данного проекта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2"/>
            <a:ext cx="3960440" cy="3830279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с приглашением представителями отделения ГИБДД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городских мероприятиях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Конкурсы детского рисунка по ПДД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прогулки к проезжей части, светофору, пешеходному переходу 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Музыкально-игровое досуги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Кукольные спектакли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Чтения литературных произведений воспитателем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Чтения стихотворений детьми, воспитателем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196752"/>
            <a:ext cx="2915816" cy="2733056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Совместная разработка безопасного маршрута «Дом - детский сад».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Совместные праздники  Анкетирование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Совместные экскурсии и походы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Дни открытых дверей Открытые показы НОД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620688"/>
            <a:ext cx="256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5085184"/>
            <a:ext cx="3456384" cy="954107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 с отделом ГИБДД УМВД России по г.Котовску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со СМИ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городских мероприятиях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4437112"/>
            <a:ext cx="1701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с социумом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1159</Words>
  <Application>Microsoft Office PowerPoint</Application>
  <PresentationFormat>Экран (4:3)</PresentationFormat>
  <Paragraphs>225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366</cp:revision>
  <dcterms:created xsi:type="dcterms:W3CDTF">2015-11-06T09:53:23Z</dcterms:created>
  <dcterms:modified xsi:type="dcterms:W3CDTF">2015-11-19T14:57:30Z</dcterms:modified>
</cp:coreProperties>
</file>