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  <p:sldId id="270" r:id="rId9"/>
    <p:sldId id="259" r:id="rId10"/>
    <p:sldId id="260" r:id="rId11"/>
    <p:sldId id="261" r:id="rId12"/>
    <p:sldId id="262" r:id="rId13"/>
    <p:sldId id="271" r:id="rId14"/>
    <p:sldId id="263" r:id="rId15"/>
    <p:sldId id="264" r:id="rId16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3150" y="-11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41" name="Рисунок 40"/>
          <p:cNvPicPr/>
          <p:nvPr/>
        </p:nvPicPr>
        <p:blipFill>
          <a:blip r:embed="rId2"/>
          <a:stretch/>
        </p:blipFill>
        <p:spPr>
          <a:xfrm>
            <a:off x="1821240" y="1935000"/>
            <a:ext cx="5500440" cy="4388760"/>
          </a:xfrm>
          <a:prstGeom prst="rect">
            <a:avLst/>
          </a:prstGeom>
          <a:ln>
            <a:noFill/>
          </a:ln>
        </p:spPr>
      </p:pic>
      <p:pic>
        <p:nvPicPr>
          <p:cNvPr id="42" name="Рисунок 41"/>
          <p:cNvPicPr/>
          <p:nvPr/>
        </p:nvPicPr>
        <p:blipFill>
          <a:blip r:embed="rId2"/>
          <a:stretch/>
        </p:blipFill>
        <p:spPr>
          <a:xfrm>
            <a:off x="1821240" y="1935000"/>
            <a:ext cx="5500440" cy="4388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70416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-9360" y="-7200"/>
            <a:ext cx="9162720" cy="1041120"/>
          </a:xfrm>
          <a:custGeom>
            <a:avLst/>
            <a:gdLst/>
            <a:ahLst/>
            <a:cxnLst/>
            <a:rect l="0" t="0" r="r" b="b"/>
            <a:pathLst>
              <a:path w="5773" h="657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CustomShape 2"/>
          <p:cNvSpPr/>
          <p:nvPr/>
        </p:nvSpPr>
        <p:spPr>
          <a:xfrm>
            <a:off x="4381560" y="-7200"/>
            <a:ext cx="4762080" cy="637920"/>
          </a:xfrm>
          <a:custGeom>
            <a:avLst/>
            <a:gdLst/>
            <a:ahLst/>
            <a:cxnLst/>
            <a:rect l="0" t="0" r="r" b="b"/>
            <a:pathLst>
              <a:path w="3001" h="596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162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 rot="21435600">
            <a:off x="-18720" y="201960"/>
            <a:ext cx="9162720" cy="648720"/>
          </a:xfrm>
          <a:custGeom>
            <a:avLst/>
            <a:gdLst/>
            <a:ahLst/>
            <a:cxnLst/>
            <a:rect l="0" t="0" r="r" b="b"/>
            <a:pathLst>
              <a:path w="5773" h="1056">
                <a:moveTo>
                  <a:pt x="0" y="966"/>
                </a:moveTo>
                <a:cubicBezTo>
                  <a:pt x="282" y="738"/>
                  <a:pt x="923" y="275"/>
                  <a:pt x="1608" y="282"/>
                </a:cubicBezTo>
                <a:cubicBezTo>
                  <a:pt x="2293" y="289"/>
                  <a:pt x="3416" y="1055"/>
                  <a:pt x="4110" y="1008"/>
                </a:cubicBezTo>
                <a:cubicBezTo>
                  <a:pt x="4804" y="961"/>
                  <a:pt x="5426" y="210"/>
                  <a:pt x="5772" y="0"/>
                </a:cubicBezTo>
              </a:path>
            </a:pathLst>
          </a:custGeom>
          <a:noFill/>
          <a:ln w="10800">
            <a:solidFill>
              <a:srgbClr val="93CE48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 rot="21435600">
            <a:off x="-14040" y="275400"/>
            <a:ext cx="9175320" cy="529920"/>
          </a:xfrm>
          <a:custGeom>
            <a:avLst/>
            <a:gdLst/>
            <a:ahLst/>
            <a:cxnLst/>
            <a:rect l="0" t="0" r="r" b="b"/>
            <a:pathLst>
              <a:path w="5767" h="855">
                <a:moveTo>
                  <a:pt x="0" y="732"/>
                </a:moveTo>
                <a:cubicBezTo>
                  <a:pt x="273" y="647"/>
                  <a:pt x="951" y="214"/>
                  <a:pt x="1638" y="228"/>
                </a:cubicBezTo>
                <a:cubicBezTo>
                  <a:pt x="2325" y="242"/>
                  <a:pt x="3434" y="854"/>
                  <a:pt x="4122" y="816"/>
                </a:cubicBezTo>
                <a:cubicBezTo>
                  <a:pt x="4810" y="778"/>
                  <a:pt x="5424" y="170"/>
                  <a:pt x="5766" y="0"/>
                </a:cubicBezTo>
              </a:path>
            </a:pathLst>
          </a:custGeom>
          <a:noFill/>
          <a:ln w="9360">
            <a:solidFill>
              <a:srgbClr val="4E67C8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ru-RU" sz="5000" strike="noStrike">
                <a:solidFill>
                  <a:srgbClr val="212745"/>
                </a:solidFill>
                <a:latin typeface="Calibri"/>
              </a:rPr>
              <a:t>Для правки текста заголовка щёлкните мышьюОбразец заголовка</a:t>
            </a:r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StarSymbol"/>
              <a:buChar char=""/>
            </a:pPr>
            <a:r>
              <a:rPr lang="ru-RU" sz="2600" strike="noStrike">
                <a:solidFill>
                  <a:srgbClr val="000000"/>
                </a:solidFill>
                <a:latin typeface="Constantia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600" strike="noStrike">
                <a:solidFill>
                  <a:srgbClr val="000000"/>
                </a:solidFill>
                <a:latin typeface="Constantia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600" strike="noStrike">
                <a:solidFill>
                  <a:srgbClr val="000000"/>
                </a:solidFill>
                <a:latin typeface="Constantia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600" strike="noStrike">
                <a:solidFill>
                  <a:srgbClr val="000000"/>
                </a:solidFill>
                <a:latin typeface="Constantia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600" strike="noStrike">
                <a:solidFill>
                  <a:srgbClr val="000000"/>
                </a:solidFill>
                <a:latin typeface="Constantia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600" strike="noStrike">
                <a:solidFill>
                  <a:srgbClr val="000000"/>
                </a:solidFill>
                <a:latin typeface="Constantia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SzPct val="95000"/>
              <a:buFont typeface="Wingdings 2" charset="2"/>
              <a:buChar char=""/>
            </a:pPr>
            <a:r>
              <a:rPr lang="ru-RU" sz="2600" strike="noStrike">
                <a:solidFill>
                  <a:srgbClr val="000000"/>
                </a:solidFill>
                <a:latin typeface="Constantia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ru-RU" sz="2400" strike="noStrike">
                <a:solidFill>
                  <a:srgbClr val="000000"/>
                </a:solidFill>
                <a:latin typeface="Constantia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SzPct val="70000"/>
              <a:buFont typeface="Wingdings 2" charset="2"/>
              <a:buChar char=""/>
            </a:pPr>
            <a:r>
              <a:rPr lang="ru-RU" sz="2100" strike="noStrike">
                <a:solidFill>
                  <a:srgbClr val="000000"/>
                </a:solidFill>
                <a:latin typeface="Constantia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SzPct val="65000"/>
              <a:buFont typeface="Wingdings 2" charset="2"/>
              <a:buChar char=""/>
            </a:pPr>
            <a:r>
              <a:rPr lang="ru-RU" sz="2000" strike="noStrike">
                <a:solidFill>
                  <a:srgbClr val="000000"/>
                </a:solidFill>
                <a:latin typeface="Constantia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SzPct val="65000"/>
              <a:buFont typeface="Wingdings 2" charset="2"/>
              <a:buChar char=""/>
            </a:pPr>
            <a:r>
              <a:rPr lang="ru-RU" sz="2000" strike="noStrike">
                <a:solidFill>
                  <a:srgbClr val="000000"/>
                </a:solidFill>
                <a:latin typeface="Constantia"/>
              </a:rPr>
              <a:t>Пятый уровень</a:t>
            </a:r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lnSpc>
                <a:spcPct val="100000"/>
              </a:lnSpc>
            </a:pPr>
            <a:r>
              <a:rPr lang="ru-RU" sz="1200" strike="noStrike">
                <a:solidFill>
                  <a:srgbClr val="1F2541"/>
                </a:solidFill>
                <a:latin typeface="Constantia"/>
              </a:rPr>
              <a:t>15.9.15</a:t>
            </a:r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</p:spPr>
        <p:txBody>
          <a:bodyPr lIns="0" tIns="0" rIns="0" bIns="0" anchor="b"/>
          <a:lstStyle/>
          <a:p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FC4CE314-7B99-4744-8E9E-740AA8D962F8}" type="slidenum">
              <a:rPr lang="ru-RU" sz="1200" strike="noStrike">
                <a:solidFill>
                  <a:srgbClr val="1F2541"/>
                </a:solidFill>
                <a:latin typeface="Constantia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467640" y="1268640"/>
            <a:ext cx="8229240" cy="4119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ru-RU" sz="6000" strike="noStrike">
                <a:solidFill>
                  <a:srgbClr val="000000"/>
                </a:solidFill>
                <a:latin typeface="Constantia"/>
              </a:rPr>
              <a:t>ЯЗЫК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6000" strike="noStrike">
                <a:solidFill>
                  <a:srgbClr val="000000"/>
                </a:solidFill>
                <a:latin typeface="Constantia"/>
              </a:rPr>
              <a:t>КАК СРЕДСТВО ОБЩЕНИЯ</a:t>
            </a:r>
            <a:endParaRPr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ru-RU" sz="5000" b="1" i="1" strike="noStrike">
                <a:solidFill>
                  <a:srgbClr val="212745"/>
                </a:solidFill>
                <a:latin typeface="Calibri"/>
              </a:rPr>
              <a:t>ОСОБЕННОСТИ ОБЩЕНИЯ В СОВРЕМЕННОМ МИРЕ</a:t>
            </a:r>
            <a:endParaRPr/>
          </a:p>
        </p:txBody>
      </p:sp>
      <p:sp>
        <p:nvSpPr>
          <p:cNvPr id="51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95000"/>
              <a:buFont typeface="Wingdings 2" charset="2"/>
              <a:buChar char=""/>
            </a:pPr>
            <a:r>
              <a:rPr lang="ru-RU" sz="2600" strike="noStrike" dirty="0" smtClean="0">
                <a:solidFill>
                  <a:srgbClr val="000000"/>
                </a:solidFill>
                <a:latin typeface="Constantia"/>
              </a:rPr>
              <a:t> </a:t>
            </a:r>
            <a:r>
              <a:rPr lang="ru-RU" sz="2000" strike="noStrike" dirty="0">
                <a:solidFill>
                  <a:srgbClr val="000000"/>
                </a:solidFill>
                <a:latin typeface="Constantia"/>
              </a:rPr>
              <a:t>формирующееся информационное общество характеризуется не только расширяющимися возможностями накопления и переработки информации, но и новыми формами общения;</a:t>
            </a:r>
            <a:endParaRPr sz="2000" dirty="0"/>
          </a:p>
          <a:p>
            <a:pPr>
              <a:lnSpc>
                <a:spcPct val="100000"/>
              </a:lnSpc>
              <a:buSzPct val="95000"/>
              <a:buFont typeface="Wingdings 2" charset="2"/>
              <a:buChar char=""/>
            </a:pPr>
            <a:r>
              <a:rPr lang="ru-RU" sz="2000" strike="noStrike" dirty="0">
                <a:solidFill>
                  <a:srgbClr val="000000"/>
                </a:solidFill>
                <a:latin typeface="Constantia"/>
              </a:rPr>
              <a:t>технические средства (телефон, телеграф) заменили переписку и уменьшили личные визиты и встречи; </a:t>
            </a:r>
            <a:endParaRPr sz="2000" dirty="0"/>
          </a:p>
          <a:p>
            <a:pPr>
              <a:lnSpc>
                <a:spcPct val="100000"/>
              </a:lnSpc>
              <a:buSzPct val="95000"/>
              <a:buFont typeface="Wingdings 2" charset="2"/>
              <a:buChar char=""/>
            </a:pPr>
            <a:r>
              <a:rPr lang="ru-RU" sz="2000" strike="noStrike" dirty="0">
                <a:solidFill>
                  <a:srgbClr val="000000"/>
                </a:solidFill>
                <a:latin typeface="Constantia"/>
              </a:rPr>
              <a:t>сокращается время передачи информационных потоков, увеличивается их объем и сокращаются расстояния между участниками общения; </a:t>
            </a:r>
            <a:endParaRPr sz="2000" dirty="0"/>
          </a:p>
          <a:p>
            <a:pPr>
              <a:lnSpc>
                <a:spcPct val="100000"/>
              </a:lnSpc>
              <a:buSzPct val="95000"/>
              <a:buFont typeface="Wingdings 2" charset="2"/>
              <a:buChar char=""/>
            </a:pPr>
            <a:r>
              <a:rPr lang="ru-RU" sz="2000" strike="noStrike" dirty="0">
                <a:solidFill>
                  <a:srgbClr val="000000"/>
                </a:solidFill>
                <a:latin typeface="Constantia"/>
              </a:rPr>
              <a:t>характерной особенностью коммуникации становится постоянная необходимость «достраивания», конструирования как образа партнера по коммуникации, так и правил взаимодействия с ним.</a:t>
            </a:r>
            <a:endParaRPr sz="20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Рисунок 4"/>
          <p:cNvPicPr/>
          <p:nvPr/>
        </p:nvPicPr>
        <p:blipFill>
          <a:blip r:embed="rId2"/>
          <a:stretch/>
        </p:blipFill>
        <p:spPr>
          <a:xfrm>
            <a:off x="-3240" y="1335960"/>
            <a:ext cx="4620600" cy="5521680"/>
          </a:xfrm>
          <a:prstGeom prst="rect">
            <a:avLst/>
          </a:prstGeom>
          <a:ln>
            <a:noFill/>
          </a:ln>
        </p:spPr>
      </p:pic>
      <p:sp>
        <p:nvSpPr>
          <p:cNvPr id="53" name="CustomShape 1"/>
          <p:cNvSpPr/>
          <p:nvPr/>
        </p:nvSpPr>
        <p:spPr>
          <a:xfrm>
            <a:off x="5076000" y="1061280"/>
            <a:ext cx="3672000" cy="399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ru-RU" sz="2800" strike="noStrike">
                <a:solidFill>
                  <a:srgbClr val="000000"/>
                </a:solidFill>
                <a:latin typeface="Constantia"/>
              </a:rPr>
              <a:t>(1717—1777)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2800" strike="noStrike">
                <a:solidFill>
                  <a:srgbClr val="000000"/>
                </a:solidFill>
                <a:latin typeface="Constantia"/>
              </a:rPr>
              <a:t>один из крупнейших представителей русской литературы XVIII века, создатель репертуара первого русского театра.</a:t>
            </a:r>
            <a:endParaRPr/>
          </a:p>
        </p:txBody>
      </p:sp>
      <p:sp>
        <p:nvSpPr>
          <p:cNvPr id="54" name="CustomShape 2"/>
          <p:cNvSpPr/>
          <p:nvPr/>
        </p:nvSpPr>
        <p:spPr>
          <a:xfrm>
            <a:off x="683640" y="476640"/>
            <a:ext cx="835272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600" b="1" strike="noStrike">
                <a:solidFill>
                  <a:srgbClr val="000000"/>
                </a:solidFill>
                <a:latin typeface="Constantia"/>
              </a:rPr>
              <a:t>Александр Петрович Сумароков</a:t>
            </a:r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Рисунок 4"/>
          <p:cNvPicPr/>
          <p:nvPr/>
        </p:nvPicPr>
        <p:blipFill>
          <a:blip r:embed="rId2"/>
          <a:stretch/>
        </p:blipFill>
        <p:spPr>
          <a:xfrm>
            <a:off x="4637880" y="1023480"/>
            <a:ext cx="4510080" cy="5855040"/>
          </a:xfrm>
          <a:prstGeom prst="rect">
            <a:avLst/>
          </a:prstGeom>
          <a:ln>
            <a:noFill/>
          </a:ln>
        </p:spPr>
      </p:pic>
      <p:sp>
        <p:nvSpPr>
          <p:cNvPr id="56" name="CustomShape 1"/>
          <p:cNvSpPr/>
          <p:nvPr/>
        </p:nvSpPr>
        <p:spPr>
          <a:xfrm>
            <a:off x="1261800" y="214200"/>
            <a:ext cx="734076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600" b="1" strike="noStrike">
                <a:solidFill>
                  <a:srgbClr val="000000"/>
                </a:solidFill>
                <a:latin typeface="Constantia"/>
              </a:rPr>
              <a:t>Михаил Васильевич Ломоносов</a:t>
            </a:r>
            <a:endParaRPr/>
          </a:p>
        </p:txBody>
      </p:sp>
      <p:sp>
        <p:nvSpPr>
          <p:cNvPr id="57" name="CustomShape 2"/>
          <p:cNvSpPr/>
          <p:nvPr/>
        </p:nvSpPr>
        <p:spPr>
          <a:xfrm rot="10800000" flipV="1">
            <a:off x="622799" y="1963800"/>
            <a:ext cx="3733200" cy="447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strike="noStrike" dirty="0">
                <a:solidFill>
                  <a:srgbClr val="000000"/>
                </a:solidFill>
                <a:latin typeface="Constantia"/>
              </a:rPr>
              <a:t>русский ученый-энциклопедист, ставший символом русской науки, основоположник нескольких направлений в естествознании, химии, астрономии, приборостроении, географии, металлургии, геологии, истории и филологии, блестящий поэт. </a:t>
            </a:r>
            <a:endParaRPr dirty="0"/>
          </a:p>
        </p:txBody>
      </p:sp>
      <p:sp>
        <p:nvSpPr>
          <p:cNvPr id="58" name="CustomShape 3"/>
          <p:cNvSpPr/>
          <p:nvPr/>
        </p:nvSpPr>
        <p:spPr>
          <a:xfrm>
            <a:off x="2090880" y="1023480"/>
            <a:ext cx="1709640" cy="57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200" b="1" strike="noStrike">
                <a:solidFill>
                  <a:srgbClr val="000000"/>
                </a:solidFill>
                <a:latin typeface="Constantia"/>
              </a:rPr>
              <a:t>1711-1765</a:t>
            </a:r>
            <a:endParaRPr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 smtClean="0"/>
              <a:t>Свойства языка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pPr algn="ctr"/>
            <a:r>
              <a:rPr lang="ru-RU" sz="4800" i="1" dirty="0" smtClean="0"/>
              <a:t>Великолепие</a:t>
            </a:r>
          </a:p>
          <a:p>
            <a:pPr algn="ctr"/>
            <a:r>
              <a:rPr lang="ru-RU" sz="4800" i="1" dirty="0" smtClean="0"/>
              <a:t>Живость</a:t>
            </a:r>
          </a:p>
          <a:p>
            <a:pPr algn="ctr"/>
            <a:r>
              <a:rPr lang="ru-RU" sz="4800" i="1" dirty="0" smtClean="0"/>
              <a:t>Нежность</a:t>
            </a:r>
          </a:p>
          <a:p>
            <a:pPr algn="ctr"/>
            <a:r>
              <a:rPr lang="ru-RU" sz="4800" i="1" dirty="0" smtClean="0"/>
              <a:t>Богатство</a:t>
            </a:r>
          </a:p>
          <a:p>
            <a:pPr algn="ctr"/>
            <a:r>
              <a:rPr lang="ru-RU" sz="4800" i="1" dirty="0" smtClean="0"/>
              <a:t>Краткость</a:t>
            </a:r>
          </a:p>
          <a:p>
            <a:pPr algn="ctr"/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5295021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590760" y="548640"/>
            <a:ext cx="8229240" cy="8924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ru-RU" sz="5000" strike="noStrike">
                <a:solidFill>
                  <a:srgbClr val="212745"/>
                </a:solidFill>
                <a:latin typeface="Calibri"/>
              </a:rPr>
              <a:t> </a:t>
            </a:r>
            <a:r>
              <a:rPr lang="ru-RU" sz="4800" strike="noStrike">
                <a:solidFill>
                  <a:srgbClr val="212745"/>
                </a:solidFill>
                <a:latin typeface="Calibri"/>
              </a:rPr>
              <a:t>Иван Сергеевич Тургенев</a:t>
            </a:r>
            <a:endParaRPr/>
          </a:p>
        </p:txBody>
      </p:sp>
      <p:pic>
        <p:nvPicPr>
          <p:cNvPr id="60" name="Объект 3"/>
          <p:cNvPicPr/>
          <p:nvPr/>
        </p:nvPicPr>
        <p:blipFill>
          <a:blip r:embed="rId2"/>
          <a:stretch/>
        </p:blipFill>
        <p:spPr>
          <a:xfrm>
            <a:off x="539640" y="1457280"/>
            <a:ext cx="4205880" cy="5400360"/>
          </a:xfrm>
          <a:prstGeom prst="rect">
            <a:avLst/>
          </a:prstGeom>
          <a:ln>
            <a:noFill/>
          </a:ln>
        </p:spPr>
      </p:pic>
      <p:sp>
        <p:nvSpPr>
          <p:cNvPr id="61" name="CustomShape 2"/>
          <p:cNvSpPr/>
          <p:nvPr/>
        </p:nvSpPr>
        <p:spPr>
          <a:xfrm rot="10800000" flipV="1">
            <a:off x="5076359" y="2893680"/>
            <a:ext cx="3744000" cy="252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200" strike="noStrike" dirty="0">
                <a:solidFill>
                  <a:srgbClr val="000000"/>
                </a:solidFill>
                <a:latin typeface="Constantia"/>
              </a:rPr>
              <a:t>русский писатель-реалист, поэт, публицист, драматург, переводчик</a:t>
            </a:r>
            <a:endParaRPr dirty="0"/>
          </a:p>
        </p:txBody>
      </p:sp>
      <p:sp>
        <p:nvSpPr>
          <p:cNvPr id="62" name="CustomShape 3"/>
          <p:cNvSpPr/>
          <p:nvPr/>
        </p:nvSpPr>
        <p:spPr>
          <a:xfrm>
            <a:off x="5605200" y="1596600"/>
            <a:ext cx="1965600" cy="57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200" strike="noStrike">
                <a:solidFill>
                  <a:srgbClr val="000000"/>
                </a:solidFill>
                <a:latin typeface="Constantia"/>
              </a:rPr>
              <a:t>1818 - 1883</a:t>
            </a:r>
            <a:endParaRPr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ru-RU" sz="6000" b="1" i="1" strike="noStrike">
                <a:solidFill>
                  <a:srgbClr val="000000"/>
                </a:solidFill>
                <a:latin typeface="Constantia"/>
              </a:rPr>
              <a:t>БЛАГОДАРИМ ЗА ВНИМАНИЕ</a:t>
            </a:r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ru-RU" sz="4000" strike="noStrike" dirty="0">
                <a:solidFill>
                  <a:srgbClr val="212745"/>
                </a:solidFill>
                <a:latin typeface="Times New Roman"/>
              </a:rPr>
              <a:t>Соберите пословицу</a:t>
            </a:r>
            <a:r>
              <a:rPr lang="ru-RU" sz="4000" strike="noStrike" dirty="0" smtClean="0">
                <a:solidFill>
                  <a:srgbClr val="212745"/>
                </a:solidFill>
                <a:latin typeface="Times New Roman"/>
              </a:rPr>
              <a:t>.</a:t>
            </a:r>
            <a:r>
              <a:rPr lang="en-US" sz="4000" strike="noStrike" dirty="0" smtClean="0">
                <a:solidFill>
                  <a:srgbClr val="212745"/>
                </a:solidFill>
                <a:latin typeface="Times New Roman"/>
              </a:rPr>
              <a:t> </a:t>
            </a:r>
            <a:r>
              <a:rPr lang="ru-RU" sz="4000" strike="noStrike" dirty="0" smtClean="0">
                <a:solidFill>
                  <a:srgbClr val="212745"/>
                </a:solidFill>
                <a:latin typeface="Times New Roman"/>
              </a:rPr>
              <a:t>Запишите</a:t>
            </a:r>
            <a:r>
              <a:rPr lang="ru-RU" sz="4000" strike="noStrike" dirty="0">
                <a:solidFill>
                  <a:srgbClr val="212745"/>
                </a:solidFill>
                <a:latin typeface="Times New Roman"/>
              </a:rPr>
              <a:t>, подчеркните орфограммы</a:t>
            </a:r>
            <a:endParaRPr sz="4000" dirty="0"/>
          </a:p>
        </p:txBody>
      </p:sp>
      <p:sp>
        <p:nvSpPr>
          <p:cNvPr id="45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95000"/>
              <a:buFont typeface="Wingdings 2" charset="2"/>
              <a:buChar char=""/>
            </a:pPr>
            <a:r>
              <a:rPr lang="ru-RU" sz="6600" strike="noStrike">
                <a:solidFill>
                  <a:srgbClr val="000000"/>
                </a:solidFill>
                <a:latin typeface="Constantia"/>
              </a:rPr>
              <a:t>Язык, мысли, к..роткие,            дли..(н, нн)ый.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410760" y="295200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5400" dirty="0">
                <a:latin typeface="Constantia"/>
              </a:rPr>
              <a:t>Язык дли</a:t>
            </a:r>
            <a:r>
              <a:rPr lang="ru-RU" sz="5400" u="sng" dirty="0">
                <a:latin typeface="Constantia"/>
              </a:rPr>
              <a:t>нн</a:t>
            </a:r>
            <a:r>
              <a:rPr lang="ru-RU" sz="5400" dirty="0">
                <a:latin typeface="Constantia"/>
              </a:rPr>
              <a:t>ый</a:t>
            </a:r>
            <a:r>
              <a:rPr lang="ru-RU" sz="5400" dirty="0" smtClean="0">
                <a:latin typeface="Constantia"/>
              </a:rPr>
              <a:t>,</a:t>
            </a:r>
            <a:r>
              <a:rPr lang="en-US" sz="5400" dirty="0" smtClean="0">
                <a:latin typeface="Constantia"/>
              </a:rPr>
              <a:t> </a:t>
            </a:r>
            <a:r>
              <a:rPr lang="ru-RU" sz="5400" dirty="0" smtClean="0">
                <a:latin typeface="Constantia"/>
              </a:rPr>
              <a:t>мысли </a:t>
            </a:r>
            <a:r>
              <a:rPr lang="ru-RU" sz="5400" dirty="0">
                <a:latin typeface="Constantia"/>
              </a:rPr>
              <a:t>к</a:t>
            </a:r>
            <a:r>
              <a:rPr lang="ru-RU" sz="5400" u="sng" dirty="0">
                <a:latin typeface="Constantia"/>
              </a:rPr>
              <a:t>о</a:t>
            </a:r>
            <a:r>
              <a:rPr lang="ru-RU" sz="5400" dirty="0">
                <a:latin typeface="Constantia"/>
              </a:rPr>
              <a:t>роткие</a:t>
            </a:r>
            <a:r>
              <a:rPr lang="ru-RU" sz="4000" dirty="0">
                <a:latin typeface="Constantia"/>
              </a:rPr>
              <a:t>.</a:t>
            </a:r>
            <a:endParaRPr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/>
              <a:t>Пословицы о языке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pPr algn="l"/>
            <a:r>
              <a:rPr lang="ru-RU" sz="3600" dirty="0" smtClean="0"/>
              <a:t>Язык иглы острее.</a:t>
            </a:r>
          </a:p>
          <a:p>
            <a:pPr algn="l"/>
            <a:r>
              <a:rPr lang="ru-RU" sz="3600" dirty="0" smtClean="0"/>
              <a:t>Язык до </a:t>
            </a:r>
            <a:r>
              <a:rPr lang="ru-RU" sz="3600" dirty="0"/>
              <a:t>К</a:t>
            </a:r>
            <a:r>
              <a:rPr lang="ru-RU" sz="3600" dirty="0" smtClean="0"/>
              <a:t>иева доведет.</a:t>
            </a:r>
          </a:p>
          <a:p>
            <a:pPr algn="l"/>
            <a:r>
              <a:rPr lang="ru-RU" sz="3600" dirty="0" smtClean="0"/>
              <a:t>Язык мой – враг мой.</a:t>
            </a:r>
          </a:p>
          <a:p>
            <a:pPr algn="l"/>
            <a:r>
              <a:rPr lang="ru-RU" sz="3600" dirty="0" smtClean="0"/>
              <a:t>Язык болтает, а голова отвечает.</a:t>
            </a:r>
          </a:p>
          <a:p>
            <a:pPr algn="l"/>
            <a:r>
              <a:rPr lang="ru-RU" sz="3600" dirty="0" smtClean="0"/>
              <a:t>На языке мед, а на сердце лед.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19199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Значения слова язык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pPr algn="ctr"/>
            <a:r>
              <a:rPr lang="ru-RU" sz="4000" i="1" dirty="0" smtClean="0"/>
              <a:t>Орган вкуса</a:t>
            </a:r>
          </a:p>
          <a:p>
            <a:pPr algn="ctr"/>
            <a:r>
              <a:rPr lang="ru-RU" sz="4000" i="1" dirty="0" smtClean="0"/>
              <a:t>Средство общения</a:t>
            </a:r>
          </a:p>
          <a:p>
            <a:pPr algn="ctr"/>
            <a:r>
              <a:rPr lang="ru-RU" sz="4000" i="1" dirty="0" smtClean="0"/>
              <a:t>Языки пламени</a:t>
            </a:r>
          </a:p>
          <a:p>
            <a:pPr algn="ctr"/>
            <a:r>
              <a:rPr lang="ru-RU" sz="4000" i="1" dirty="0" smtClean="0"/>
              <a:t>Язычок ботинка </a:t>
            </a:r>
          </a:p>
          <a:p>
            <a:pPr algn="ctr"/>
            <a:r>
              <a:rPr lang="ru-RU" sz="4000" i="1" dirty="0"/>
              <a:t>Я</a:t>
            </a:r>
            <a:r>
              <a:rPr lang="ru-RU" sz="4000" i="1" dirty="0" smtClean="0"/>
              <a:t>зык колокола</a:t>
            </a:r>
          </a:p>
          <a:p>
            <a:pPr algn="ctr"/>
            <a:r>
              <a:rPr lang="ru-RU" sz="4000" i="1" dirty="0" smtClean="0"/>
              <a:t>Пленный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378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 smtClean="0"/>
              <a:t>словосочетания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pPr algn="ctr"/>
            <a:r>
              <a:rPr lang="ru-RU" sz="5400" i="1" dirty="0" smtClean="0"/>
              <a:t>Русский язык</a:t>
            </a:r>
          </a:p>
          <a:p>
            <a:pPr algn="ctr"/>
            <a:r>
              <a:rPr lang="ru-RU" sz="5400" i="1" dirty="0" smtClean="0"/>
              <a:t>Язык колокола</a:t>
            </a:r>
          </a:p>
          <a:p>
            <a:pPr algn="ctr"/>
            <a:r>
              <a:rPr lang="ru-RU" sz="5400" i="1" dirty="0" smtClean="0"/>
              <a:t>Горчит на языке</a:t>
            </a:r>
            <a:endParaRPr lang="ru-RU" sz="5400" i="1" dirty="0"/>
          </a:p>
        </p:txBody>
      </p:sp>
    </p:spTree>
    <p:extLst>
      <p:ext uri="{BB962C8B-B14F-4D97-AF65-F5344CB8AC3E}">
        <p14:creationId xmlns:p14="http://schemas.microsoft.com/office/powerpoint/2010/main" val="3906539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 smtClean="0"/>
              <a:t>Виды общения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r>
              <a:rPr lang="ru-RU" sz="4400" i="1" dirty="0" smtClean="0"/>
              <a:t>-Общение с животными</a:t>
            </a:r>
          </a:p>
          <a:p>
            <a:r>
              <a:rPr lang="ru-RU" sz="4400" i="1" dirty="0" smtClean="0"/>
              <a:t>-Общение с помощью жестов и мимики</a:t>
            </a:r>
          </a:p>
          <a:p>
            <a:r>
              <a:rPr lang="ru-RU" sz="4400" i="1" dirty="0" smtClean="0"/>
              <a:t>-Устное и письменное общение</a:t>
            </a:r>
            <a:endParaRPr lang="ru-RU" sz="4400" i="1" dirty="0"/>
          </a:p>
        </p:txBody>
      </p:sp>
    </p:spTree>
    <p:extLst>
      <p:ext uri="{BB962C8B-B14F-4D97-AF65-F5344CB8AC3E}">
        <p14:creationId xmlns:p14="http://schemas.microsoft.com/office/powerpoint/2010/main" val="3866629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/>
              <a:t>Величайший секрет языка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pPr algn="ctr"/>
            <a:r>
              <a:rPr lang="ru-RU" sz="4800" i="1" dirty="0" smtClean="0"/>
              <a:t>Предметы стали называть звуками. </a:t>
            </a:r>
          </a:p>
          <a:p>
            <a:pPr algn="ctr"/>
            <a:r>
              <a:rPr lang="ru-RU" sz="4800" i="1" dirty="0" smtClean="0"/>
              <a:t>Это заменило жесты, мимику и движения.</a:t>
            </a:r>
            <a:endParaRPr lang="ru-RU" sz="4800" i="1" dirty="0"/>
          </a:p>
        </p:txBody>
      </p:sp>
    </p:spTree>
    <p:extLst>
      <p:ext uri="{BB962C8B-B14F-4D97-AF65-F5344CB8AC3E}">
        <p14:creationId xmlns:p14="http://schemas.microsoft.com/office/powerpoint/2010/main" val="13721310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Объект 3"/>
          <p:cNvPicPr/>
          <p:nvPr/>
        </p:nvPicPr>
        <p:blipFill>
          <a:blip r:embed="rId2"/>
          <a:stretch/>
        </p:blipFill>
        <p:spPr>
          <a:xfrm>
            <a:off x="1331640" y="1265400"/>
            <a:ext cx="6552360" cy="3848760"/>
          </a:xfrm>
          <a:prstGeom prst="rect">
            <a:avLst/>
          </a:prstGeom>
          <a:ln>
            <a:noFill/>
          </a:ln>
        </p:spPr>
      </p:pic>
      <p:sp>
        <p:nvSpPr>
          <p:cNvPr id="48" name="CustomShape 1"/>
          <p:cNvSpPr/>
          <p:nvPr/>
        </p:nvSpPr>
        <p:spPr>
          <a:xfrm>
            <a:off x="611640" y="5301360"/>
            <a:ext cx="8064360" cy="118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strike="noStrike">
                <a:solidFill>
                  <a:srgbClr val="000000"/>
                </a:solidFill>
                <a:latin typeface="Constantia"/>
              </a:rPr>
              <a:t>Первобытные люди общались между собой по большей части жестами: взмахами рук, наклонами головы, положением тела.</a:t>
            </a:r>
            <a:endParaRPr/>
          </a:p>
        </p:txBody>
      </p:sp>
      <p:sp>
        <p:nvSpPr>
          <p:cNvPr id="49" name="CustomShape 2"/>
          <p:cNvSpPr/>
          <p:nvPr/>
        </p:nvSpPr>
        <p:spPr>
          <a:xfrm>
            <a:off x="323640" y="620640"/>
            <a:ext cx="835272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800" strike="noStrike">
                <a:solidFill>
                  <a:srgbClr val="52D2FF"/>
                </a:solidFill>
                <a:latin typeface="Constantia"/>
              </a:rPr>
              <a:t>Как общались между собой первобытные люди</a:t>
            </a:r>
            <a:endParaRPr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311</Words>
  <Application>Microsoft Office PowerPoint</Application>
  <PresentationFormat>Экран (4:3)</PresentationFormat>
  <Paragraphs>57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Презентация PowerPoint</vt:lpstr>
      <vt:lpstr>Презентация PowerPoint</vt:lpstr>
      <vt:lpstr>Презентация PowerPoint</vt:lpstr>
      <vt:lpstr>Пословицы о языке</vt:lpstr>
      <vt:lpstr>Значения слова язык</vt:lpstr>
      <vt:lpstr>словосочетания</vt:lpstr>
      <vt:lpstr>Виды общения</vt:lpstr>
      <vt:lpstr>Величайший секрет языка</vt:lpstr>
      <vt:lpstr>Презентация PowerPoint</vt:lpstr>
      <vt:lpstr>Презентация PowerPoint</vt:lpstr>
      <vt:lpstr>Презентация PowerPoint</vt:lpstr>
      <vt:lpstr>Презентация PowerPoint</vt:lpstr>
      <vt:lpstr>Свойства языка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Анюта</dc:creator>
  <cp:lastModifiedBy>admin</cp:lastModifiedBy>
  <cp:revision>19</cp:revision>
  <dcterms:modified xsi:type="dcterms:W3CDTF">2015-09-17T05:30:09Z</dcterms:modified>
</cp:coreProperties>
</file>